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media/image8.jpeg" ContentType="image/jpeg"/>
  <Override PartName="/ppt/media/image4.wmf" ContentType="image/x-wmf"/>
  <Override PartName="/ppt/media/image45.png" ContentType="image/png"/>
  <Override PartName="/ppt/media/image37.wmf" ContentType="image/x-wmf"/>
  <Override PartName="/ppt/media/image18.png" ContentType="image/png"/>
  <Override PartName="/ppt/media/image1.png" ContentType="image/png"/>
  <Override PartName="/ppt/media/image38.png" ContentType="image/png"/>
  <Override PartName="/ppt/media/image17.wmf" ContentType="image/x-wmf"/>
  <Override PartName="/ppt/media/image30.png" ContentType="image/png"/>
  <Override PartName="/ppt/media/image2.jpeg" ContentType="image/jpeg"/>
  <Override PartName="/ppt/media/image16.wmf" ContentType="image/x-wmf"/>
  <Override PartName="/ppt/media/image3.jpeg" ContentType="image/jpeg"/>
  <Override PartName="/ppt/media/image33.wmf" ContentType="image/x-wmf"/>
  <Override PartName="/ppt/media/image41.png" ContentType="image/png"/>
  <Override PartName="/ppt/media/image42.png" ContentType="image/png"/>
  <Override PartName="/ppt/media/image6.png" ContentType="image/png"/>
  <Override PartName="/ppt/media/image5.wmf" ContentType="image/x-wmf"/>
  <Override PartName="/ppt/media/image43.png" ContentType="image/png"/>
  <Override PartName="/ppt/media/image7.png" ContentType="image/png"/>
  <Override PartName="/ppt/media/image10.png" ContentType="image/png"/>
  <Override PartName="/ppt/media/image9.png" ContentType="image/png"/>
  <Override PartName="/ppt/media/image11.png" ContentType="image/png"/>
  <Override PartName="/ppt/media/image12.png" ContentType="image/png"/>
  <Override PartName="/ppt/media/image13.wmf" ContentType="image/x-wmf"/>
  <Override PartName="/ppt/media/image23.jpeg" ContentType="image/jpeg"/>
  <Override PartName="/ppt/media/image14.wmf" ContentType="image/x-wmf"/>
  <Override PartName="/ppt/media/image15.png" ContentType="image/png"/>
  <Override PartName="/ppt/media/image44.png" ContentType="image/png"/>
  <Override PartName="/ppt/media/image19.png" ContentType="image/png"/>
  <Override PartName="/ppt/media/image20.png" ContentType="image/png"/>
  <Override PartName="/ppt/media/image21.png" ContentType="image/png"/>
  <Override PartName="/ppt/media/image36.wmf" ContentType="image/x-wmf"/>
  <Override PartName="/ppt/media/image22.png" ContentType="image/png"/>
  <Override PartName="/ppt/media/image24.png" ContentType="image/png"/>
  <Override PartName="/ppt/media/image34.png" ContentType="image/png"/>
  <Override PartName="/ppt/media/image39.wmf" ContentType="image/x-wmf"/>
  <Override PartName="/ppt/media/image27.png" ContentType="image/png"/>
  <Override PartName="/ppt/media/image25.jpeg" ContentType="image/jpeg"/>
  <Override PartName="/ppt/media/image26.png" ContentType="image/png"/>
  <Override PartName="/ppt/media/image28.png" ContentType="image/png"/>
  <Override PartName="/ppt/media/image29.png" ContentType="image/png"/>
  <Override PartName="/ppt/media/image31.png" ContentType="image/png"/>
  <Override PartName="/ppt/media/image32.png" ContentType="image/png"/>
  <Override PartName="/ppt/media/image35.png" ContentType="image/png"/>
  <Override PartName="/ppt/media/image40.png" ContentType="image/png"/>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_rels/slide22.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9.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_rels/notesSlide5.xml.rels" ContentType="application/vnd.openxmlformats-package.relationships+xml"/>
  <Override PartName="/ppt/notesSlides/_rels/notesSlide17.xml.rels" ContentType="application/vnd.openxmlformats-package.relationships+xml"/>
  <Override PartName="/ppt/notesSlides/_rels/notesSlide19.xml.rels" ContentType="application/vnd.openxmlformats-package.relationships+xml"/>
  <Override PartName="/ppt/notesSlides/_rels/notesSlide22.xml.rels" ContentType="application/vnd.openxmlformats-package.relationships+xml"/>
  <Override PartName="/ppt/notesSlides/_rels/notesSlide1.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slideLayouts/slideLayout1.xml" ContentType="application/vnd.openxmlformats-officedocument.presentationml.slideLayout+xml"/>
  <Override PartName="/ppt/slideLayouts/_rels/slideLayout1.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7099300" cy="102346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trike="noStrike" u="none">
                <a:solidFill>
                  <a:srgbClr val="000000"/>
                </a:solidFill>
                <a:effectLst/>
                <a:uFillTx/>
                <a:latin typeface="Arial"/>
              </a:rPr>
              <a:t>Click to move the slide</a:t>
            </a:r>
            <a:endParaRPr b="0" lang="en-GB" sz="4400" strike="noStrike" u="none">
              <a:solidFill>
                <a:srgbClr val="000000"/>
              </a:solidFill>
              <a:effectLst/>
              <a:uFillTx/>
              <a:latin typeface="Arial"/>
            </a:endParaRPr>
          </a:p>
        </p:txBody>
      </p:sp>
      <p:sp>
        <p:nvSpPr>
          <p:cNvPr id="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GB" sz="2000" strike="noStrike" u="none">
                <a:solidFill>
                  <a:srgbClr val="000000"/>
                </a:solidFill>
                <a:effectLst/>
                <a:uFillTx/>
                <a:latin typeface="Arial"/>
              </a:rPr>
              <a:t>Click to edit the notes format</a:t>
            </a:r>
            <a:endParaRPr b="0" lang="en-GB" sz="2000" strike="noStrike" u="none">
              <a:solidFill>
                <a:srgbClr val="000000"/>
              </a:solidFill>
              <a:effectLst/>
              <a:uFillTx/>
              <a:latin typeface="Arial"/>
            </a:endParaRPr>
          </a:p>
        </p:txBody>
      </p:sp>
      <p:sp>
        <p:nvSpPr>
          <p:cNvPr id="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trike="noStrike" u="none">
                <a:solidFill>
                  <a:srgbClr val="000000"/>
                </a:solidFill>
                <a:effectLst/>
                <a:uFillTx/>
                <a:latin typeface="Times New Roman"/>
              </a:rPr>
              <a:t>&lt;header&gt;</a:t>
            </a:r>
            <a:endParaRPr b="0" lang="en-GB" sz="1400" strike="noStrike" u="none">
              <a:solidFill>
                <a:srgbClr val="000000"/>
              </a:solidFill>
              <a:effectLst/>
              <a:uFillTx/>
              <a:latin typeface="Times New Roman"/>
            </a:endParaRPr>
          </a:p>
        </p:txBody>
      </p:sp>
      <p:sp>
        <p:nvSpPr>
          <p:cNvPr id="10" name="PlaceHolder 4"/>
          <p:cNvSpPr>
            <a:spLocks noGrp="1"/>
          </p:cNvSpPr>
          <p:nvPr>
            <p:ph type="dt" idx="2"/>
          </p:nvPr>
        </p:nvSpPr>
        <p:spPr>
          <a:xfrm>
            <a:off x="4278960" y="0"/>
            <a:ext cx="3280680" cy="534240"/>
          </a:xfrm>
          <a:prstGeom prst="rect">
            <a:avLst/>
          </a:prstGeom>
          <a:noFill/>
          <a:ln w="0">
            <a:noFill/>
          </a:ln>
        </p:spPr>
        <p:txBody>
          <a:bodyPr lIns="0" rIns="0" tIns="0" bIns="0" anchor="t">
            <a:noAutofit/>
          </a:bodyPr>
          <a:lstStyle>
            <a:lvl1pPr indent="0" algn="r">
              <a:buNone/>
              <a:defRPr b="0" lang="en-GB" sz="1400" strike="noStrike" u="none">
                <a:solidFill>
                  <a:srgbClr val="000000"/>
                </a:solidFill>
                <a:effectLst/>
                <a:uFillTx/>
                <a:latin typeface="Times New Roman"/>
              </a:defRPr>
            </a:lvl1pPr>
          </a:lstStyle>
          <a:p>
            <a:pPr indent="0" algn="r">
              <a:buNone/>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11" name="PlaceHolder 5"/>
          <p:cNvSpPr>
            <a:spLocks noGrp="1"/>
          </p:cNvSpPr>
          <p:nvPr>
            <p:ph type="ftr" idx="3"/>
          </p:nvPr>
        </p:nvSpPr>
        <p:spPr>
          <a:xfrm>
            <a:off x="0" y="10157400"/>
            <a:ext cx="3280680" cy="534240"/>
          </a:xfrm>
          <a:prstGeom prst="rect">
            <a:avLst/>
          </a:prstGeom>
          <a:noFill/>
          <a:ln w="0">
            <a:noFill/>
          </a:ln>
        </p:spPr>
        <p:txBody>
          <a:bodyPr lIns="0" rIns="0" tIns="0" bIns="0" anchor="b">
            <a:noAutofit/>
          </a:bodyPr>
          <a:lstStyle>
            <a:lvl1pPr indent="0">
              <a:buNone/>
              <a:defRPr b="0" lang="en-GB" sz="1400" strike="noStrike" u="none">
                <a:solidFill>
                  <a:srgbClr val="000000"/>
                </a:solidFill>
                <a:effectLst/>
                <a:uFillTx/>
                <a:latin typeface="Times New Roman"/>
              </a:defRPr>
            </a:lvl1pPr>
          </a:lstStyle>
          <a:p>
            <a:pPr indent="0">
              <a:buNone/>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12" name="PlaceHolder 6"/>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trike="noStrike" u="none">
                <a:solidFill>
                  <a:srgbClr val="000000"/>
                </a:solidFill>
                <a:effectLst/>
                <a:uFillTx/>
                <a:latin typeface="Times New Roman"/>
              </a:defRPr>
            </a:lvl1pPr>
          </a:lstStyle>
          <a:p>
            <a:pPr indent="0" algn="r">
              <a:buNone/>
            </a:pPr>
            <a:fld id="{00050F40-784E-4350-9E98-0D3B2C2B8489}" type="slidenum">
              <a:rPr b="0" lang="en-GB" sz="1400" strike="noStrike" u="none">
                <a:solidFill>
                  <a:srgbClr val="000000"/>
                </a:solidFill>
                <a:effectLst/>
                <a:uFillTx/>
                <a:latin typeface="Times New Roman"/>
              </a:rPr>
              <a:t>&lt;number&gt;</a:t>
            </a:fld>
            <a:endParaRPr b="0" lang="en-GB"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992160" y="768240"/>
            <a:ext cx="5116320" cy="3836880"/>
          </a:xfrm>
          <a:prstGeom prst="rect">
            <a:avLst/>
          </a:prstGeom>
          <a:ln w="0">
            <a:noFill/>
          </a:ln>
        </p:spPr>
      </p:sp>
      <p:sp>
        <p:nvSpPr>
          <p:cNvPr id="205" name="PlaceHolder 2"/>
          <p:cNvSpPr>
            <a:spLocks noGrp="1"/>
          </p:cNvSpPr>
          <p:nvPr>
            <p:ph type="body"/>
          </p:nvPr>
        </p:nvSpPr>
        <p:spPr>
          <a:xfrm>
            <a:off x="709560" y="4861080"/>
            <a:ext cx="5679720" cy="4604760"/>
          </a:xfrm>
          <a:prstGeom prst="rect">
            <a:avLst/>
          </a:prstGeom>
          <a:noFill/>
          <a:ln w="0">
            <a:noFill/>
          </a:ln>
        </p:spPr>
        <p:txBody>
          <a:bodyPr lIns="0" rIns="0" tIns="0" bIns="0" anchor="ctr">
            <a:noAutofit/>
          </a:bodyPr>
          <a:p>
            <a:pPr indent="0">
              <a:buNone/>
            </a:pPr>
            <a:endParaRPr b="0" lang="en-GB" sz="1800" strike="noStrike" u="none">
              <a:solidFill>
                <a:srgbClr val="000000"/>
              </a:solidFill>
              <a:effectLst/>
              <a:uFillTx/>
              <a:latin typeface="Arial"/>
            </a:endParaRPr>
          </a:p>
        </p:txBody>
      </p:sp>
      <p:sp>
        <p:nvSpPr>
          <p:cNvPr id="206" name=""/>
          <p:cNvSpPr/>
          <p:nvPr/>
        </p:nvSpPr>
        <p:spPr>
          <a:xfrm>
            <a:off x="4021200" y="9721800"/>
            <a:ext cx="3076200" cy="510840"/>
          </a:xfrm>
          <a:prstGeom prst="rect">
            <a:avLst/>
          </a:prstGeom>
          <a:noFill/>
          <a:ln w="0">
            <a:noFill/>
          </a:ln>
        </p:spPr>
        <p:style>
          <a:lnRef idx="0"/>
          <a:fillRef idx="0"/>
          <a:effectRef idx="0"/>
          <a:fontRef idx="minor"/>
        </p:style>
        <p:txBody>
          <a:bodyPr lIns="99000" rIns="99000" tIns="49680" bIns="49680" anchor="b">
            <a:noAutofit/>
          </a:bodyPr>
          <a:p>
            <a:pPr algn="r">
              <a:lnSpc>
                <a:spcPct val="100000"/>
              </a:lnSpc>
              <a:spcBef>
                <a:spcPts val="11"/>
              </a:spcBef>
              <a:spcAft>
                <a:spcPts val="11"/>
              </a:spcAft>
              <a:tabLst>
                <a:tab algn="l" pos="0"/>
                <a:tab algn="l" pos="990720"/>
                <a:tab algn="l" pos="1981080"/>
                <a:tab algn="l" pos="2971800"/>
                <a:tab algn="l" pos="3962520"/>
                <a:tab algn="l" pos="4952880"/>
                <a:tab algn="l" pos="5943600"/>
                <a:tab algn="l" pos="6934320"/>
                <a:tab algn="l" pos="7924680"/>
                <a:tab algn="l" pos="8915400"/>
                <a:tab algn="l" pos="9906120"/>
                <a:tab algn="l" pos="10896480"/>
              </a:tabLst>
            </a:pPr>
            <a:fld id="{80D336BE-DEBE-4D4E-A2AE-73FE1878AC8F}" type="slidenum">
              <a:rPr b="0" lang="en-GB" sz="1300" strike="noStrike" u="none">
                <a:solidFill>
                  <a:srgbClr val="000000"/>
                </a:solidFill>
                <a:effectLst/>
                <a:uFillTx/>
                <a:latin typeface="Arial"/>
              </a:rPr>
              <a:t>&lt;number&gt;</a:t>
            </a:fld>
            <a:endParaRPr b="0" lang="en-GB" sz="13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992160" y="768240"/>
            <a:ext cx="5116320" cy="3836880"/>
          </a:xfrm>
          <a:prstGeom prst="rect">
            <a:avLst/>
          </a:prstGeom>
          <a:ln w="0">
            <a:noFill/>
          </a:ln>
        </p:spPr>
      </p:sp>
      <p:sp>
        <p:nvSpPr>
          <p:cNvPr id="211" name="PlaceHolder 2"/>
          <p:cNvSpPr>
            <a:spLocks noGrp="1"/>
          </p:cNvSpPr>
          <p:nvPr>
            <p:ph type="body"/>
          </p:nvPr>
        </p:nvSpPr>
        <p:spPr>
          <a:xfrm>
            <a:off x="709560" y="4861080"/>
            <a:ext cx="5679720" cy="4604760"/>
          </a:xfrm>
          <a:prstGeom prst="rect">
            <a:avLst/>
          </a:prstGeom>
          <a:noFill/>
          <a:ln w="0">
            <a:noFill/>
          </a:ln>
        </p:spPr>
        <p:txBody>
          <a:bodyPr lIns="0" rIns="0" tIns="0" bIns="0" anchor="ctr">
            <a:noAutofit/>
          </a:bodyPr>
          <a:p>
            <a:pPr indent="0">
              <a:buNone/>
            </a:pPr>
            <a:endParaRPr b="0" lang="en-GB" sz="1800" strike="noStrike" u="none">
              <a:solidFill>
                <a:srgbClr val="000000"/>
              </a:solidFill>
              <a:effectLst/>
              <a:uFillTx/>
              <a:latin typeface="Arial"/>
            </a:endParaRPr>
          </a:p>
        </p:txBody>
      </p:sp>
      <p:sp>
        <p:nvSpPr>
          <p:cNvPr id="212" name=""/>
          <p:cNvSpPr/>
          <p:nvPr/>
        </p:nvSpPr>
        <p:spPr>
          <a:xfrm>
            <a:off x="4021200" y="9721800"/>
            <a:ext cx="3076200" cy="510840"/>
          </a:xfrm>
          <a:prstGeom prst="rect">
            <a:avLst/>
          </a:prstGeom>
          <a:noFill/>
          <a:ln w="0">
            <a:noFill/>
          </a:ln>
        </p:spPr>
        <p:style>
          <a:lnRef idx="0"/>
          <a:fillRef idx="0"/>
          <a:effectRef idx="0"/>
          <a:fontRef idx="minor"/>
        </p:style>
        <p:txBody>
          <a:bodyPr lIns="99000" rIns="99000" tIns="49680" bIns="49680" anchor="b">
            <a:noAutofit/>
          </a:bodyPr>
          <a:p>
            <a:pPr algn="r">
              <a:lnSpc>
                <a:spcPct val="100000"/>
              </a:lnSpc>
              <a:spcBef>
                <a:spcPts val="11"/>
              </a:spcBef>
              <a:spcAft>
                <a:spcPts val="11"/>
              </a:spcAft>
              <a:tabLst>
                <a:tab algn="l" pos="0"/>
                <a:tab algn="l" pos="990720"/>
                <a:tab algn="l" pos="1981080"/>
                <a:tab algn="l" pos="2971800"/>
                <a:tab algn="l" pos="3962520"/>
                <a:tab algn="l" pos="4952880"/>
                <a:tab algn="l" pos="5943600"/>
                <a:tab algn="l" pos="6934320"/>
                <a:tab algn="l" pos="7924680"/>
                <a:tab algn="l" pos="8915400"/>
                <a:tab algn="l" pos="9906120"/>
                <a:tab algn="l" pos="10896480"/>
              </a:tabLst>
            </a:pPr>
            <a:fld id="{8462401E-A962-4631-8A89-4AB52E74CB7C}" type="slidenum">
              <a:rPr b="0" lang="en-GB" sz="1300" strike="noStrike" u="none">
                <a:solidFill>
                  <a:srgbClr val="000000"/>
                </a:solidFill>
                <a:effectLst/>
                <a:uFillTx/>
                <a:latin typeface="Arial"/>
              </a:rPr>
              <a:t>&lt;number&gt;</a:t>
            </a:fld>
            <a:endParaRPr b="0" lang="en-GB" sz="1300" strike="noStrike" u="none">
              <a:solidFill>
                <a:srgbClr val="000000"/>
              </a:solidFill>
              <a:effectLst/>
              <a:uFillTx/>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992160" y="768240"/>
            <a:ext cx="5116320" cy="3836880"/>
          </a:xfrm>
          <a:prstGeom prst="rect">
            <a:avLst/>
          </a:prstGeom>
          <a:ln w="0">
            <a:noFill/>
          </a:ln>
        </p:spPr>
      </p:sp>
      <p:sp>
        <p:nvSpPr>
          <p:cNvPr id="214" name="PlaceHolder 2"/>
          <p:cNvSpPr>
            <a:spLocks noGrp="1"/>
          </p:cNvSpPr>
          <p:nvPr>
            <p:ph type="body"/>
          </p:nvPr>
        </p:nvSpPr>
        <p:spPr>
          <a:xfrm>
            <a:off x="709560" y="4861080"/>
            <a:ext cx="5679720" cy="4604760"/>
          </a:xfrm>
          <a:prstGeom prst="rect">
            <a:avLst/>
          </a:prstGeom>
          <a:noFill/>
          <a:ln w="0">
            <a:noFill/>
          </a:ln>
        </p:spPr>
        <p:txBody>
          <a:bodyPr lIns="0" rIns="0" tIns="0" bIns="0" anchor="ctr">
            <a:noAutofit/>
          </a:bodyPr>
          <a:p>
            <a:pPr indent="0">
              <a:buNone/>
            </a:pPr>
            <a:endParaRPr b="0" lang="en-GB" sz="1800" strike="noStrike" u="none">
              <a:solidFill>
                <a:srgbClr val="000000"/>
              </a:solidFill>
              <a:effectLst/>
              <a:uFillTx/>
              <a:latin typeface="Arial"/>
            </a:endParaRPr>
          </a:p>
        </p:txBody>
      </p:sp>
      <p:sp>
        <p:nvSpPr>
          <p:cNvPr id="215" name=""/>
          <p:cNvSpPr/>
          <p:nvPr/>
        </p:nvSpPr>
        <p:spPr>
          <a:xfrm>
            <a:off x="4021200" y="9721800"/>
            <a:ext cx="3076200" cy="510840"/>
          </a:xfrm>
          <a:prstGeom prst="rect">
            <a:avLst/>
          </a:prstGeom>
          <a:noFill/>
          <a:ln w="0">
            <a:noFill/>
          </a:ln>
        </p:spPr>
        <p:style>
          <a:lnRef idx="0"/>
          <a:fillRef idx="0"/>
          <a:effectRef idx="0"/>
          <a:fontRef idx="minor"/>
        </p:style>
        <p:txBody>
          <a:bodyPr lIns="99000" rIns="99000" tIns="49680" bIns="49680" anchor="b">
            <a:noAutofit/>
          </a:bodyPr>
          <a:p>
            <a:pPr algn="r">
              <a:lnSpc>
                <a:spcPct val="100000"/>
              </a:lnSpc>
              <a:spcBef>
                <a:spcPts val="11"/>
              </a:spcBef>
              <a:spcAft>
                <a:spcPts val="11"/>
              </a:spcAft>
              <a:tabLst>
                <a:tab algn="l" pos="0"/>
                <a:tab algn="l" pos="990720"/>
                <a:tab algn="l" pos="1981080"/>
                <a:tab algn="l" pos="2971800"/>
                <a:tab algn="l" pos="3962520"/>
                <a:tab algn="l" pos="4952880"/>
                <a:tab algn="l" pos="5943600"/>
                <a:tab algn="l" pos="6934320"/>
                <a:tab algn="l" pos="7924680"/>
                <a:tab algn="l" pos="8915400"/>
                <a:tab algn="l" pos="9906120"/>
                <a:tab algn="l" pos="10896480"/>
              </a:tabLst>
            </a:pPr>
            <a:fld id="{BBE1062D-2126-470A-8FE8-D0DF43C9615D}" type="slidenum">
              <a:rPr b="0" lang="en-GB" sz="1300" strike="noStrike" u="none">
                <a:solidFill>
                  <a:srgbClr val="000000"/>
                </a:solidFill>
                <a:effectLst/>
                <a:uFillTx/>
                <a:latin typeface="Arial"/>
              </a:rPr>
              <a:t>&lt;number&gt;</a:t>
            </a:fld>
            <a:endParaRPr b="0" lang="en-GB" sz="1300" strike="noStrike" u="none">
              <a:solidFill>
                <a:srgbClr val="000000"/>
              </a:solidFill>
              <a:effectLst/>
              <a:uFillTx/>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992160" y="768240"/>
            <a:ext cx="5116320" cy="3836880"/>
          </a:xfrm>
          <a:prstGeom prst="rect">
            <a:avLst/>
          </a:prstGeom>
          <a:ln w="0">
            <a:noFill/>
          </a:ln>
        </p:spPr>
      </p:sp>
      <p:sp>
        <p:nvSpPr>
          <p:cNvPr id="217" name="PlaceHolder 2"/>
          <p:cNvSpPr>
            <a:spLocks noGrp="1"/>
          </p:cNvSpPr>
          <p:nvPr>
            <p:ph type="body"/>
          </p:nvPr>
        </p:nvSpPr>
        <p:spPr>
          <a:xfrm>
            <a:off x="709560" y="4861080"/>
            <a:ext cx="5679720" cy="4604760"/>
          </a:xfrm>
          <a:prstGeom prst="rect">
            <a:avLst/>
          </a:prstGeom>
          <a:noFill/>
          <a:ln w="0">
            <a:noFill/>
          </a:ln>
        </p:spPr>
        <p:txBody>
          <a:bodyPr lIns="0" rIns="0" tIns="0" bIns="0" anchor="ctr">
            <a:noAutofit/>
          </a:bodyPr>
          <a:p>
            <a:pPr indent="0">
              <a:buNone/>
            </a:pPr>
            <a:endParaRPr b="0" lang="en-GB" sz="1800" strike="noStrike" u="none">
              <a:solidFill>
                <a:srgbClr val="000000"/>
              </a:solidFill>
              <a:effectLst/>
              <a:uFillTx/>
              <a:latin typeface="Arial"/>
            </a:endParaRPr>
          </a:p>
        </p:txBody>
      </p:sp>
      <p:sp>
        <p:nvSpPr>
          <p:cNvPr id="218" name=""/>
          <p:cNvSpPr/>
          <p:nvPr/>
        </p:nvSpPr>
        <p:spPr>
          <a:xfrm>
            <a:off x="4021200" y="9721800"/>
            <a:ext cx="3076200" cy="510840"/>
          </a:xfrm>
          <a:prstGeom prst="rect">
            <a:avLst/>
          </a:prstGeom>
          <a:noFill/>
          <a:ln w="0">
            <a:noFill/>
          </a:ln>
        </p:spPr>
        <p:style>
          <a:lnRef idx="0"/>
          <a:fillRef idx="0"/>
          <a:effectRef idx="0"/>
          <a:fontRef idx="minor"/>
        </p:style>
        <p:txBody>
          <a:bodyPr lIns="99000" rIns="99000" tIns="49680" bIns="49680" anchor="b">
            <a:noAutofit/>
          </a:bodyPr>
          <a:p>
            <a:pPr algn="r">
              <a:lnSpc>
                <a:spcPct val="100000"/>
              </a:lnSpc>
              <a:spcBef>
                <a:spcPts val="11"/>
              </a:spcBef>
              <a:spcAft>
                <a:spcPts val="11"/>
              </a:spcAft>
              <a:tabLst>
                <a:tab algn="l" pos="0"/>
                <a:tab algn="l" pos="990720"/>
                <a:tab algn="l" pos="1981080"/>
                <a:tab algn="l" pos="2971800"/>
                <a:tab algn="l" pos="3962520"/>
                <a:tab algn="l" pos="4952880"/>
                <a:tab algn="l" pos="5943600"/>
                <a:tab algn="l" pos="6934320"/>
                <a:tab algn="l" pos="7924680"/>
                <a:tab algn="l" pos="8915400"/>
                <a:tab algn="l" pos="9906120"/>
                <a:tab algn="l" pos="10896480"/>
              </a:tabLst>
            </a:pPr>
            <a:fld id="{23D4C370-6483-494B-B965-6367062F56F9}" type="slidenum">
              <a:rPr b="0" lang="en-GB" sz="1300" strike="noStrike" u="none">
                <a:solidFill>
                  <a:srgbClr val="000000"/>
                </a:solidFill>
                <a:effectLst/>
                <a:uFillTx/>
                <a:latin typeface="Arial"/>
              </a:rPr>
              <a:t>&lt;number&gt;</a:t>
            </a:fld>
            <a:endParaRPr b="0" lang="en-GB" sz="1300" strike="noStrike" u="none">
              <a:solidFill>
                <a:srgbClr val="000000"/>
              </a:solidFill>
              <a:effectLst/>
              <a:uFillTx/>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992160" y="768240"/>
            <a:ext cx="5116320" cy="3836880"/>
          </a:xfrm>
          <a:prstGeom prst="rect">
            <a:avLst/>
          </a:prstGeom>
          <a:ln w="0">
            <a:noFill/>
          </a:ln>
        </p:spPr>
      </p:sp>
      <p:sp>
        <p:nvSpPr>
          <p:cNvPr id="220" name="PlaceHolder 2"/>
          <p:cNvSpPr>
            <a:spLocks noGrp="1"/>
          </p:cNvSpPr>
          <p:nvPr>
            <p:ph type="body"/>
          </p:nvPr>
        </p:nvSpPr>
        <p:spPr>
          <a:xfrm>
            <a:off x="709560" y="4861080"/>
            <a:ext cx="5679720" cy="4604760"/>
          </a:xfrm>
          <a:prstGeom prst="rect">
            <a:avLst/>
          </a:prstGeom>
          <a:noFill/>
          <a:ln w="0">
            <a:noFill/>
          </a:ln>
        </p:spPr>
        <p:txBody>
          <a:bodyPr lIns="0" rIns="0" tIns="0" bIns="0" anchor="ctr">
            <a:noAutofit/>
          </a:bodyPr>
          <a:p>
            <a:pPr indent="0">
              <a:buNone/>
            </a:pPr>
            <a:endParaRPr b="0" lang="en-GB" sz="1800" strike="noStrike" u="none">
              <a:solidFill>
                <a:srgbClr val="000000"/>
              </a:solidFill>
              <a:effectLst/>
              <a:uFillTx/>
              <a:latin typeface="Arial"/>
            </a:endParaRPr>
          </a:p>
        </p:txBody>
      </p:sp>
      <p:sp>
        <p:nvSpPr>
          <p:cNvPr id="221" name=""/>
          <p:cNvSpPr/>
          <p:nvPr/>
        </p:nvSpPr>
        <p:spPr>
          <a:xfrm>
            <a:off x="4021200" y="9721800"/>
            <a:ext cx="3076200" cy="510840"/>
          </a:xfrm>
          <a:prstGeom prst="rect">
            <a:avLst/>
          </a:prstGeom>
          <a:noFill/>
          <a:ln w="0">
            <a:noFill/>
          </a:ln>
        </p:spPr>
        <p:style>
          <a:lnRef idx="0"/>
          <a:fillRef idx="0"/>
          <a:effectRef idx="0"/>
          <a:fontRef idx="minor"/>
        </p:style>
        <p:txBody>
          <a:bodyPr lIns="99000" rIns="99000" tIns="49680" bIns="49680" anchor="b">
            <a:noAutofit/>
          </a:bodyPr>
          <a:p>
            <a:pPr algn="r">
              <a:lnSpc>
                <a:spcPct val="100000"/>
              </a:lnSpc>
              <a:spcBef>
                <a:spcPts val="11"/>
              </a:spcBef>
              <a:spcAft>
                <a:spcPts val="11"/>
              </a:spcAft>
              <a:tabLst>
                <a:tab algn="l" pos="0"/>
                <a:tab algn="l" pos="990720"/>
                <a:tab algn="l" pos="1981080"/>
                <a:tab algn="l" pos="2971800"/>
                <a:tab algn="l" pos="3962520"/>
                <a:tab algn="l" pos="4952880"/>
                <a:tab algn="l" pos="5943600"/>
                <a:tab algn="l" pos="6934320"/>
                <a:tab algn="l" pos="7924680"/>
                <a:tab algn="l" pos="8915400"/>
                <a:tab algn="l" pos="9906120"/>
                <a:tab algn="l" pos="10896480"/>
              </a:tabLst>
            </a:pPr>
            <a:fld id="{C91F724A-D567-4466-8E22-299B7752435E}" type="slidenum">
              <a:rPr b="0" lang="en-GB" sz="1300" strike="noStrike" u="none">
                <a:solidFill>
                  <a:srgbClr val="000000"/>
                </a:solidFill>
                <a:effectLst/>
                <a:uFillTx/>
                <a:latin typeface="Arial"/>
              </a:rPr>
              <a:t>&lt;number&gt;</a:t>
            </a:fld>
            <a:endParaRPr b="0" lang="en-GB" sz="1300" strike="noStrike" u="none">
              <a:solidFill>
                <a:srgbClr val="000000"/>
              </a:solidFill>
              <a:effectLst/>
              <a:uFillTx/>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992160" y="768240"/>
            <a:ext cx="5116320" cy="3836880"/>
          </a:xfrm>
          <a:prstGeom prst="rect">
            <a:avLst/>
          </a:prstGeom>
          <a:ln w="0">
            <a:noFill/>
          </a:ln>
        </p:spPr>
      </p:sp>
      <p:sp>
        <p:nvSpPr>
          <p:cNvPr id="223" name="PlaceHolder 2"/>
          <p:cNvSpPr>
            <a:spLocks noGrp="1"/>
          </p:cNvSpPr>
          <p:nvPr>
            <p:ph type="body"/>
          </p:nvPr>
        </p:nvSpPr>
        <p:spPr>
          <a:xfrm>
            <a:off x="709560" y="4861080"/>
            <a:ext cx="5679720" cy="4604760"/>
          </a:xfrm>
          <a:prstGeom prst="rect">
            <a:avLst/>
          </a:prstGeom>
          <a:noFill/>
          <a:ln w="0">
            <a:noFill/>
          </a:ln>
        </p:spPr>
        <p:txBody>
          <a:bodyPr lIns="0" rIns="0" tIns="0" bIns="0" anchor="ctr">
            <a:noAutofit/>
          </a:bodyPr>
          <a:p>
            <a:pPr indent="0">
              <a:buNone/>
            </a:pPr>
            <a:endParaRPr b="0" lang="en-GB" sz="1800" strike="noStrike" u="none">
              <a:solidFill>
                <a:srgbClr val="000000"/>
              </a:solidFill>
              <a:effectLst/>
              <a:uFillTx/>
              <a:latin typeface="Arial"/>
            </a:endParaRPr>
          </a:p>
        </p:txBody>
      </p:sp>
      <p:sp>
        <p:nvSpPr>
          <p:cNvPr id="224" name=""/>
          <p:cNvSpPr/>
          <p:nvPr/>
        </p:nvSpPr>
        <p:spPr>
          <a:xfrm>
            <a:off x="4021200" y="9721800"/>
            <a:ext cx="3076200" cy="510840"/>
          </a:xfrm>
          <a:prstGeom prst="rect">
            <a:avLst/>
          </a:prstGeom>
          <a:noFill/>
          <a:ln w="0">
            <a:noFill/>
          </a:ln>
        </p:spPr>
        <p:style>
          <a:lnRef idx="0"/>
          <a:fillRef idx="0"/>
          <a:effectRef idx="0"/>
          <a:fontRef idx="minor"/>
        </p:style>
        <p:txBody>
          <a:bodyPr lIns="99000" rIns="99000" tIns="49680" bIns="49680" anchor="b">
            <a:noAutofit/>
          </a:bodyPr>
          <a:p>
            <a:pPr algn="r">
              <a:lnSpc>
                <a:spcPct val="100000"/>
              </a:lnSpc>
              <a:spcBef>
                <a:spcPts val="11"/>
              </a:spcBef>
              <a:spcAft>
                <a:spcPts val="11"/>
              </a:spcAft>
              <a:tabLst>
                <a:tab algn="l" pos="0"/>
                <a:tab algn="l" pos="990720"/>
                <a:tab algn="l" pos="1981080"/>
                <a:tab algn="l" pos="2971800"/>
                <a:tab algn="l" pos="3962520"/>
                <a:tab algn="l" pos="4952880"/>
                <a:tab algn="l" pos="5943600"/>
                <a:tab algn="l" pos="6934320"/>
                <a:tab algn="l" pos="7924680"/>
                <a:tab algn="l" pos="8915400"/>
                <a:tab algn="l" pos="9906120"/>
                <a:tab algn="l" pos="10896480"/>
              </a:tabLst>
            </a:pPr>
            <a:fld id="{793BEF36-597C-40D6-AEB8-6A668C8ABB28}" type="slidenum">
              <a:rPr b="0" lang="en-GB" sz="1300" strike="noStrike" u="none">
                <a:solidFill>
                  <a:srgbClr val="000000"/>
                </a:solidFill>
                <a:effectLst/>
                <a:uFillTx/>
                <a:latin typeface="Arial"/>
              </a:rPr>
              <a:t>&lt;number&gt;</a:t>
            </a:fld>
            <a:endParaRPr b="0" lang="en-GB" sz="13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992160" y="768240"/>
            <a:ext cx="5116320" cy="3836880"/>
          </a:xfrm>
          <a:prstGeom prst="rect">
            <a:avLst/>
          </a:prstGeom>
          <a:ln w="0">
            <a:noFill/>
          </a:ln>
        </p:spPr>
      </p:sp>
      <p:sp>
        <p:nvSpPr>
          <p:cNvPr id="208" name="PlaceHolder 2"/>
          <p:cNvSpPr>
            <a:spLocks noGrp="1"/>
          </p:cNvSpPr>
          <p:nvPr>
            <p:ph type="body"/>
          </p:nvPr>
        </p:nvSpPr>
        <p:spPr>
          <a:xfrm>
            <a:off x="709560" y="4861080"/>
            <a:ext cx="5679720" cy="4604760"/>
          </a:xfrm>
          <a:prstGeom prst="rect">
            <a:avLst/>
          </a:prstGeom>
          <a:noFill/>
          <a:ln w="0">
            <a:noFill/>
          </a:ln>
        </p:spPr>
        <p:txBody>
          <a:bodyPr lIns="0" rIns="0" tIns="0" bIns="0" anchor="ctr">
            <a:noAutofit/>
          </a:bodyPr>
          <a:p>
            <a:pPr indent="0">
              <a:buNone/>
            </a:pPr>
            <a:endParaRPr b="0" lang="en-GB" sz="1800" strike="noStrike" u="none">
              <a:solidFill>
                <a:srgbClr val="000000"/>
              </a:solidFill>
              <a:effectLst/>
              <a:uFillTx/>
              <a:latin typeface="Arial"/>
            </a:endParaRPr>
          </a:p>
        </p:txBody>
      </p:sp>
      <p:sp>
        <p:nvSpPr>
          <p:cNvPr id="209" name=""/>
          <p:cNvSpPr/>
          <p:nvPr/>
        </p:nvSpPr>
        <p:spPr>
          <a:xfrm>
            <a:off x="4021200" y="9721800"/>
            <a:ext cx="3076200" cy="510840"/>
          </a:xfrm>
          <a:prstGeom prst="rect">
            <a:avLst/>
          </a:prstGeom>
          <a:noFill/>
          <a:ln w="0">
            <a:noFill/>
          </a:ln>
        </p:spPr>
        <p:style>
          <a:lnRef idx="0"/>
          <a:fillRef idx="0"/>
          <a:effectRef idx="0"/>
          <a:fontRef idx="minor"/>
        </p:style>
        <p:txBody>
          <a:bodyPr lIns="99000" rIns="99000" tIns="49680" bIns="49680" anchor="b">
            <a:noAutofit/>
          </a:bodyPr>
          <a:p>
            <a:pPr algn="r">
              <a:lnSpc>
                <a:spcPct val="100000"/>
              </a:lnSpc>
              <a:spcBef>
                <a:spcPts val="11"/>
              </a:spcBef>
              <a:spcAft>
                <a:spcPts val="11"/>
              </a:spcAft>
              <a:tabLst>
                <a:tab algn="l" pos="0"/>
                <a:tab algn="l" pos="990720"/>
                <a:tab algn="l" pos="1981080"/>
                <a:tab algn="l" pos="2971800"/>
                <a:tab algn="l" pos="3962520"/>
                <a:tab algn="l" pos="4952880"/>
                <a:tab algn="l" pos="5943600"/>
                <a:tab algn="l" pos="6934320"/>
                <a:tab algn="l" pos="7924680"/>
                <a:tab algn="l" pos="8915400"/>
                <a:tab algn="l" pos="9906120"/>
                <a:tab algn="l" pos="10896480"/>
              </a:tabLst>
            </a:pPr>
            <a:fld id="{83AF18B2-2F42-481F-9609-9A3D3A1CBDE3}" type="slidenum">
              <a:rPr b="0" lang="en-GB" sz="1300" strike="noStrike" u="none">
                <a:solidFill>
                  <a:srgbClr val="000000"/>
                </a:solidFill>
                <a:effectLst/>
                <a:uFillTx/>
                <a:latin typeface="Arial"/>
              </a:rPr>
              <a:t>&lt;number&gt;</a:t>
            </a:fld>
            <a:endParaRPr b="0" lang="en-GB" sz="13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79F2E703-2ED4-425E-9E15-D43C3AF6D2C5}"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 name=""/>
          <p:cNvSpPr/>
          <p:nvPr/>
        </p:nvSpPr>
        <p:spPr>
          <a:xfrm>
            <a:off x="457200" y="6245280"/>
            <a:ext cx="2133360" cy="47592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Lst>
            </a:pPr>
            <a:endParaRPr b="0" lang="en-GB" sz="1800" strike="noStrike" u="none">
              <a:solidFill>
                <a:srgbClr val="000000"/>
              </a:solidFill>
              <a:effectLst/>
              <a:uFillTx/>
              <a:latin typeface="Arial"/>
              <a:ea typeface="DejaVu Sans"/>
            </a:endParaRPr>
          </a:p>
        </p:txBody>
      </p:sp>
      <p:sp>
        <p:nvSpPr>
          <p:cNvPr id="3" name=""/>
          <p:cNvSpPr/>
          <p:nvPr/>
        </p:nvSpPr>
        <p:spPr>
          <a:xfrm>
            <a:off x="3124080" y="6245280"/>
            <a:ext cx="2895480" cy="47592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Lst>
            </a:pPr>
            <a:endParaRPr b="0" lang="en-GB" sz="1800" strike="noStrike" u="none">
              <a:solidFill>
                <a:srgbClr val="000000"/>
              </a:solidFill>
              <a:effectLst/>
              <a:uFillTx/>
              <a:latin typeface="Arial"/>
              <a:ea typeface="DejaVu Sans"/>
            </a:endParaRPr>
          </a:p>
        </p:txBody>
      </p:sp>
      <p:sp>
        <p:nvSpPr>
          <p:cNvPr id="4" name="PlaceHolder 1"/>
          <p:cNvSpPr>
            <a:spLocks noGrp="1"/>
          </p:cNvSpPr>
          <p:nvPr>
            <p:ph type="sldNum" idx="1"/>
          </p:nvPr>
        </p:nvSpPr>
        <p:spPr>
          <a:xfrm>
            <a:off x="6552720" y="6245280"/>
            <a:ext cx="2131920" cy="474120"/>
          </a:xfrm>
          <a:prstGeom prst="rect">
            <a:avLst/>
          </a:prstGeom>
          <a:noFill/>
          <a:ln w="0">
            <a:noFill/>
          </a:ln>
        </p:spPr>
        <p:txBody>
          <a:bodyPr lIns="90000" rIns="90000" tIns="46800" bIns="46800" anchor="t">
            <a:noAutofit/>
          </a:bodyPr>
          <a:lstStyle>
            <a:lvl1pPr indent="0" algn="r">
              <a:lnSpc>
                <a:spcPct val="100000"/>
              </a:lnSpc>
              <a:spcBef>
                <a:spcPts val="11"/>
              </a:spcBef>
              <a:spcAft>
                <a:spcPts val="11"/>
              </a:spcAft>
              <a:buNone/>
              <a:tabLst>
                <a:tab algn="l" pos="0"/>
              </a:tabLst>
              <a:defRPr b="0" lang="en-GB" sz="1400" strike="noStrike" u="none">
                <a:solidFill>
                  <a:srgbClr val="000000"/>
                </a:solidFill>
                <a:effectLst/>
                <a:uFillTx/>
                <a:latin typeface="Arial"/>
              </a:defRPr>
            </a:lvl1pPr>
          </a:lstStyle>
          <a:p>
            <a:pPr indent="0" algn="r">
              <a:lnSpc>
                <a:spcPct val="100000"/>
              </a:lnSpc>
              <a:spcBef>
                <a:spcPts val="11"/>
              </a:spcBef>
              <a:spcAft>
                <a:spcPts val="11"/>
              </a:spcAft>
              <a:buNone/>
              <a:tabLst>
                <a:tab algn="l" pos="0"/>
              </a:tabLst>
            </a:pPr>
            <a:fld id="{11543BD4-D3C8-479B-94E8-BA68168B147D}" type="slidenum">
              <a:rPr b="0" lang="en-GB" sz="1400" strike="noStrike" u="none">
                <a:solidFill>
                  <a:srgbClr val="000000"/>
                </a:solidFill>
                <a:effectLst/>
                <a:uFillTx/>
                <a:latin typeface="Arial"/>
              </a:rPr>
              <a:t>&lt;number&gt;</a:t>
            </a:fld>
            <a:endParaRPr b="0" lang="en-GB" sz="1400" strike="noStrike" u="none">
              <a:solidFill>
                <a:srgbClr val="000000"/>
              </a:solidFill>
              <a:effectLst/>
              <a:uFillTx/>
              <a:latin typeface="Times New Roman"/>
            </a:endParaRPr>
          </a:p>
        </p:txBody>
      </p:sp>
      <p:sp>
        <p:nvSpPr>
          <p:cNvPr id="5" name="PlaceHolder 2"/>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GB" sz="4400" strike="noStrike" u="none">
                <a:solidFill>
                  <a:srgbClr val="000000"/>
                </a:solidFill>
                <a:effectLst/>
                <a:uFillTx/>
                <a:latin typeface="Arial"/>
              </a:rPr>
              <a:t>Click to edit the title text format</a:t>
            </a:r>
            <a:endParaRPr b="0" lang="en-GB" sz="4400" strike="noStrike" u="none">
              <a:solidFill>
                <a:srgbClr val="000000"/>
              </a:solidFill>
              <a:effectLst/>
              <a:uFillTx/>
              <a:latin typeface="Arial"/>
            </a:endParaRPr>
          </a:p>
        </p:txBody>
      </p:sp>
      <p:sp>
        <p:nvSpPr>
          <p:cNvPr id="6"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trike="noStrike" u="none">
                <a:solidFill>
                  <a:srgbClr val="000000"/>
                </a:solidFill>
                <a:effectLst/>
                <a:uFillTx/>
                <a:latin typeface="Arial"/>
              </a:rPr>
              <a:t>Click to edit the outline text format</a:t>
            </a:r>
            <a:endParaRPr b="0" lang="en-GB"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GB" sz="2800" strike="noStrike" u="none">
                <a:solidFill>
                  <a:srgbClr val="000000"/>
                </a:solidFill>
                <a:effectLst/>
                <a:uFillTx/>
                <a:latin typeface="Arial"/>
              </a:rPr>
              <a:t>Second Outline Level</a:t>
            </a:r>
            <a:endParaRPr b="0" lang="en-GB"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GB" sz="2400" strike="noStrike" u="none">
                <a:solidFill>
                  <a:srgbClr val="000000"/>
                </a:solidFill>
                <a:effectLst/>
                <a:uFillTx/>
                <a:latin typeface="Arial"/>
              </a:rPr>
              <a:t>Third Outline Level</a:t>
            </a:r>
            <a:endParaRPr b="0" lang="en-GB"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GB" sz="2000" strike="noStrike" u="none">
                <a:solidFill>
                  <a:srgbClr val="000000"/>
                </a:solidFill>
                <a:effectLst/>
                <a:uFillTx/>
                <a:latin typeface="Arial"/>
              </a:rPr>
              <a:t>Fourth Outline Level</a:t>
            </a:r>
            <a:endParaRPr b="0" lang="en-GB"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GB" sz="2000" strike="noStrike" u="none">
                <a:solidFill>
                  <a:srgbClr val="000000"/>
                </a:solidFill>
                <a:effectLst/>
                <a:uFillTx/>
                <a:latin typeface="Arial"/>
              </a:rPr>
              <a:t>Fifth Outline Level</a:t>
            </a:r>
            <a:endParaRPr b="0" lang="en-GB"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GB" sz="2000" strike="noStrike" u="none">
                <a:solidFill>
                  <a:srgbClr val="000000"/>
                </a:solidFill>
                <a:effectLst/>
                <a:uFillTx/>
                <a:latin typeface="Arial"/>
              </a:rPr>
              <a:t>Sixth Outline Level</a:t>
            </a:r>
            <a:endParaRPr b="0" lang="en-GB"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GB" sz="2000" strike="noStrike" u="none">
                <a:solidFill>
                  <a:srgbClr val="000000"/>
                </a:solidFill>
                <a:effectLst/>
                <a:uFillTx/>
                <a:latin typeface="Arial"/>
              </a:rPr>
              <a:t>Seventh Outline Level</a:t>
            </a:r>
            <a:endParaRPr b="0" lang="en-GB"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0.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2.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3.wmf"/><Relationship Id="rId3" Type="http://schemas.openxmlformats.org/officeDocument/2006/relationships/image" Target="../media/image34.pn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5.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6.wmf"/><Relationship Id="rId3" Type="http://schemas.openxmlformats.org/officeDocument/2006/relationships/image" Target="../media/image37.wmf"/><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9.w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slideLayout" Target="../slideLayouts/slideLayout1.xml"/><Relationship Id="rId6"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wmf"/><Relationship Id="rId3" Type="http://schemas.openxmlformats.org/officeDocument/2006/relationships/image" Target="../media/image5.wmf"/><Relationship Id="rId4" Type="http://schemas.openxmlformats.org/officeDocument/2006/relationships/image" Target="../media/image5.wmf"/><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wmf"/><Relationship Id="rId3" Type="http://schemas.openxmlformats.org/officeDocument/2006/relationships/image" Target="../media/image14.wmf"/><Relationship Id="rId4" Type="http://schemas.openxmlformats.org/officeDocument/2006/relationships/image" Target="../media/image15.png"/><Relationship Id="rId5" Type="http://schemas.openxmlformats.org/officeDocument/2006/relationships/slideLayout" Target="../slideLayouts/slideLayout1.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image" Target="../media/image25.jpe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
          <p:cNvSpPr/>
          <p:nvPr/>
        </p:nvSpPr>
        <p:spPr>
          <a:xfrm>
            <a:off x="395280" y="2421000"/>
            <a:ext cx="4032000" cy="936360"/>
          </a:xfrm>
          <a:prstGeom prst="roundRect">
            <a:avLst>
              <a:gd name="adj" fmla="val 16667"/>
            </a:avLst>
          </a:prstGeom>
          <a:blipFill rotWithShape="0">
            <a:blip r:embed="rId1"/>
            <a:srcRect/>
            <a:tile tx="0" ty="0" sx="100000" sy="100000" algn="ctr"/>
          </a:blipFill>
          <a:ln w="4248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4" name=""/>
          <p:cNvSpPr/>
          <p:nvPr/>
        </p:nvSpPr>
        <p:spPr>
          <a:xfrm>
            <a:off x="324000" y="404640"/>
            <a:ext cx="6624000" cy="14698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4000" strike="noStrike" u="none">
                <a:solidFill>
                  <a:srgbClr val="000066"/>
                </a:solidFill>
                <a:effectLst/>
                <a:uFillTx/>
                <a:latin typeface="Arial"/>
                <a:ea typeface="DejaVu Sans"/>
              </a:rPr>
              <a:t>The CIVA FairPlay System</a:t>
            </a:r>
            <a:br>
              <a:rPr sz="4000"/>
            </a:br>
            <a:r>
              <a:rPr b="1" i="1" lang="en-GB" sz="3200" strike="noStrike" u="none">
                <a:solidFill>
                  <a:srgbClr val="000066"/>
                </a:solidFill>
                <a:effectLst/>
                <a:uFillTx/>
                <a:latin typeface="Arial"/>
                <a:ea typeface="DejaVu Sans"/>
              </a:rPr>
              <a:t>and</a:t>
            </a:r>
            <a:r>
              <a:rPr b="1" lang="en-GB" sz="3200" strike="noStrike" u="none">
                <a:solidFill>
                  <a:srgbClr val="000066"/>
                </a:solidFill>
                <a:effectLst/>
                <a:uFillTx/>
                <a:latin typeface="Arial"/>
                <a:ea typeface="DejaVu Sans"/>
              </a:rPr>
              <a:t> </a:t>
            </a:r>
            <a:r>
              <a:rPr b="1" lang="en-GB" sz="4000" strike="noStrike" u="none">
                <a:solidFill>
                  <a:srgbClr val="000066"/>
                </a:solidFill>
                <a:effectLst/>
                <a:uFillTx/>
                <a:latin typeface="Arial"/>
                <a:ea typeface="DejaVu Sans"/>
              </a:rPr>
              <a:t>ACRO</a:t>
            </a:r>
            <a:r>
              <a:rPr b="1" lang="en-GB" sz="3200" strike="noStrike" u="none">
                <a:solidFill>
                  <a:srgbClr val="000066"/>
                </a:solidFill>
                <a:effectLst/>
                <a:uFillTx/>
                <a:latin typeface="Arial"/>
                <a:ea typeface="DejaVu Sans"/>
              </a:rPr>
              <a:t> contest software</a:t>
            </a:r>
            <a:endParaRPr b="0" lang="en-GB" sz="3200" strike="noStrike" u="none">
              <a:solidFill>
                <a:srgbClr val="000000"/>
              </a:solidFill>
              <a:effectLst/>
              <a:uFillTx/>
              <a:latin typeface="Arial"/>
            </a:endParaRPr>
          </a:p>
        </p:txBody>
      </p:sp>
      <p:pic>
        <p:nvPicPr>
          <p:cNvPr id="15" name="" descr=""/>
          <p:cNvPicPr/>
          <p:nvPr/>
        </p:nvPicPr>
        <p:blipFill>
          <a:blip r:embed="rId2"/>
          <a:stretch/>
        </p:blipFill>
        <p:spPr>
          <a:xfrm>
            <a:off x="4932360" y="2349360"/>
            <a:ext cx="3671640" cy="3671640"/>
          </a:xfrm>
          <a:prstGeom prst="rect">
            <a:avLst/>
          </a:prstGeom>
          <a:noFill/>
          <a:ln w="57240">
            <a:solidFill>
              <a:srgbClr val="808080"/>
            </a:solidFill>
            <a:miter/>
          </a:ln>
        </p:spPr>
      </p:pic>
      <p:sp>
        <p:nvSpPr>
          <p:cNvPr id="16" name=""/>
          <p:cNvSpPr/>
          <p:nvPr/>
        </p:nvSpPr>
        <p:spPr>
          <a:xfrm>
            <a:off x="468360" y="3098880"/>
            <a:ext cx="4247640" cy="1394280"/>
          </a:xfrm>
          <a:prstGeom prst="rect">
            <a:avLst/>
          </a:prstGeom>
          <a:noFill/>
          <a:ln w="0">
            <a:noFill/>
          </a:ln>
        </p:spPr>
        <p:style>
          <a:lnRef idx="0"/>
          <a:fillRef idx="0"/>
          <a:effectRef idx="0"/>
          <a:fontRef idx="minor"/>
        </p:style>
        <p:txBody>
          <a:bodyPr lIns="90000" rIns="90000" tIns="46800" bIns="46800" anchor="t">
            <a:spAutoFit/>
          </a:bodyPr>
          <a:p>
            <a:pPr>
              <a:lnSpc>
                <a:spcPts val="2398"/>
              </a:lnSpc>
              <a:spcBef>
                <a:spcPts val="513"/>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800" strike="noStrike" u="none">
              <a:solidFill>
                <a:srgbClr val="000000"/>
              </a:solidFill>
              <a:effectLst/>
              <a:uFillTx/>
              <a:latin typeface="Arial"/>
            </a:endParaRPr>
          </a:p>
          <a:p>
            <a:pPr marL="216000" indent="-216000">
              <a:lnSpc>
                <a:spcPts val="2398"/>
              </a:lnSpc>
              <a:spcBef>
                <a:spcPts val="1514"/>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00"/>
                </a:solidFill>
                <a:effectLst/>
                <a:uFillTx/>
                <a:latin typeface="Arial"/>
                <a:ea typeface="DejaVu Sans"/>
              </a:rPr>
              <a:t>  Why do we have it?</a:t>
            </a:r>
            <a:endParaRPr b="0" lang="en-GB" sz="2400" strike="noStrike" u="none">
              <a:solidFill>
                <a:srgbClr val="000000"/>
              </a:solidFill>
              <a:effectLst/>
              <a:uFillTx/>
              <a:latin typeface="Arial"/>
            </a:endParaRPr>
          </a:p>
          <a:p>
            <a:pPr marL="216000" indent="-216000">
              <a:lnSpc>
                <a:spcPts val="2398"/>
              </a:lnSpc>
              <a:spcBef>
                <a:spcPts val="1514"/>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00"/>
                </a:solidFill>
                <a:effectLst/>
                <a:uFillTx/>
                <a:latin typeface="Arial"/>
                <a:ea typeface="DejaVu Sans"/>
              </a:rPr>
              <a:t>  What does it do?</a:t>
            </a:r>
            <a:endParaRPr b="0" lang="en-GB" sz="2400" strike="noStrike" u="none">
              <a:solidFill>
                <a:srgbClr val="000000"/>
              </a:solidFill>
              <a:effectLst/>
              <a:uFillTx/>
              <a:latin typeface="Arial"/>
            </a:endParaRPr>
          </a:p>
        </p:txBody>
      </p:sp>
      <p:sp>
        <p:nvSpPr>
          <p:cNvPr id="17" name=""/>
          <p:cNvSpPr/>
          <p:nvPr/>
        </p:nvSpPr>
        <p:spPr>
          <a:xfrm>
            <a:off x="555480" y="2744640"/>
            <a:ext cx="3741480" cy="397800"/>
          </a:xfrm>
          <a:prstGeom prst="rect">
            <a:avLst/>
          </a:prstGeom>
          <a:noFill/>
          <a:ln w="0">
            <a:noFill/>
          </a:ln>
        </p:spPr>
        <p:style>
          <a:lnRef idx="0"/>
          <a:fillRef idx="0"/>
          <a:effectRef idx="0"/>
          <a:fontRef idx="minor"/>
        </p:style>
        <p:txBody>
          <a:bodyPr lIns="90000" rIns="90000" tIns="46800" bIns="46800" anchor="t">
            <a:spAutoFit/>
          </a:bodyPr>
          <a:p>
            <a:pPr>
              <a:lnSpc>
                <a:spcPts val="2398"/>
              </a:lnSpc>
              <a:spcBef>
                <a:spcPts val="25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4000" strike="noStrike" u="none">
                <a:solidFill>
                  <a:srgbClr val="4d4d4d"/>
                </a:solidFill>
                <a:effectLst/>
                <a:uFillTx/>
                <a:latin typeface="Arial Black"/>
                <a:ea typeface="DejaVu Sans"/>
              </a:rPr>
              <a:t>F a i r P l a y</a:t>
            </a:r>
            <a:endParaRPr b="0" lang="en-GB" sz="4000" strike="noStrike" u="none">
              <a:solidFill>
                <a:srgbClr val="000000"/>
              </a:solidFill>
              <a:effectLst/>
              <a:uFillTx/>
              <a:latin typeface="Arial"/>
            </a:endParaRPr>
          </a:p>
        </p:txBody>
      </p:sp>
      <p:sp>
        <p:nvSpPr>
          <p:cNvPr id="18" name=""/>
          <p:cNvSpPr/>
          <p:nvPr/>
        </p:nvSpPr>
        <p:spPr>
          <a:xfrm>
            <a:off x="468360" y="4268880"/>
            <a:ext cx="4247640" cy="1892520"/>
          </a:xfrm>
          <a:prstGeom prst="rect">
            <a:avLst/>
          </a:prstGeom>
          <a:noFill/>
          <a:ln w="0">
            <a:noFill/>
          </a:ln>
        </p:spPr>
        <p:style>
          <a:lnRef idx="0"/>
          <a:fillRef idx="0"/>
          <a:effectRef idx="0"/>
          <a:fontRef idx="minor"/>
        </p:style>
        <p:txBody>
          <a:bodyPr lIns="90000" rIns="90000" tIns="46800" bIns="46800" anchor="t">
            <a:spAutoFit/>
          </a:bodyPr>
          <a:p>
            <a:pPr>
              <a:lnSpc>
                <a:spcPts val="2398"/>
              </a:lnSpc>
              <a:spcBef>
                <a:spcPts val="513"/>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800" strike="noStrike" u="none">
              <a:solidFill>
                <a:srgbClr val="000000"/>
              </a:solidFill>
              <a:effectLst/>
              <a:uFillTx/>
              <a:latin typeface="Arial"/>
            </a:endParaRPr>
          </a:p>
          <a:p>
            <a:pPr marL="216000" indent="-216000">
              <a:lnSpc>
                <a:spcPts val="2398"/>
              </a:lnSpc>
              <a:spcBef>
                <a:spcPts val="1514"/>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00"/>
                </a:solidFill>
                <a:effectLst/>
                <a:uFillTx/>
                <a:latin typeface="Arial"/>
                <a:ea typeface="DejaVu Sans"/>
              </a:rPr>
              <a:t>  Pilots FP Score Sheets</a:t>
            </a:r>
            <a:endParaRPr b="0" lang="en-GB" sz="2400" strike="noStrike" u="none">
              <a:solidFill>
                <a:srgbClr val="000000"/>
              </a:solidFill>
              <a:effectLst/>
              <a:uFillTx/>
              <a:latin typeface="Arial"/>
            </a:endParaRPr>
          </a:p>
          <a:p>
            <a:pPr marL="216000" indent="-216000">
              <a:lnSpc>
                <a:spcPts val="2398"/>
              </a:lnSpc>
              <a:spcBef>
                <a:spcPts val="1514"/>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00"/>
                </a:solidFill>
                <a:effectLst/>
                <a:uFillTx/>
                <a:latin typeface="Arial"/>
                <a:ea typeface="DejaVu Sans"/>
              </a:rPr>
              <a:t>  Judges Ranking Index</a:t>
            </a:r>
            <a:endParaRPr b="0" lang="en-GB" sz="2400" strike="noStrike" u="none">
              <a:solidFill>
                <a:srgbClr val="000000"/>
              </a:solidFill>
              <a:effectLst/>
              <a:uFillTx/>
              <a:latin typeface="Arial"/>
            </a:endParaRPr>
          </a:p>
          <a:p>
            <a:pPr marL="216000" indent="-216000">
              <a:lnSpc>
                <a:spcPts val="2398"/>
              </a:lnSpc>
              <a:spcBef>
                <a:spcPts val="1514"/>
              </a:spcBef>
              <a:spcAft>
                <a:spcPts val="11"/>
              </a:spcAft>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00"/>
                </a:solidFill>
                <a:effectLst/>
                <a:uFillTx/>
                <a:latin typeface="Arial"/>
                <a:ea typeface="DejaVu Sans"/>
              </a:rPr>
              <a:t>  Judge Analysis reports</a:t>
            </a: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
          <p:cNvSpPr/>
          <p:nvPr/>
        </p:nvSpPr>
        <p:spPr>
          <a:xfrm>
            <a:off x="468360" y="260280"/>
            <a:ext cx="8424360" cy="504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The Pilots Raw Marks Check Sheet</a:t>
            </a:r>
            <a:endParaRPr b="0" lang="en-GB" sz="2400" strike="noStrike" u="none">
              <a:solidFill>
                <a:srgbClr val="000000"/>
              </a:solidFill>
              <a:effectLst/>
              <a:uFillTx/>
              <a:latin typeface="Arial"/>
            </a:endParaRPr>
          </a:p>
        </p:txBody>
      </p:sp>
      <p:sp>
        <p:nvSpPr>
          <p:cNvPr id="113" name=""/>
          <p:cNvSpPr/>
          <p:nvPr/>
        </p:nvSpPr>
        <p:spPr>
          <a:xfrm>
            <a:off x="5435640" y="838080"/>
            <a:ext cx="3384000" cy="1907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7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700" strike="noStrike" u="none">
                <a:solidFill>
                  <a:srgbClr val="000000"/>
                </a:solidFill>
                <a:effectLst/>
                <a:uFillTx/>
                <a:latin typeface="Arial"/>
                <a:ea typeface="DejaVu Sans"/>
              </a:rPr>
              <a:t>This sheet allows the pilot to check that the marks have been correctly entered into the scoring computer, and talk to his Team Manager if he wishes to consider a protest about any aspect of the data.</a:t>
            </a:r>
            <a:endParaRPr b="0" lang="en-GB" sz="1700" strike="noStrike" u="none">
              <a:solidFill>
                <a:srgbClr val="000000"/>
              </a:solidFill>
              <a:effectLst/>
              <a:uFillTx/>
              <a:latin typeface="Arial"/>
            </a:endParaRPr>
          </a:p>
        </p:txBody>
      </p:sp>
      <p:sp>
        <p:nvSpPr>
          <p:cNvPr id="114" name=""/>
          <p:cNvSpPr/>
          <p:nvPr/>
        </p:nvSpPr>
        <p:spPr>
          <a:xfrm>
            <a:off x="5435640" y="3094200"/>
            <a:ext cx="3384000" cy="1389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7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700" strike="noStrike" u="none">
                <a:solidFill>
                  <a:srgbClr val="000000"/>
                </a:solidFill>
                <a:effectLst/>
                <a:uFillTx/>
                <a:latin typeface="Arial"/>
                <a:ea typeface="DejaVu Sans"/>
              </a:rPr>
              <a:t>The “Equivalent scores” that are given here are simple calculations based on the Raw Marks. The FairPlay system has not yet been used.</a:t>
            </a:r>
            <a:endParaRPr b="0" lang="en-GB" sz="1700" strike="noStrike" u="none">
              <a:solidFill>
                <a:srgbClr val="000000"/>
              </a:solidFill>
              <a:effectLst/>
              <a:uFillTx/>
              <a:latin typeface="Arial"/>
            </a:endParaRPr>
          </a:p>
        </p:txBody>
      </p:sp>
      <p:sp>
        <p:nvSpPr>
          <p:cNvPr id="115" name=""/>
          <p:cNvSpPr/>
          <p:nvPr/>
        </p:nvSpPr>
        <p:spPr>
          <a:xfrm>
            <a:off x="5435640" y="4797360"/>
            <a:ext cx="3384000" cy="1389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7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700" strike="noStrike" u="none">
                <a:solidFill>
                  <a:srgbClr val="000000"/>
                </a:solidFill>
                <a:effectLst/>
                <a:uFillTx/>
                <a:latin typeface="Arial"/>
                <a:ea typeface="DejaVu Sans"/>
              </a:rPr>
              <a:t>These sheets are published on the web until the sequence is completed – they are then replaced by the Pilots FairPlay sheets and all scores are final</a:t>
            </a:r>
            <a:endParaRPr b="0" lang="en-GB" sz="1700" strike="noStrike" u="none">
              <a:solidFill>
                <a:srgbClr val="000000"/>
              </a:solidFill>
              <a:effectLst/>
              <a:uFillTx/>
              <a:latin typeface="Arial"/>
            </a:endParaRPr>
          </a:p>
        </p:txBody>
      </p:sp>
      <p:pic>
        <p:nvPicPr>
          <p:cNvPr id="116" name="" descr=""/>
          <p:cNvPicPr/>
          <p:nvPr/>
        </p:nvPicPr>
        <p:blipFill>
          <a:blip r:embed="rId1"/>
          <a:stretch/>
        </p:blipFill>
        <p:spPr>
          <a:xfrm>
            <a:off x="539640" y="907920"/>
            <a:ext cx="4651200" cy="554508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
          <p:cNvSpPr/>
          <p:nvPr/>
        </p:nvSpPr>
        <p:spPr>
          <a:xfrm>
            <a:off x="404640" y="476280"/>
            <a:ext cx="1653840" cy="502920"/>
          </a:xfrm>
          <a:prstGeom prst="roundRect">
            <a:avLst>
              <a:gd name="adj" fmla="val 16667"/>
            </a:avLst>
          </a:prstGeom>
          <a:blipFill rotWithShape="0">
            <a:blip r:embed="rId1"/>
            <a:srcRect/>
            <a:tile tx="0" ty="0" sx="100000" sy="100000" algn="ctr"/>
          </a:blipFill>
          <a:ln w="266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18" name=""/>
          <p:cNvSpPr/>
          <p:nvPr/>
        </p:nvSpPr>
        <p:spPr>
          <a:xfrm>
            <a:off x="395280" y="1125360"/>
            <a:ext cx="8640360" cy="647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We must adjust each judges set of figure marks so that they </a:t>
            </a:r>
            <a:r>
              <a:rPr b="0" lang="en-GB" sz="2000" strike="noStrike" u="sng">
                <a:solidFill>
                  <a:srgbClr val="000000"/>
                </a:solidFill>
                <a:effectLst/>
                <a:uFillTx/>
                <a:latin typeface="Arial"/>
                <a:ea typeface="DejaVu Sans"/>
              </a:rPr>
              <a:t>all</a:t>
            </a:r>
            <a:r>
              <a:rPr b="0" lang="en-GB" sz="2000" strike="noStrike" u="none">
                <a:solidFill>
                  <a:srgbClr val="000000"/>
                </a:solidFill>
                <a:effectLst/>
                <a:uFillTx/>
                <a:latin typeface="Arial"/>
                <a:ea typeface="DejaVu Sans"/>
              </a:rPr>
              <a:t> have the </a:t>
            </a:r>
            <a:r>
              <a:rPr b="1" lang="en-GB" sz="2000" strike="noStrike" u="none">
                <a:solidFill>
                  <a:srgbClr val="000000"/>
                </a:solidFill>
                <a:effectLst/>
                <a:uFillTx/>
                <a:latin typeface="Arial"/>
                <a:ea typeface="DejaVu Sans"/>
              </a:rPr>
              <a:t>same AVERAGE and SPREAD</a:t>
            </a:r>
            <a:r>
              <a:rPr b="0" lang="en-GB" sz="2000" strike="noStrike" u="none">
                <a:solidFill>
                  <a:srgbClr val="000000"/>
                </a:solidFill>
                <a:effectLst/>
                <a:uFillTx/>
                <a:latin typeface="Arial"/>
                <a:ea typeface="DejaVu Sans"/>
              </a:rPr>
              <a:t>. This does </a:t>
            </a:r>
            <a:r>
              <a:rPr b="1" i="1" lang="en-GB" sz="2000" strike="noStrike" u="none">
                <a:solidFill>
                  <a:srgbClr val="000000"/>
                </a:solidFill>
                <a:effectLst/>
                <a:uFillTx/>
                <a:latin typeface="Arial"/>
                <a:ea typeface="DejaVu Sans"/>
              </a:rPr>
              <a:t>not</a:t>
            </a:r>
            <a:r>
              <a:rPr b="0" lang="en-GB" sz="2000" strike="noStrike" u="none">
                <a:solidFill>
                  <a:srgbClr val="000000"/>
                </a:solidFill>
                <a:effectLst/>
                <a:uFillTx/>
                <a:latin typeface="Arial"/>
                <a:ea typeface="DejaVu Sans"/>
              </a:rPr>
              <a:t> affect the pilot rankings</a:t>
            </a:r>
            <a:endParaRPr b="0" lang="en-GB" sz="2000" strike="noStrike" u="none">
              <a:solidFill>
                <a:srgbClr val="000000"/>
              </a:solidFill>
              <a:effectLst/>
              <a:uFillTx/>
              <a:latin typeface="Arial"/>
            </a:endParaRPr>
          </a:p>
        </p:txBody>
      </p:sp>
      <p:sp>
        <p:nvSpPr>
          <p:cNvPr id="119" name=""/>
          <p:cNvSpPr/>
          <p:nvPr/>
        </p:nvSpPr>
        <p:spPr>
          <a:xfrm>
            <a:off x="395280" y="490680"/>
            <a:ext cx="8280000" cy="431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FP Step 1:  Normalisation …. </a:t>
            </a:r>
            <a:r>
              <a:rPr b="1" i="1" lang="en-GB" sz="2400" strike="noStrike" u="sng">
                <a:solidFill>
                  <a:srgbClr val="000066"/>
                </a:solidFill>
                <a:effectLst/>
                <a:uFillTx/>
                <a:latin typeface="Arial"/>
                <a:ea typeface="DejaVu Sans"/>
              </a:rPr>
              <a:t>balance</a:t>
            </a:r>
            <a:r>
              <a:rPr b="1" i="1" lang="en-GB" sz="2400" strike="noStrike" u="none">
                <a:solidFill>
                  <a:srgbClr val="000066"/>
                </a:solidFill>
                <a:effectLst/>
                <a:uFillTx/>
                <a:latin typeface="Arial"/>
                <a:ea typeface="DejaVu Sans"/>
              </a:rPr>
              <a:t> the judges output</a:t>
            </a:r>
            <a:endParaRPr b="0" lang="en-GB" sz="2400" strike="noStrike" u="none">
              <a:solidFill>
                <a:srgbClr val="000000"/>
              </a:solidFill>
              <a:effectLst/>
              <a:uFillTx/>
              <a:latin typeface="Arial"/>
            </a:endParaRPr>
          </a:p>
        </p:txBody>
      </p:sp>
      <p:sp>
        <p:nvSpPr>
          <p:cNvPr id="120" name=""/>
          <p:cNvSpPr/>
          <p:nvPr/>
        </p:nvSpPr>
        <p:spPr>
          <a:xfrm>
            <a:off x="395280" y="6093000"/>
            <a:ext cx="8280000" cy="431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Only </a:t>
            </a:r>
            <a:r>
              <a:rPr b="1" lang="en-GB" sz="2000" strike="noStrike" u="none">
                <a:solidFill>
                  <a:srgbClr val="000000"/>
                </a:solidFill>
                <a:effectLst/>
                <a:uFillTx/>
                <a:latin typeface="Arial"/>
                <a:ea typeface="DejaVu Sans"/>
              </a:rPr>
              <a:t>non-zero</a:t>
            </a:r>
            <a:r>
              <a:rPr b="0" lang="en-GB" sz="2000" strike="noStrike" u="none">
                <a:solidFill>
                  <a:srgbClr val="000000"/>
                </a:solidFill>
                <a:effectLst/>
                <a:uFillTx/>
                <a:latin typeface="Arial"/>
                <a:ea typeface="DejaVu Sans"/>
              </a:rPr>
              <a:t> marks are normalised - HZ’s and Av’s are ignored</a:t>
            </a:r>
            <a:endParaRPr b="0" lang="en-GB" sz="2000" strike="noStrike" u="none">
              <a:solidFill>
                <a:srgbClr val="000000"/>
              </a:solidFill>
              <a:effectLst/>
              <a:uFillTx/>
              <a:latin typeface="Arial"/>
            </a:endParaRPr>
          </a:p>
        </p:txBody>
      </p:sp>
      <p:pic>
        <p:nvPicPr>
          <p:cNvPr id="121" name="" descr=""/>
          <p:cNvPicPr/>
          <p:nvPr/>
        </p:nvPicPr>
        <p:blipFill>
          <a:blip r:embed="rId2"/>
          <a:stretch/>
        </p:blipFill>
        <p:spPr>
          <a:xfrm>
            <a:off x="1114560" y="1989000"/>
            <a:ext cx="6552720" cy="400356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2" name="" descr=""/>
          <p:cNvPicPr/>
          <p:nvPr/>
        </p:nvPicPr>
        <p:blipFill>
          <a:blip r:embed="rId1"/>
          <a:stretch/>
        </p:blipFill>
        <p:spPr>
          <a:xfrm>
            <a:off x="468360" y="2747880"/>
            <a:ext cx="4608000" cy="3416040"/>
          </a:xfrm>
          <a:prstGeom prst="rect">
            <a:avLst/>
          </a:prstGeom>
          <a:noFill/>
          <a:ln w="0">
            <a:noFill/>
          </a:ln>
        </p:spPr>
      </p:pic>
      <p:sp>
        <p:nvSpPr>
          <p:cNvPr id="123" name=""/>
          <p:cNvSpPr/>
          <p:nvPr/>
        </p:nvSpPr>
        <p:spPr>
          <a:xfrm>
            <a:off x="404640" y="477720"/>
            <a:ext cx="2006280" cy="502920"/>
          </a:xfrm>
          <a:prstGeom prst="roundRect">
            <a:avLst>
              <a:gd name="adj" fmla="val 16667"/>
            </a:avLst>
          </a:prstGeom>
          <a:blipFill rotWithShape="0">
            <a:blip r:embed="rId2"/>
            <a:srcRect/>
            <a:tile tx="0" ty="0" sx="100000" sy="100000" algn="ctr"/>
          </a:blipFill>
          <a:ln w="266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24" name=""/>
          <p:cNvSpPr/>
          <p:nvPr/>
        </p:nvSpPr>
        <p:spPr>
          <a:xfrm>
            <a:off x="395280" y="476280"/>
            <a:ext cx="7848360" cy="431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292929"/>
                </a:solidFill>
                <a:effectLst/>
                <a:uFillTx/>
                <a:latin typeface="Arial"/>
                <a:ea typeface="DejaVu Sans"/>
              </a:rPr>
              <a:t>Information!    </a:t>
            </a:r>
            <a:r>
              <a:rPr b="1" i="1" lang="en-GB" sz="2400" strike="noStrike" u="none">
                <a:solidFill>
                  <a:srgbClr val="5f5f5f"/>
                </a:solidFill>
                <a:effectLst/>
                <a:uFillTx/>
                <a:latin typeface="Arial"/>
                <a:ea typeface="DejaVu Sans"/>
              </a:rPr>
              <a:t>The “normal” spread of figure marks</a:t>
            </a:r>
            <a:endParaRPr b="0" lang="en-GB" sz="2400" strike="noStrike" u="none">
              <a:solidFill>
                <a:srgbClr val="000000"/>
              </a:solidFill>
              <a:effectLst/>
              <a:uFillTx/>
              <a:latin typeface="Arial"/>
            </a:endParaRPr>
          </a:p>
        </p:txBody>
      </p:sp>
      <p:sp>
        <p:nvSpPr>
          <p:cNvPr id="125" name=""/>
          <p:cNvSpPr/>
          <p:nvPr/>
        </p:nvSpPr>
        <p:spPr>
          <a:xfrm>
            <a:off x="395280" y="1123920"/>
            <a:ext cx="5040000" cy="12967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5f5f5f"/>
                </a:solidFill>
                <a:effectLst/>
                <a:uFillTx/>
                <a:latin typeface="Arial"/>
                <a:ea typeface="DejaVu Sans"/>
              </a:rPr>
              <a:t>If we make a graph to show how the normalised marks for all pilots flying one figure compare, the distribution we should expect will look something like this:</a:t>
            </a:r>
            <a:endParaRPr b="0" lang="en-GB" sz="2000" strike="noStrike" u="none">
              <a:solidFill>
                <a:srgbClr val="000000"/>
              </a:solidFill>
              <a:effectLst/>
              <a:uFillTx/>
              <a:latin typeface="Arial"/>
            </a:endParaRPr>
          </a:p>
        </p:txBody>
      </p:sp>
      <p:sp>
        <p:nvSpPr>
          <p:cNvPr id="126" name=""/>
          <p:cNvSpPr/>
          <p:nvPr/>
        </p:nvSpPr>
        <p:spPr>
          <a:xfrm>
            <a:off x="5651640" y="1123920"/>
            <a:ext cx="3025440" cy="2808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5f5f5f"/>
                </a:solidFill>
                <a:effectLst/>
                <a:uFillTx/>
                <a:latin typeface="Arial"/>
                <a:ea typeface="DejaVu Sans"/>
              </a:rPr>
              <a:t>Approximately 68% of the marks would be in the dark green area within one Standard Deviation (SD) of the average, a further 27% in the lighter green area would be within two SD’s, and so on to 100%</a:t>
            </a:r>
            <a:endParaRPr b="0" lang="en-GB" sz="2000" strike="noStrike" u="none">
              <a:solidFill>
                <a:srgbClr val="000000"/>
              </a:solidFill>
              <a:effectLst/>
              <a:uFillTx/>
              <a:latin typeface="Arial"/>
            </a:endParaRPr>
          </a:p>
        </p:txBody>
      </p:sp>
      <p:sp>
        <p:nvSpPr>
          <p:cNvPr id="127" name=""/>
          <p:cNvSpPr/>
          <p:nvPr/>
        </p:nvSpPr>
        <p:spPr>
          <a:xfrm>
            <a:off x="5651640" y="4076640"/>
            <a:ext cx="3023640" cy="223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5f5f5f"/>
                </a:solidFill>
                <a:effectLst/>
                <a:uFillTx/>
                <a:latin typeface="Arial"/>
                <a:ea typeface="DejaVu Sans"/>
              </a:rPr>
              <a:t>In FairPlay we accept all normalised marks within the central 97.5% confidence area. These marks are all within </a:t>
            </a:r>
            <a:r>
              <a:rPr b="1" lang="en-GB" sz="2000" strike="noStrike" u="none">
                <a:solidFill>
                  <a:srgbClr val="5f5f5f"/>
                </a:solidFill>
                <a:effectLst/>
                <a:uFillTx/>
                <a:latin typeface="Arial"/>
                <a:ea typeface="DejaVu Sans"/>
              </a:rPr>
              <a:t>2.24</a:t>
            </a:r>
            <a:r>
              <a:rPr b="0" lang="en-GB" sz="2000" strike="noStrike" u="none">
                <a:solidFill>
                  <a:srgbClr val="5f5f5f"/>
                </a:solidFill>
                <a:effectLst/>
                <a:uFillTx/>
                <a:latin typeface="Arial"/>
                <a:ea typeface="DejaVu Sans"/>
              </a:rPr>
              <a:t> SD’s from the overall average mark</a:t>
            </a:r>
            <a:endParaRPr b="0" lang="en-GB"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404640" y="452520"/>
            <a:ext cx="1719000" cy="502920"/>
          </a:xfrm>
          <a:prstGeom prst="roundRect">
            <a:avLst>
              <a:gd name="adj" fmla="val 16667"/>
            </a:avLst>
          </a:prstGeom>
          <a:blipFill rotWithShape="0">
            <a:blip r:embed="rId1"/>
            <a:srcRect/>
            <a:tile tx="0" ty="0" sx="100000" sy="100000" algn="ctr"/>
          </a:blipFill>
          <a:ln w="266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29" name=""/>
          <p:cNvSpPr/>
          <p:nvPr/>
        </p:nvSpPr>
        <p:spPr>
          <a:xfrm>
            <a:off x="395280" y="4006800"/>
            <a:ext cx="3600000" cy="1006200"/>
          </a:xfrm>
          <a:prstGeom prst="rect">
            <a:avLst/>
          </a:prstGeom>
          <a:gradFill rotWithShape="0">
            <a:gsLst>
              <a:gs pos="0">
                <a:srgbClr val="fff3f3"/>
              </a:gs>
              <a:gs pos="100000">
                <a:srgbClr val="ffd5d5"/>
              </a:gs>
            </a:gsLst>
            <a:lin ang="5400000"/>
          </a:grad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30" name=""/>
          <p:cNvSpPr/>
          <p:nvPr/>
        </p:nvSpPr>
        <p:spPr>
          <a:xfrm>
            <a:off x="395280" y="2895480"/>
            <a:ext cx="3600000" cy="1008000"/>
          </a:xfrm>
          <a:prstGeom prst="rect">
            <a:avLst/>
          </a:prstGeom>
          <a:gradFill rotWithShape="0">
            <a:gsLst>
              <a:gs pos="0">
                <a:srgbClr val="efffef"/>
              </a:gs>
              <a:gs pos="100000">
                <a:srgbClr val="ccffcc"/>
              </a:gs>
            </a:gsLst>
            <a:lin ang="5400000"/>
          </a:grad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31" name=""/>
          <p:cNvSpPr/>
          <p:nvPr/>
        </p:nvSpPr>
        <p:spPr>
          <a:xfrm>
            <a:off x="395280" y="1359000"/>
            <a:ext cx="8497440" cy="6487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For each Judge an ideal set of “Fitted Values” is calculated to match the Judge’s style, based on the spread of the judges normalised marks data</a:t>
            </a:r>
            <a:endParaRPr b="0" lang="en-GB" sz="2000" strike="noStrike" u="none">
              <a:solidFill>
                <a:srgbClr val="000000"/>
              </a:solidFill>
              <a:effectLst/>
              <a:uFillTx/>
              <a:latin typeface="Arial"/>
            </a:endParaRPr>
          </a:p>
        </p:txBody>
      </p:sp>
      <p:sp>
        <p:nvSpPr>
          <p:cNvPr id="132" name=""/>
          <p:cNvSpPr/>
          <p:nvPr/>
        </p:nvSpPr>
        <p:spPr>
          <a:xfrm>
            <a:off x="395280" y="466560"/>
            <a:ext cx="5400360" cy="43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FP Step 2:    The Confidence Test</a:t>
            </a:r>
            <a:endParaRPr b="0" lang="en-GB" sz="2400" strike="noStrike" u="none">
              <a:solidFill>
                <a:srgbClr val="000000"/>
              </a:solidFill>
              <a:effectLst/>
              <a:uFillTx/>
              <a:latin typeface="Arial"/>
            </a:endParaRPr>
          </a:p>
        </p:txBody>
      </p:sp>
      <p:sp>
        <p:nvSpPr>
          <p:cNvPr id="133" name=""/>
          <p:cNvSpPr/>
          <p:nvPr/>
        </p:nvSpPr>
        <p:spPr>
          <a:xfrm>
            <a:off x="395280" y="2895480"/>
            <a:ext cx="3744720" cy="2111760"/>
          </a:xfrm>
          <a:prstGeom prst="rect">
            <a:avLst/>
          </a:prstGeom>
          <a:noFill/>
          <a:ln w="0">
            <a:noFill/>
          </a:ln>
        </p:spPr>
        <p:style>
          <a:lnRef idx="0"/>
          <a:fillRef idx="0"/>
          <a:effectRef idx="0"/>
          <a:fontRef idx="minor"/>
        </p:style>
        <p:txBody>
          <a:bodyPr lIns="90000" rIns="90000" tIns="46800" bIns="46800" anchor="t">
            <a:spAutoFit/>
          </a:bodyPr>
          <a:p>
            <a:pPr marL="216000" indent="-216000">
              <a:lnSpc>
                <a:spcPct val="100000"/>
              </a:lnSpc>
              <a:spcBef>
                <a:spcPts val="11"/>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  Normalised marks that</a:t>
            </a:r>
            <a:br>
              <a:rPr sz="2000"/>
            </a:br>
            <a:r>
              <a:rPr b="0" lang="en-GB" sz="2000" strike="noStrike" u="none">
                <a:solidFill>
                  <a:srgbClr val="000000"/>
                </a:solidFill>
                <a:effectLst/>
                <a:uFillTx/>
                <a:latin typeface="Arial"/>
                <a:ea typeface="DejaVu Sans"/>
              </a:rPr>
              <a:t>     fall </a:t>
            </a:r>
            <a:r>
              <a:rPr b="1" lang="en-GB" sz="2000" strike="noStrike" u="none">
                <a:solidFill>
                  <a:srgbClr val="000000"/>
                </a:solidFill>
                <a:effectLst/>
                <a:uFillTx/>
                <a:latin typeface="Arial"/>
                <a:ea typeface="DejaVu Sans"/>
              </a:rPr>
              <a:t>within</a:t>
            </a:r>
            <a:r>
              <a:rPr b="0" lang="en-GB" sz="2000" strike="noStrike" u="none">
                <a:solidFill>
                  <a:srgbClr val="000000"/>
                </a:solidFill>
                <a:effectLst/>
                <a:uFillTx/>
                <a:latin typeface="Arial"/>
                <a:ea typeface="DejaVu Sans"/>
              </a:rPr>
              <a:t> the confidence</a:t>
            </a:r>
            <a:br>
              <a:rPr sz="2000"/>
            </a:br>
            <a:r>
              <a:rPr b="0" lang="en-GB" sz="2000" strike="noStrike" u="none">
                <a:solidFill>
                  <a:srgbClr val="000000"/>
                </a:solidFill>
                <a:effectLst/>
                <a:uFillTx/>
                <a:latin typeface="Arial"/>
                <a:ea typeface="DejaVu Sans"/>
              </a:rPr>
              <a:t>     limits remain unchanged</a:t>
            </a:r>
            <a:endParaRPr b="0" lang="en-GB" sz="2000" strike="noStrike" u="none">
              <a:solidFill>
                <a:srgbClr val="000000"/>
              </a:solidFill>
              <a:effectLst/>
              <a:uFillTx/>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200" strike="noStrike" u="none">
              <a:solidFill>
                <a:srgbClr val="000000"/>
              </a:solidFill>
              <a:effectLst/>
              <a:uFillTx/>
              <a:latin typeface="Arial"/>
            </a:endParaRPr>
          </a:p>
          <a:p>
            <a:pPr marL="216000" indent="-216000">
              <a:lnSpc>
                <a:spcPct val="100000"/>
              </a:lnSpc>
              <a:spcBef>
                <a:spcPts val="11"/>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  Normalised marks that</a:t>
            </a:r>
            <a:br>
              <a:rPr sz="2000"/>
            </a:br>
            <a:r>
              <a:rPr b="0" lang="en-GB" sz="2000" strike="noStrike" u="none">
                <a:solidFill>
                  <a:srgbClr val="000000"/>
                </a:solidFill>
                <a:effectLst/>
                <a:uFillTx/>
                <a:latin typeface="Arial"/>
                <a:ea typeface="DejaVu Sans"/>
              </a:rPr>
              <a:t>     </a:t>
            </a:r>
            <a:r>
              <a:rPr b="1" lang="en-GB" sz="2000" strike="noStrike" u="none">
                <a:solidFill>
                  <a:srgbClr val="000000"/>
                </a:solidFill>
                <a:effectLst/>
                <a:uFillTx/>
                <a:latin typeface="Arial"/>
                <a:ea typeface="DejaVu Sans"/>
              </a:rPr>
              <a:t>fail</a:t>
            </a:r>
            <a:r>
              <a:rPr b="0" lang="en-GB" sz="2000" strike="noStrike" u="none">
                <a:solidFill>
                  <a:srgbClr val="000000"/>
                </a:solidFill>
                <a:effectLst/>
                <a:uFillTx/>
                <a:latin typeface="Arial"/>
                <a:ea typeface="DejaVu Sans"/>
              </a:rPr>
              <a:t> the test are rejected by</a:t>
            </a:r>
            <a:br>
              <a:rPr sz="2000"/>
            </a:br>
            <a:r>
              <a:rPr b="0" lang="en-GB" sz="2000" strike="noStrike" u="none">
                <a:solidFill>
                  <a:srgbClr val="000000"/>
                </a:solidFill>
                <a:effectLst/>
                <a:uFillTx/>
                <a:latin typeface="Arial"/>
                <a:ea typeface="DejaVu Sans"/>
              </a:rPr>
              <a:t>     setting them to “Missing”</a:t>
            </a:r>
            <a:endParaRPr b="0" lang="en-GB" sz="2000" strike="noStrike" u="none">
              <a:solidFill>
                <a:srgbClr val="000000"/>
              </a:solidFill>
              <a:effectLst/>
              <a:uFillTx/>
              <a:latin typeface="Arial"/>
            </a:endParaRPr>
          </a:p>
        </p:txBody>
      </p:sp>
      <p:sp>
        <p:nvSpPr>
          <p:cNvPr id="134" name=""/>
          <p:cNvSpPr/>
          <p:nvPr/>
        </p:nvSpPr>
        <p:spPr>
          <a:xfrm>
            <a:off x="395280" y="2060640"/>
            <a:ext cx="8353080" cy="720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Every pilots normalised mark for this figure must now pass a Confidence Test, to see if it is close enough to the corresponding Fitted Value</a:t>
            </a:r>
            <a:endParaRPr b="0" lang="en-GB" sz="2000" strike="noStrike" u="none">
              <a:solidFill>
                <a:srgbClr val="000000"/>
              </a:solidFill>
              <a:effectLst/>
              <a:uFillTx/>
              <a:latin typeface="Arial"/>
            </a:endParaRPr>
          </a:p>
        </p:txBody>
      </p:sp>
      <p:sp>
        <p:nvSpPr>
          <p:cNvPr id="135" name=""/>
          <p:cNvSpPr/>
          <p:nvPr/>
        </p:nvSpPr>
        <p:spPr>
          <a:xfrm>
            <a:off x="468360" y="5084640"/>
            <a:ext cx="3239640" cy="1368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000" strike="noStrike" u="none">
                <a:solidFill>
                  <a:srgbClr val="5f5f5f"/>
                </a:solidFill>
                <a:effectLst/>
                <a:uFillTx/>
                <a:latin typeface="Arial"/>
                <a:ea typeface="DejaVu Sans"/>
              </a:rPr>
              <a:t>After this step we can be</a:t>
            </a:r>
            <a:br>
              <a:rPr sz="2000"/>
            </a:br>
            <a:r>
              <a:rPr b="1" i="1" lang="en-GB" sz="2000" strike="noStrike" u="none">
                <a:solidFill>
                  <a:srgbClr val="5f5f5f"/>
                </a:solidFill>
                <a:effectLst/>
                <a:uFillTx/>
                <a:latin typeface="Arial"/>
                <a:ea typeface="DejaVu Sans"/>
              </a:rPr>
              <a:t>confident that ALL of the</a:t>
            </a:r>
            <a:br>
              <a:rPr sz="2000"/>
            </a:br>
            <a:r>
              <a:rPr b="1" i="1" lang="en-GB" sz="2000" strike="noStrike" u="none">
                <a:solidFill>
                  <a:srgbClr val="5f5f5f"/>
                </a:solidFill>
                <a:effectLst/>
                <a:uFillTx/>
                <a:latin typeface="Arial"/>
                <a:ea typeface="DejaVu Sans"/>
              </a:rPr>
              <a:t>remaining marks are free</a:t>
            </a:r>
            <a:br>
              <a:rPr sz="2000"/>
            </a:br>
            <a:r>
              <a:rPr b="1" i="1" lang="en-GB" sz="2000" strike="noStrike" u="none">
                <a:solidFill>
                  <a:srgbClr val="5f5f5f"/>
                </a:solidFill>
                <a:effectLst/>
                <a:uFillTx/>
                <a:latin typeface="Arial"/>
                <a:ea typeface="DejaVu Sans"/>
              </a:rPr>
              <a:t>of detectable anomalies</a:t>
            </a:r>
            <a:endParaRPr b="0" lang="en-GB" sz="2000" strike="noStrike" u="none">
              <a:solidFill>
                <a:srgbClr val="000000"/>
              </a:solidFill>
              <a:effectLst/>
              <a:uFillTx/>
              <a:latin typeface="Arial"/>
            </a:endParaRPr>
          </a:p>
        </p:txBody>
      </p:sp>
      <p:pic>
        <p:nvPicPr>
          <p:cNvPr id="136" name="" descr=""/>
          <p:cNvPicPr/>
          <p:nvPr/>
        </p:nvPicPr>
        <p:blipFill>
          <a:blip r:embed="rId2"/>
          <a:stretch/>
        </p:blipFill>
        <p:spPr>
          <a:xfrm>
            <a:off x="4140360" y="2924280"/>
            <a:ext cx="4534920" cy="3411000"/>
          </a:xfrm>
          <a:prstGeom prst="rect">
            <a:avLst/>
          </a:prstGeom>
          <a:noFill/>
          <a:ln w="0">
            <a:noFill/>
          </a:ln>
        </p:spPr>
      </p:pic>
      <p:sp>
        <p:nvSpPr>
          <p:cNvPr id="137" name=""/>
          <p:cNvSpPr/>
          <p:nvPr/>
        </p:nvSpPr>
        <p:spPr>
          <a:xfrm>
            <a:off x="395280" y="981000"/>
            <a:ext cx="8497440" cy="43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Here we take each figure separately so that all comparisons are valid</a:t>
            </a:r>
            <a:endParaRPr b="0" lang="en-GB"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
          <p:cNvSpPr/>
          <p:nvPr/>
        </p:nvSpPr>
        <p:spPr>
          <a:xfrm>
            <a:off x="404640" y="452520"/>
            <a:ext cx="1653840" cy="502920"/>
          </a:xfrm>
          <a:prstGeom prst="roundRect">
            <a:avLst>
              <a:gd name="adj" fmla="val 16667"/>
            </a:avLst>
          </a:prstGeom>
          <a:blipFill rotWithShape="0">
            <a:blip r:embed="rId1"/>
            <a:srcRect/>
            <a:tile tx="0" ty="0" sx="100000" sy="100000" algn="ctr"/>
          </a:blipFill>
          <a:ln w="266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39" name=""/>
          <p:cNvSpPr/>
          <p:nvPr/>
        </p:nvSpPr>
        <p:spPr>
          <a:xfrm>
            <a:off x="4068720" y="1062000"/>
            <a:ext cx="4535280" cy="1312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6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Now that all the anomalies have been removed, FPS can make a </a:t>
            </a:r>
            <a:r>
              <a:rPr b="0" i="1" lang="en-GB" sz="2000" strike="noStrike" u="sng">
                <a:solidFill>
                  <a:srgbClr val="000000"/>
                </a:solidFill>
                <a:effectLst/>
                <a:uFillTx/>
                <a:latin typeface="Arial"/>
                <a:ea typeface="DejaVu Sans"/>
              </a:rPr>
              <a:t>new</a:t>
            </a:r>
            <a:r>
              <a:rPr b="0" lang="en-GB" sz="2000" strike="noStrike" u="none">
                <a:solidFill>
                  <a:srgbClr val="000000"/>
                </a:solidFill>
                <a:effectLst/>
                <a:uFillTx/>
                <a:latin typeface="Arial"/>
                <a:ea typeface="DejaVu Sans"/>
              </a:rPr>
              <a:t> table of Fitted Values that is built from all of the remaining “good” data</a:t>
            </a:r>
            <a:endParaRPr b="0" lang="en-GB" sz="2000" strike="noStrike" u="none">
              <a:solidFill>
                <a:srgbClr val="000000"/>
              </a:solidFill>
              <a:effectLst/>
              <a:uFillTx/>
              <a:latin typeface="Arial"/>
            </a:endParaRPr>
          </a:p>
        </p:txBody>
      </p:sp>
      <p:sp>
        <p:nvSpPr>
          <p:cNvPr id="140" name=""/>
          <p:cNvSpPr/>
          <p:nvPr/>
        </p:nvSpPr>
        <p:spPr>
          <a:xfrm>
            <a:off x="395280" y="469800"/>
            <a:ext cx="8569080" cy="5047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FP Step 3:   Replace “Missing” marks that were rejected </a:t>
            </a:r>
            <a:endParaRPr b="0" lang="en-GB" sz="2400" strike="noStrike" u="none">
              <a:solidFill>
                <a:srgbClr val="000000"/>
              </a:solidFill>
              <a:effectLst/>
              <a:uFillTx/>
              <a:latin typeface="Arial"/>
            </a:endParaRPr>
          </a:p>
        </p:txBody>
      </p:sp>
      <p:sp>
        <p:nvSpPr>
          <p:cNvPr id="141" name=""/>
          <p:cNvSpPr/>
          <p:nvPr/>
        </p:nvSpPr>
        <p:spPr>
          <a:xfrm>
            <a:off x="4068720" y="2421000"/>
            <a:ext cx="4679640" cy="1312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6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In each “Missing” slot where an unacceptable mark was identified, FairPlay now substitutes a new</a:t>
            </a:r>
            <a:br>
              <a:rPr sz="2000"/>
            </a:br>
            <a:r>
              <a:rPr b="0" lang="en-GB" sz="2000" strike="noStrike" u="none">
                <a:solidFill>
                  <a:srgbClr val="000000"/>
                </a:solidFill>
                <a:effectLst/>
                <a:uFillTx/>
                <a:latin typeface="Arial"/>
                <a:ea typeface="DejaVu Sans"/>
              </a:rPr>
              <a:t>error-free </a:t>
            </a:r>
            <a:r>
              <a:rPr b="1" lang="en-GB" sz="2000" strike="noStrike" u="none">
                <a:solidFill>
                  <a:srgbClr val="000000"/>
                </a:solidFill>
                <a:effectLst/>
                <a:uFillTx/>
                <a:latin typeface="Arial"/>
                <a:ea typeface="DejaVu Sans"/>
              </a:rPr>
              <a:t>Fitted Value</a:t>
            </a:r>
            <a:r>
              <a:rPr b="0" lang="en-GB" sz="2000" strike="noStrike" u="none">
                <a:solidFill>
                  <a:srgbClr val="000000"/>
                </a:solidFill>
                <a:effectLst/>
                <a:uFillTx/>
                <a:latin typeface="Arial"/>
                <a:ea typeface="DejaVu Sans"/>
              </a:rPr>
              <a:t> in it’s place</a:t>
            </a:r>
            <a:endParaRPr b="0" lang="en-GB" sz="2000" strike="noStrike" u="none">
              <a:solidFill>
                <a:srgbClr val="000000"/>
              </a:solidFill>
              <a:effectLst/>
              <a:uFillTx/>
              <a:latin typeface="Arial"/>
            </a:endParaRPr>
          </a:p>
        </p:txBody>
      </p:sp>
      <p:sp>
        <p:nvSpPr>
          <p:cNvPr id="142" name=""/>
          <p:cNvSpPr/>
          <p:nvPr/>
        </p:nvSpPr>
        <p:spPr>
          <a:xfrm>
            <a:off x="7451640" y="3889440"/>
            <a:ext cx="1079280" cy="580680"/>
          </a:xfrm>
          <a:prstGeom prst="rect">
            <a:avLst/>
          </a:prstGeom>
          <a:noFill/>
          <a:ln w="38160">
            <a:solidFill>
              <a:srgbClr val="000000"/>
            </a:solidFill>
            <a:miter/>
          </a:ln>
        </p:spPr>
        <p:style>
          <a:lnRef idx="0"/>
          <a:fillRef idx="0"/>
          <a:effectRef idx="0"/>
          <a:fontRef idx="minor"/>
        </p:style>
        <p:txBody>
          <a:bodyPr lIns="90000" rIns="90000" tIns="46800" bIns="46800" anchor="t">
            <a:spAutoFit/>
          </a:bodyPr>
          <a:p>
            <a:pPr algn="r">
              <a:lnSpc>
                <a:spcPct val="100000"/>
              </a:lnSpc>
              <a:spcBef>
                <a:spcPts val="10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1600" strike="noStrike" u="none">
                <a:solidFill>
                  <a:srgbClr val="ff0000"/>
                </a:solidFill>
                <a:effectLst/>
                <a:uFillTx/>
                <a:latin typeface="Arial"/>
                <a:ea typeface="DejaVu Sans"/>
              </a:rPr>
              <a:t>Lo 6.261</a:t>
            </a:r>
            <a:br>
              <a:rPr sz="1600"/>
            </a:br>
            <a:r>
              <a:rPr b="1" lang="en-GB" sz="1600" strike="noStrike" u="none">
                <a:solidFill>
                  <a:srgbClr val="000000"/>
                </a:solidFill>
                <a:effectLst/>
                <a:uFillTx/>
                <a:latin typeface="Arial"/>
                <a:ea typeface="DejaVu Sans"/>
              </a:rPr>
              <a:t>7.724</a:t>
            </a:r>
            <a:endParaRPr b="0" lang="en-GB" sz="1600" strike="noStrike" u="none">
              <a:solidFill>
                <a:srgbClr val="000000"/>
              </a:solidFill>
              <a:effectLst/>
              <a:uFillTx/>
              <a:latin typeface="Arial"/>
            </a:endParaRPr>
          </a:p>
        </p:txBody>
      </p:sp>
      <p:sp>
        <p:nvSpPr>
          <p:cNvPr id="143" name=""/>
          <p:cNvSpPr/>
          <p:nvPr/>
        </p:nvSpPr>
        <p:spPr>
          <a:xfrm>
            <a:off x="1781280" y="5027760"/>
            <a:ext cx="6624000" cy="1464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37"/>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1800" strike="noStrike" u="none">
                <a:solidFill>
                  <a:srgbClr val="5f5f5f"/>
                </a:solidFill>
                <a:effectLst/>
                <a:uFillTx/>
                <a:latin typeface="Arial"/>
                <a:ea typeface="DejaVu Sans"/>
              </a:rPr>
              <a:t>            At the conclusion of this step we can be confident</a:t>
            </a:r>
            <a:br>
              <a:rPr sz="1800"/>
            </a:br>
            <a:r>
              <a:rPr b="1" i="1" lang="en-GB" sz="1800" strike="noStrike" u="none">
                <a:solidFill>
                  <a:srgbClr val="5f5f5f"/>
                </a:solidFill>
                <a:effectLst/>
                <a:uFillTx/>
                <a:latin typeface="Arial"/>
                <a:ea typeface="DejaVu Sans"/>
              </a:rPr>
              <a:t>         that in every figure no mark is unusually different</a:t>
            </a:r>
            <a:br>
              <a:rPr sz="1800"/>
            </a:br>
            <a:r>
              <a:rPr b="1" i="1" lang="en-GB" sz="1800" strike="noStrike" u="none">
                <a:solidFill>
                  <a:srgbClr val="5f5f5f"/>
                </a:solidFill>
                <a:effectLst/>
                <a:uFillTx/>
                <a:latin typeface="Arial"/>
                <a:ea typeface="DejaVu Sans"/>
              </a:rPr>
              <a:t>      from the other judges marks, and that the majority</a:t>
            </a:r>
            <a:br>
              <a:rPr sz="1800"/>
            </a:br>
            <a:r>
              <a:rPr b="1" i="1" lang="en-GB" sz="1800" strike="noStrike" u="none">
                <a:solidFill>
                  <a:srgbClr val="5f5f5f"/>
                </a:solidFill>
                <a:effectLst/>
                <a:uFillTx/>
                <a:latin typeface="Arial"/>
                <a:ea typeface="DejaVu Sans"/>
              </a:rPr>
              <a:t>   view of the Judging Panel has been carefully used to</a:t>
            </a:r>
            <a:br>
              <a:rPr sz="1800"/>
            </a:br>
            <a:r>
              <a:rPr b="1" i="1" lang="en-GB" sz="1800" strike="noStrike" u="none">
                <a:solidFill>
                  <a:srgbClr val="5f5f5f"/>
                </a:solidFill>
                <a:effectLst/>
                <a:uFillTx/>
                <a:latin typeface="Arial"/>
                <a:ea typeface="DejaVu Sans"/>
              </a:rPr>
              <a:t>give every Pilot a fair and balanced result</a:t>
            </a:r>
            <a:endParaRPr b="0" lang="en-GB" sz="1800" strike="noStrike" u="none">
              <a:solidFill>
                <a:srgbClr val="000000"/>
              </a:solidFill>
              <a:effectLst/>
              <a:uFillTx/>
              <a:latin typeface="Arial"/>
            </a:endParaRPr>
          </a:p>
        </p:txBody>
      </p:sp>
      <p:sp>
        <p:nvSpPr>
          <p:cNvPr id="144" name=""/>
          <p:cNvSpPr/>
          <p:nvPr/>
        </p:nvSpPr>
        <p:spPr>
          <a:xfrm>
            <a:off x="2692440" y="4797360"/>
            <a:ext cx="5840280" cy="1800"/>
          </a:xfrm>
          <a:prstGeom prst="line">
            <a:avLst/>
          </a:prstGeom>
          <a:ln w="38160">
            <a:solidFill>
              <a:srgbClr val="666699"/>
            </a:solidFill>
            <a:miter/>
          </a:ln>
        </p:spPr>
        <p:style>
          <a:lnRef idx="0"/>
          <a:fillRef idx="0"/>
          <a:effectRef idx="0"/>
          <a:fontRef idx="minor"/>
        </p:style>
        <p:txBody>
          <a:bodyPr lIns="90000" rIns="90000" tIns="-45000" bIns="-45000" anchor="t">
            <a:noAutofit/>
          </a:bodyPr>
          <a:p>
            <a:endParaRPr b="0" lang="en-GB" sz="1800" strike="noStrike" u="none">
              <a:solidFill>
                <a:srgbClr val="000000"/>
              </a:solidFill>
              <a:effectLst/>
              <a:uFillTx/>
              <a:latin typeface="Arial"/>
              <a:ea typeface="DejaVu Sans"/>
            </a:endParaRPr>
          </a:p>
        </p:txBody>
      </p:sp>
      <p:pic>
        <p:nvPicPr>
          <p:cNvPr id="145" name="" descr=""/>
          <p:cNvPicPr/>
          <p:nvPr/>
        </p:nvPicPr>
        <p:blipFill>
          <a:blip r:embed="rId2"/>
          <a:stretch/>
        </p:blipFill>
        <p:spPr>
          <a:xfrm>
            <a:off x="1103400" y="5099040"/>
            <a:ext cx="1236240" cy="1294920"/>
          </a:xfrm>
          <a:prstGeom prst="rect">
            <a:avLst/>
          </a:prstGeom>
          <a:noFill/>
          <a:ln w="0">
            <a:noFill/>
          </a:ln>
        </p:spPr>
      </p:pic>
      <p:pic>
        <p:nvPicPr>
          <p:cNvPr id="146" name="" descr=""/>
          <p:cNvPicPr/>
          <p:nvPr/>
        </p:nvPicPr>
        <p:blipFill>
          <a:blip r:embed="rId3"/>
          <a:stretch/>
        </p:blipFill>
        <p:spPr>
          <a:xfrm>
            <a:off x="430200" y="1197000"/>
            <a:ext cx="3455640" cy="2520720"/>
          </a:xfrm>
          <a:prstGeom prst="rect">
            <a:avLst/>
          </a:prstGeom>
          <a:noFill/>
          <a:ln w="0">
            <a:noFill/>
          </a:ln>
        </p:spPr>
      </p:pic>
      <p:sp>
        <p:nvSpPr>
          <p:cNvPr id="147" name=""/>
          <p:cNvSpPr/>
          <p:nvPr/>
        </p:nvSpPr>
        <p:spPr>
          <a:xfrm>
            <a:off x="324000" y="3789360"/>
            <a:ext cx="6984360" cy="10080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6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On the Pilots FairPlay Check Sheet the rejected mark will be shown in red and the Fitted Value that replaces it will be below it in black</a:t>
            </a:r>
            <a:endParaRPr b="0" lang="en-GB"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8" name=""/>
          <p:cNvSpPr/>
          <p:nvPr/>
        </p:nvSpPr>
        <p:spPr>
          <a:xfrm>
            <a:off x="395280" y="457200"/>
            <a:ext cx="1653840" cy="502920"/>
          </a:xfrm>
          <a:prstGeom prst="roundRect">
            <a:avLst>
              <a:gd name="adj" fmla="val 16667"/>
            </a:avLst>
          </a:prstGeom>
          <a:blipFill rotWithShape="0">
            <a:blip r:embed="rId1"/>
            <a:srcRect/>
            <a:tile tx="0" ty="0" sx="100000" sy="100000" algn="ctr"/>
          </a:blipFill>
          <a:ln w="266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49" name=""/>
          <p:cNvSpPr/>
          <p:nvPr/>
        </p:nvSpPr>
        <p:spPr>
          <a:xfrm>
            <a:off x="395280" y="1197000"/>
            <a:ext cx="8497440" cy="1152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Here the final FPS marks for each judge are multiplied by the figure</a:t>
            </a:r>
            <a:br>
              <a:rPr sz="2000"/>
            </a:br>
            <a:r>
              <a:rPr b="0" lang="en-GB" sz="2000" strike="noStrike" u="none">
                <a:solidFill>
                  <a:srgbClr val="000000"/>
                </a:solidFill>
                <a:effectLst/>
                <a:uFillTx/>
                <a:latin typeface="Arial"/>
                <a:ea typeface="DejaVu Sans"/>
              </a:rPr>
              <a:t>K-factors, and a preliminary set of scores is calculated for each pilot</a:t>
            </a:r>
            <a:br>
              <a:rPr sz="600"/>
            </a:br>
            <a:br>
              <a:rPr sz="600"/>
            </a:br>
            <a:r>
              <a:rPr b="0" lang="en-GB" sz="2000" strike="noStrike" u="none">
                <a:solidFill>
                  <a:srgbClr val="000000"/>
                </a:solidFill>
                <a:effectLst/>
                <a:uFillTx/>
                <a:latin typeface="Arial"/>
                <a:ea typeface="DejaVu Sans"/>
              </a:rPr>
              <a:t>For example:</a:t>
            </a:r>
            <a:endParaRPr b="0" lang="en-GB" sz="2000" strike="noStrike" u="none">
              <a:solidFill>
                <a:srgbClr val="000000"/>
              </a:solidFill>
              <a:effectLst/>
              <a:uFillTx/>
              <a:latin typeface="Arial"/>
            </a:endParaRPr>
          </a:p>
        </p:txBody>
      </p:sp>
      <p:sp>
        <p:nvSpPr>
          <p:cNvPr id="150" name=""/>
          <p:cNvSpPr/>
          <p:nvPr/>
        </p:nvSpPr>
        <p:spPr>
          <a:xfrm>
            <a:off x="395280" y="484200"/>
            <a:ext cx="8424360" cy="504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FP Step 4:  Calculate the </a:t>
            </a:r>
            <a:r>
              <a:rPr b="1" lang="en-GB" sz="2400" strike="noStrike" u="none">
                <a:solidFill>
                  <a:srgbClr val="000066"/>
                </a:solidFill>
                <a:effectLst/>
                <a:uFillTx/>
                <a:latin typeface="Arial"/>
                <a:ea typeface="DejaVu Sans"/>
              </a:rPr>
              <a:t>p</a:t>
            </a:r>
            <a:r>
              <a:rPr b="1" lang="en-GB" sz="2400" strike="noStrike" u="sng">
                <a:solidFill>
                  <a:srgbClr val="000066"/>
                </a:solidFill>
                <a:effectLst/>
                <a:uFillTx/>
                <a:latin typeface="Arial"/>
                <a:ea typeface="DejaVu Sans"/>
              </a:rPr>
              <a:t>reliminar</a:t>
            </a:r>
            <a:r>
              <a:rPr b="1" lang="en-GB" sz="2400" strike="noStrike" u="none">
                <a:solidFill>
                  <a:srgbClr val="000066"/>
                </a:solidFill>
                <a:effectLst/>
                <a:uFillTx/>
                <a:latin typeface="Arial"/>
                <a:ea typeface="DejaVu Sans"/>
              </a:rPr>
              <a:t>y</a:t>
            </a:r>
            <a:r>
              <a:rPr b="1" i="1" lang="en-GB" sz="2400" strike="noStrike" u="none">
                <a:solidFill>
                  <a:srgbClr val="000066"/>
                </a:solidFill>
                <a:effectLst/>
                <a:uFillTx/>
                <a:latin typeface="Arial"/>
                <a:ea typeface="DejaVu Sans"/>
              </a:rPr>
              <a:t> FPS scores</a:t>
            </a:r>
            <a:endParaRPr b="0" lang="en-GB" sz="2400" strike="noStrike" u="none">
              <a:solidFill>
                <a:srgbClr val="000000"/>
              </a:solidFill>
              <a:effectLst/>
              <a:uFillTx/>
              <a:latin typeface="Arial"/>
            </a:endParaRPr>
          </a:p>
        </p:txBody>
      </p:sp>
      <p:sp>
        <p:nvSpPr>
          <p:cNvPr id="151" name=""/>
          <p:cNvSpPr/>
          <p:nvPr/>
        </p:nvSpPr>
        <p:spPr>
          <a:xfrm>
            <a:off x="395280" y="2924280"/>
            <a:ext cx="8208720" cy="1223640"/>
          </a:xfrm>
          <a:prstGeom prst="rect">
            <a:avLst/>
          </a:prstGeom>
          <a:noFill/>
          <a:ln w="12600">
            <a:solidFill>
              <a:srgbClr val="808080"/>
            </a:solidFill>
            <a:miter/>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1800" strike="noStrike" u="none">
                <a:solidFill>
                  <a:srgbClr val="333399"/>
                </a:solidFill>
                <a:effectLst/>
                <a:uFillTx/>
                <a:latin typeface="Arial"/>
                <a:ea typeface="DejaVu Sans"/>
              </a:rPr>
              <a:t> Pilot 1</a:t>
            </a:r>
            <a:r>
              <a:rPr b="0" i="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1692.98369</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16529.4723</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1593.56274</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1785.28452 </a:t>
            </a:r>
            <a:br>
              <a:rPr sz="1800"/>
            </a:br>
            <a:r>
              <a:rPr b="0" i="1" lang="en-GB" sz="1800" strike="noStrike" u="none">
                <a:solidFill>
                  <a:srgbClr val="333399"/>
                </a:solidFill>
                <a:effectLst/>
                <a:uFillTx/>
                <a:latin typeface="Arial"/>
                <a:ea typeface="DejaVu Sans"/>
              </a:rPr>
              <a:t> Pilot 2</a:t>
            </a:r>
            <a:r>
              <a:rPr b="0" i="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1681.48956</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16486.9437</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1628.40021</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1709.03743 </a:t>
            </a:r>
            <a:br>
              <a:rPr sz="1800"/>
            </a:br>
            <a:r>
              <a:rPr b="0" i="1" lang="en-GB" sz="1800" strike="noStrike" u="none">
                <a:solidFill>
                  <a:srgbClr val="333399"/>
                </a:solidFill>
                <a:effectLst/>
                <a:uFillTx/>
                <a:latin typeface="Arial"/>
                <a:ea typeface="DejaVu Sans"/>
              </a:rPr>
              <a:t> Pilot 3</a:t>
            </a:r>
            <a:r>
              <a:rPr b="0" i="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1704.42793</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17109.3749</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1680.28642</a:t>
            </a:r>
            <a:r>
              <a:rPr b="1" lang="en-GB" sz="1800" strike="noStrike" u="none">
                <a:solidFill>
                  <a:srgbClr val="333399"/>
                </a:solidFill>
                <a:effectLst/>
                <a:uFillTx/>
                <a:latin typeface="Arial"/>
                <a:ea typeface="DejaVu Sans"/>
              </a:rPr>
              <a:t>	</a:t>
            </a:r>
            <a:r>
              <a:rPr b="1" lang="en-GB" sz="1800" strike="noStrike" u="none">
                <a:solidFill>
                  <a:srgbClr val="333399"/>
                </a:solidFill>
                <a:effectLst/>
                <a:uFillTx/>
                <a:latin typeface="Arial"/>
                <a:ea typeface="DejaVu Sans"/>
              </a:rPr>
              <a:t> 1599.28754 </a:t>
            </a:r>
            <a:br>
              <a:rPr sz="1800"/>
            </a:br>
            <a:r>
              <a:rPr b="0" lang="en-GB" sz="1800" strike="noStrike" u="none">
                <a:solidFill>
                  <a:srgbClr val="333399"/>
                </a:solidFill>
                <a:effectLst/>
                <a:uFillTx/>
                <a:latin typeface="Arial"/>
                <a:ea typeface="DejaVu Sans"/>
              </a:rPr>
              <a:t>   </a:t>
            </a:r>
            <a:r>
              <a:rPr b="0" lang="en-GB" sz="2000" strike="noStrike" u="none">
                <a:solidFill>
                  <a:srgbClr val="333399"/>
                </a:solidFill>
                <a:effectLst/>
                <a:uFillTx/>
                <a:latin typeface="Arial"/>
                <a:ea typeface="DejaVu Sans"/>
              </a:rPr>
              <a:t> </a:t>
            </a:r>
            <a:r>
              <a:rPr b="0" i="1" lang="en-GB" sz="1400" strike="noStrike" u="none">
                <a:solidFill>
                  <a:srgbClr val="333399"/>
                </a:solidFill>
                <a:effectLst/>
                <a:uFillTx/>
                <a:latin typeface="Arial"/>
                <a:ea typeface="DejaVu Sans"/>
              </a:rPr>
              <a:t>etc …..</a:t>
            </a:r>
            <a:endParaRPr b="0" lang="en-GB" sz="1400" strike="noStrike" u="none">
              <a:solidFill>
                <a:srgbClr val="000000"/>
              </a:solidFill>
              <a:effectLst/>
              <a:uFillTx/>
              <a:latin typeface="Arial"/>
            </a:endParaRPr>
          </a:p>
        </p:txBody>
      </p:sp>
      <p:sp>
        <p:nvSpPr>
          <p:cNvPr id="152" name=""/>
          <p:cNvSpPr/>
          <p:nvPr/>
        </p:nvSpPr>
        <p:spPr>
          <a:xfrm>
            <a:off x="395280" y="4365720"/>
            <a:ext cx="8424360" cy="7185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Of course … all the scores from each judge will be slightly different for each pilot, and now we must check between all the judges for undue </a:t>
            </a:r>
            <a:endParaRPr b="0" lang="en-GB" sz="2000" strike="noStrike" u="none">
              <a:solidFill>
                <a:srgbClr val="000000"/>
              </a:solidFill>
              <a:effectLst/>
              <a:uFillTx/>
              <a:latin typeface="Arial"/>
            </a:endParaRPr>
          </a:p>
        </p:txBody>
      </p:sp>
      <p:sp>
        <p:nvSpPr>
          <p:cNvPr id="153" name=""/>
          <p:cNvSpPr/>
          <p:nvPr/>
        </p:nvSpPr>
        <p:spPr>
          <a:xfrm>
            <a:off x="395280" y="2492280"/>
            <a:ext cx="8208720" cy="360000"/>
          </a:xfrm>
          <a:prstGeom prst="rect">
            <a:avLst/>
          </a:prstGeom>
          <a:noFill/>
          <a:ln w="12600">
            <a:solidFill>
              <a:srgbClr val="808080"/>
            </a:solidFill>
            <a:miter/>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1600" strike="noStrike" u="none">
                <a:solidFill>
                  <a:srgbClr val="333399"/>
                </a:solidFill>
                <a:effectLst/>
                <a:uFillTx/>
                <a:latin typeface="Arial"/>
                <a:ea typeface="DejaVu Sans"/>
              </a:rPr>
              <a:t>	</a:t>
            </a:r>
            <a:r>
              <a:rPr b="0" i="1" lang="en-GB" sz="1600" strike="noStrike" u="none">
                <a:solidFill>
                  <a:srgbClr val="333399"/>
                </a:solidFill>
                <a:effectLst/>
                <a:uFillTx/>
                <a:latin typeface="Arial"/>
                <a:ea typeface="DejaVu Sans"/>
              </a:rPr>
              <a:t>    Judge 1</a:t>
            </a:r>
            <a:r>
              <a:rPr b="0" i="1" lang="en-GB" sz="1600" strike="noStrike" u="none">
                <a:solidFill>
                  <a:srgbClr val="333399"/>
                </a:solidFill>
                <a:effectLst/>
                <a:uFillTx/>
                <a:latin typeface="Arial"/>
                <a:ea typeface="DejaVu Sans"/>
              </a:rPr>
              <a:t>	</a:t>
            </a:r>
            <a:r>
              <a:rPr b="0" i="1" lang="en-GB" sz="1600" strike="noStrike" u="none">
                <a:solidFill>
                  <a:srgbClr val="333399"/>
                </a:solidFill>
                <a:effectLst/>
                <a:uFillTx/>
                <a:latin typeface="Arial"/>
                <a:ea typeface="DejaVu Sans"/>
              </a:rPr>
              <a:t>     Judge 2</a:t>
            </a:r>
            <a:r>
              <a:rPr b="0" i="1" lang="en-GB" sz="1600" strike="noStrike" u="none">
                <a:solidFill>
                  <a:srgbClr val="333399"/>
                </a:solidFill>
                <a:effectLst/>
                <a:uFillTx/>
                <a:latin typeface="Arial"/>
                <a:ea typeface="DejaVu Sans"/>
              </a:rPr>
              <a:t>	</a:t>
            </a:r>
            <a:r>
              <a:rPr b="0" i="1" lang="en-GB" sz="1600" strike="noStrike" u="none">
                <a:solidFill>
                  <a:srgbClr val="333399"/>
                </a:solidFill>
                <a:effectLst/>
                <a:uFillTx/>
                <a:latin typeface="Arial"/>
                <a:ea typeface="DejaVu Sans"/>
              </a:rPr>
              <a:t>      Judge 3</a:t>
            </a:r>
            <a:r>
              <a:rPr b="0" i="1" lang="en-GB" sz="1600" strike="noStrike" u="none">
                <a:solidFill>
                  <a:srgbClr val="333399"/>
                </a:solidFill>
                <a:effectLst/>
                <a:uFillTx/>
                <a:latin typeface="Arial"/>
                <a:ea typeface="DejaVu Sans"/>
              </a:rPr>
              <a:t>	</a:t>
            </a:r>
            <a:r>
              <a:rPr b="0" i="1" lang="en-GB" sz="1600" strike="noStrike" u="none">
                <a:solidFill>
                  <a:srgbClr val="333399"/>
                </a:solidFill>
                <a:effectLst/>
                <a:uFillTx/>
                <a:latin typeface="Arial"/>
                <a:ea typeface="DejaVu Sans"/>
              </a:rPr>
              <a:t>      Judge 4</a:t>
            </a:r>
            <a:br>
              <a:rPr sz="1600"/>
            </a:br>
            <a:endParaRPr b="0" lang="en-GB" sz="1600" strike="noStrike" u="none">
              <a:solidFill>
                <a:srgbClr val="000000"/>
              </a:solidFill>
              <a:effectLst/>
              <a:uFillTx/>
              <a:latin typeface="Arial"/>
            </a:endParaRPr>
          </a:p>
        </p:txBody>
      </p:sp>
      <p:sp>
        <p:nvSpPr>
          <p:cNvPr id="154" name=""/>
          <p:cNvSpPr/>
          <p:nvPr/>
        </p:nvSpPr>
        <p:spPr>
          <a:xfrm>
            <a:off x="2195640" y="5229360"/>
            <a:ext cx="4608000" cy="1007640"/>
          </a:xfrm>
          <a:prstGeom prst="rect">
            <a:avLst/>
          </a:prstGeom>
          <a:blipFill rotWithShape="0">
            <a:blip r:embed="rId2"/>
            <a:srcRect/>
            <a:tile tx="0" ty="0" sx="100000" sy="100000" algn="ctr"/>
          </a:blip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55" name=""/>
          <p:cNvSpPr/>
          <p:nvPr/>
        </p:nvSpPr>
        <p:spPr>
          <a:xfrm>
            <a:off x="3421080" y="5300640"/>
            <a:ext cx="2304720" cy="1007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4800" strike="noStrike" u="none">
                <a:solidFill>
                  <a:srgbClr val="0000cc"/>
                </a:solidFill>
                <a:effectLst/>
                <a:uFillTx/>
                <a:latin typeface="Arial"/>
                <a:ea typeface="DejaVu Sans"/>
              </a:rPr>
              <a:t>“BIAS”</a:t>
            </a:r>
            <a:endParaRPr b="0" lang="en-GB" sz="4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
          <p:cNvSpPr/>
          <p:nvPr/>
        </p:nvSpPr>
        <p:spPr>
          <a:xfrm>
            <a:off x="395280" y="457200"/>
            <a:ext cx="1728360" cy="502920"/>
          </a:xfrm>
          <a:prstGeom prst="roundRect">
            <a:avLst>
              <a:gd name="adj" fmla="val 16667"/>
            </a:avLst>
          </a:prstGeom>
          <a:blipFill rotWithShape="0">
            <a:blip r:embed="rId1"/>
            <a:srcRect/>
            <a:tile tx="0" ty="0" sx="100000" sy="100000" algn="ctr"/>
          </a:blipFill>
          <a:ln w="266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57" name=""/>
          <p:cNvSpPr/>
          <p:nvPr/>
        </p:nvSpPr>
        <p:spPr>
          <a:xfrm>
            <a:off x="324000" y="5513400"/>
            <a:ext cx="8424360" cy="934560"/>
          </a:xfrm>
          <a:prstGeom prst="rect">
            <a:avLst/>
          </a:prstGeom>
          <a:gradFill rotWithShape="0">
            <a:gsLst>
              <a:gs pos="0">
                <a:srgbClr val="f8f8f8"/>
              </a:gs>
              <a:gs pos="100000">
                <a:srgbClr val="dddddd"/>
              </a:gs>
            </a:gsLst>
            <a:lin ang="5400000"/>
          </a:grad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58" name=""/>
          <p:cNvSpPr/>
          <p:nvPr/>
        </p:nvSpPr>
        <p:spPr>
          <a:xfrm>
            <a:off x="395280" y="476280"/>
            <a:ext cx="8353080" cy="431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FP Step 5:   Testing for BIAS ….</a:t>
            </a:r>
            <a:endParaRPr b="0" lang="en-GB" sz="2400" strike="noStrike" u="none">
              <a:solidFill>
                <a:srgbClr val="000000"/>
              </a:solidFill>
              <a:effectLst/>
              <a:uFillTx/>
              <a:latin typeface="Arial"/>
            </a:endParaRPr>
          </a:p>
        </p:txBody>
      </p:sp>
      <p:sp>
        <p:nvSpPr>
          <p:cNvPr id="159" name=""/>
          <p:cNvSpPr/>
          <p:nvPr/>
        </p:nvSpPr>
        <p:spPr>
          <a:xfrm>
            <a:off x="395280" y="1033560"/>
            <a:ext cx="5184360" cy="1007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a50021"/>
                </a:solidFill>
                <a:effectLst/>
                <a:uFillTx/>
                <a:latin typeface="Arial"/>
                <a:ea typeface="DejaVu Sans"/>
              </a:rPr>
              <a:t>Bias is a human characteristic that is impossible to avoid. It affects </a:t>
            </a:r>
            <a:r>
              <a:rPr b="1" lang="en-GB" sz="2000" strike="noStrike" u="sng">
                <a:solidFill>
                  <a:srgbClr val="a50021"/>
                </a:solidFill>
                <a:effectLst/>
                <a:uFillTx/>
                <a:latin typeface="Arial"/>
                <a:ea typeface="DejaVu Sans"/>
              </a:rPr>
              <a:t>every</a:t>
            </a:r>
            <a:r>
              <a:rPr b="0" lang="en-GB" sz="2000" strike="noStrike" u="none">
                <a:solidFill>
                  <a:srgbClr val="a50021"/>
                </a:solidFill>
                <a:effectLst/>
                <a:uFillTx/>
                <a:latin typeface="Arial"/>
                <a:ea typeface="DejaVu Sans"/>
              </a:rPr>
              <a:t> aspect of our lives, and it makes us all different</a:t>
            </a:r>
            <a:endParaRPr b="0" lang="en-GB" sz="2000" strike="noStrike" u="none">
              <a:solidFill>
                <a:srgbClr val="000000"/>
              </a:solidFill>
              <a:effectLst/>
              <a:uFillTx/>
              <a:latin typeface="Arial"/>
            </a:endParaRPr>
          </a:p>
        </p:txBody>
      </p:sp>
      <p:sp>
        <p:nvSpPr>
          <p:cNvPr id="160" name=""/>
          <p:cNvSpPr/>
          <p:nvPr/>
        </p:nvSpPr>
        <p:spPr>
          <a:xfrm>
            <a:off x="395280" y="2114640"/>
            <a:ext cx="5689080" cy="1007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It is </a:t>
            </a:r>
            <a:r>
              <a:rPr b="1" lang="en-GB" sz="2000" strike="noStrike" u="none">
                <a:solidFill>
                  <a:srgbClr val="000000"/>
                </a:solidFill>
                <a:effectLst/>
                <a:uFillTx/>
                <a:latin typeface="Arial"/>
                <a:ea typeface="DejaVu Sans"/>
              </a:rPr>
              <a:t>not possible</a:t>
            </a:r>
            <a:r>
              <a:rPr b="0" lang="en-GB" sz="2000" strike="noStrike" u="none">
                <a:solidFill>
                  <a:srgbClr val="000000"/>
                </a:solidFill>
                <a:effectLst/>
                <a:uFillTx/>
                <a:latin typeface="Arial"/>
                <a:ea typeface="DejaVu Sans"/>
              </a:rPr>
              <a:t> for judges to avoid some degree of bias in their marks, regardless of whether this is conscious or totally unconscious</a:t>
            </a:r>
            <a:endParaRPr b="0" lang="en-GB" sz="2000" strike="noStrike" u="none">
              <a:solidFill>
                <a:srgbClr val="000000"/>
              </a:solidFill>
              <a:effectLst/>
              <a:uFillTx/>
              <a:latin typeface="Arial"/>
            </a:endParaRPr>
          </a:p>
        </p:txBody>
      </p:sp>
      <p:pic>
        <p:nvPicPr>
          <p:cNvPr id="161" name="" descr=""/>
          <p:cNvPicPr/>
          <p:nvPr/>
        </p:nvPicPr>
        <p:blipFill>
          <a:blip r:embed="rId2">
            <a:lum bright="70000" contrast="-70000"/>
          </a:blip>
          <a:stretch/>
        </p:blipFill>
        <p:spPr>
          <a:xfrm>
            <a:off x="5796000" y="557280"/>
            <a:ext cx="3023640" cy="2619000"/>
          </a:xfrm>
          <a:prstGeom prst="rect">
            <a:avLst/>
          </a:prstGeom>
          <a:noFill/>
          <a:ln w="0">
            <a:noFill/>
          </a:ln>
        </p:spPr>
      </p:pic>
      <p:pic>
        <p:nvPicPr>
          <p:cNvPr id="162" name="" descr=""/>
          <p:cNvPicPr/>
          <p:nvPr/>
        </p:nvPicPr>
        <p:blipFill>
          <a:blip r:embed="rId3"/>
          <a:stretch/>
        </p:blipFill>
        <p:spPr>
          <a:xfrm rot="21300000">
            <a:off x="7236000" y="2905200"/>
            <a:ext cx="1150560" cy="1036080"/>
          </a:xfrm>
          <a:prstGeom prst="rect">
            <a:avLst/>
          </a:prstGeom>
          <a:noFill/>
          <a:ln w="0">
            <a:noFill/>
          </a:ln>
        </p:spPr>
      </p:pic>
      <p:sp>
        <p:nvSpPr>
          <p:cNvPr id="163" name=""/>
          <p:cNvSpPr/>
          <p:nvPr/>
        </p:nvSpPr>
        <p:spPr>
          <a:xfrm>
            <a:off x="395280" y="3193920"/>
            <a:ext cx="6264000" cy="720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In aerobatic judging we test for undue bias, and any that is above a pre-set confidence level is removed</a:t>
            </a:r>
            <a:endParaRPr b="0" lang="en-GB" sz="2000" strike="noStrike" u="none">
              <a:solidFill>
                <a:srgbClr val="000000"/>
              </a:solidFill>
              <a:effectLst/>
              <a:uFillTx/>
              <a:latin typeface="Arial"/>
            </a:endParaRPr>
          </a:p>
        </p:txBody>
      </p:sp>
      <p:sp>
        <p:nvSpPr>
          <p:cNvPr id="164" name=""/>
          <p:cNvSpPr/>
          <p:nvPr/>
        </p:nvSpPr>
        <p:spPr>
          <a:xfrm rot="21120000">
            <a:off x="6589800" y="878760"/>
            <a:ext cx="1512360" cy="2887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none">
                <a:solidFill>
                  <a:srgbClr val="dddddd"/>
                </a:solidFill>
                <a:effectLst/>
                <a:uFillTx/>
                <a:latin typeface="Arial"/>
                <a:ea typeface="DejaVu Sans"/>
              </a:rPr>
              <a:t>Blonde …</a:t>
            </a:r>
            <a:endParaRPr b="0" lang="en-GB" sz="2000" strike="noStrike" u="none">
              <a:solidFill>
                <a:srgbClr val="000000"/>
              </a:solidFill>
              <a:effectLst/>
              <a:uFillTx/>
              <a:latin typeface="Arial"/>
            </a:endParaRPr>
          </a:p>
        </p:txBody>
      </p:sp>
      <p:sp>
        <p:nvSpPr>
          <p:cNvPr id="165" name=""/>
          <p:cNvSpPr/>
          <p:nvPr/>
        </p:nvSpPr>
        <p:spPr>
          <a:xfrm rot="20220000">
            <a:off x="6517440" y="1537920"/>
            <a:ext cx="1730160" cy="2887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none">
                <a:solidFill>
                  <a:srgbClr val="dddddd"/>
                </a:solidFill>
                <a:effectLst/>
                <a:uFillTx/>
                <a:latin typeface="Arial"/>
                <a:ea typeface="DejaVu Sans"/>
              </a:rPr>
              <a:t>Brunette …</a:t>
            </a:r>
            <a:endParaRPr b="0" lang="en-GB" sz="2000" strike="noStrike" u="none">
              <a:solidFill>
                <a:srgbClr val="000000"/>
              </a:solidFill>
              <a:effectLst/>
              <a:uFillTx/>
              <a:latin typeface="Arial"/>
            </a:endParaRPr>
          </a:p>
        </p:txBody>
      </p:sp>
      <p:sp>
        <p:nvSpPr>
          <p:cNvPr id="166" name=""/>
          <p:cNvSpPr/>
          <p:nvPr/>
        </p:nvSpPr>
        <p:spPr>
          <a:xfrm rot="20820000">
            <a:off x="6230160" y="1251000"/>
            <a:ext cx="1873080" cy="288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none">
                <a:solidFill>
                  <a:srgbClr val="dddddd"/>
                </a:solidFill>
                <a:effectLst/>
                <a:uFillTx/>
                <a:latin typeface="Arial"/>
                <a:ea typeface="DejaVu Sans"/>
              </a:rPr>
              <a:t>Redhead …</a:t>
            </a:r>
            <a:endParaRPr b="0" lang="en-GB" sz="2000" strike="noStrike" u="none">
              <a:solidFill>
                <a:srgbClr val="000000"/>
              </a:solidFill>
              <a:effectLst/>
              <a:uFillTx/>
              <a:latin typeface="Arial"/>
            </a:endParaRPr>
          </a:p>
        </p:txBody>
      </p:sp>
      <p:sp>
        <p:nvSpPr>
          <p:cNvPr id="167" name=""/>
          <p:cNvSpPr/>
          <p:nvPr/>
        </p:nvSpPr>
        <p:spPr>
          <a:xfrm rot="19440000">
            <a:off x="7092720" y="1539360"/>
            <a:ext cx="1799640" cy="2887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none">
                <a:solidFill>
                  <a:srgbClr val="dddddd"/>
                </a:solidFill>
                <a:effectLst/>
                <a:uFillTx/>
                <a:latin typeface="Arial"/>
                <a:ea typeface="DejaVu Sans"/>
              </a:rPr>
              <a:t>Silver …</a:t>
            </a:r>
            <a:endParaRPr b="0" lang="en-GB" sz="2000" strike="noStrike" u="none">
              <a:solidFill>
                <a:srgbClr val="000000"/>
              </a:solidFill>
              <a:effectLst/>
              <a:uFillTx/>
              <a:latin typeface="Arial"/>
            </a:endParaRPr>
          </a:p>
        </p:txBody>
      </p:sp>
      <p:sp>
        <p:nvSpPr>
          <p:cNvPr id="168" name=""/>
          <p:cNvSpPr/>
          <p:nvPr/>
        </p:nvSpPr>
        <p:spPr>
          <a:xfrm>
            <a:off x="395280" y="3957480"/>
            <a:ext cx="8424360" cy="7189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000" strike="noStrike" u="none">
                <a:solidFill>
                  <a:srgbClr val="333399"/>
                </a:solidFill>
                <a:effectLst/>
                <a:uFillTx/>
                <a:latin typeface="Arial"/>
                <a:ea typeface="DejaVu Sans"/>
              </a:rPr>
              <a:t>The final step in FairPlay is to normalise the judges scores, and</a:t>
            </a:r>
            <a:br>
              <a:rPr sz="2000"/>
            </a:br>
            <a:r>
              <a:rPr b="1" i="1" lang="en-GB" sz="2000" strike="noStrike" u="none">
                <a:solidFill>
                  <a:srgbClr val="333399"/>
                </a:solidFill>
                <a:effectLst/>
                <a:uFillTx/>
                <a:latin typeface="Arial"/>
                <a:ea typeface="DejaVu Sans"/>
              </a:rPr>
              <a:t>run another Confidence Test  (this time at  90.0%  = 1.65 SD limits)</a:t>
            </a:r>
            <a:endParaRPr b="0" lang="en-GB" sz="2000" strike="noStrike" u="none">
              <a:solidFill>
                <a:srgbClr val="000000"/>
              </a:solidFill>
              <a:effectLst/>
              <a:uFillTx/>
              <a:latin typeface="Arial"/>
            </a:endParaRPr>
          </a:p>
        </p:txBody>
      </p:sp>
      <p:sp>
        <p:nvSpPr>
          <p:cNvPr id="169" name=""/>
          <p:cNvSpPr/>
          <p:nvPr/>
        </p:nvSpPr>
        <p:spPr>
          <a:xfrm>
            <a:off x="395280" y="5589720"/>
            <a:ext cx="8280000" cy="720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none">
                <a:solidFill>
                  <a:srgbClr val="5f5f5f"/>
                </a:solidFill>
                <a:effectLst/>
                <a:uFillTx/>
                <a:latin typeface="Arial"/>
                <a:ea typeface="DejaVu Sans"/>
              </a:rPr>
              <a:t>These final scores are now free of all anomalies and, after deduction of penalties, are used to create the final contest results</a:t>
            </a:r>
            <a:endParaRPr b="0" lang="en-GB" sz="2000" strike="noStrike" u="none">
              <a:solidFill>
                <a:srgbClr val="000000"/>
              </a:solidFill>
              <a:effectLst/>
              <a:uFillTx/>
              <a:latin typeface="Arial"/>
            </a:endParaRPr>
          </a:p>
        </p:txBody>
      </p:sp>
      <p:sp>
        <p:nvSpPr>
          <p:cNvPr id="170" name=""/>
          <p:cNvSpPr/>
          <p:nvPr/>
        </p:nvSpPr>
        <p:spPr>
          <a:xfrm>
            <a:off x="395280" y="4678200"/>
            <a:ext cx="8280000" cy="7189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000" strike="noStrike" u="none">
                <a:solidFill>
                  <a:srgbClr val="333399"/>
                </a:solidFill>
                <a:effectLst/>
                <a:uFillTx/>
                <a:latin typeface="Arial"/>
                <a:ea typeface="DejaVu Sans"/>
              </a:rPr>
              <a:t>Any undue bias that is found is resolved by setting the score to Missing and subsequently replacing it as usual with a Fitted Value</a:t>
            </a:r>
            <a:endParaRPr b="0" lang="en-GB"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 descr=""/>
          <p:cNvPicPr/>
          <p:nvPr/>
        </p:nvPicPr>
        <p:blipFill>
          <a:blip r:embed="rId1"/>
          <a:stretch/>
        </p:blipFill>
        <p:spPr>
          <a:xfrm>
            <a:off x="222120" y="326880"/>
            <a:ext cx="8785080" cy="625140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
          <p:cNvSpPr/>
          <p:nvPr/>
        </p:nvSpPr>
        <p:spPr>
          <a:xfrm>
            <a:off x="395280" y="404640"/>
            <a:ext cx="3024000" cy="502920"/>
          </a:xfrm>
          <a:prstGeom prst="roundRect">
            <a:avLst>
              <a:gd name="adj" fmla="val 16667"/>
            </a:avLst>
          </a:prstGeom>
          <a:blipFill rotWithShape="0">
            <a:blip r:embed="rId1"/>
            <a:srcRect/>
            <a:tile tx="0" ty="0" sx="100000" sy="100000" algn="ctr"/>
          </a:blipFill>
          <a:ln w="266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73" name=""/>
          <p:cNvSpPr/>
          <p:nvPr/>
        </p:nvSpPr>
        <p:spPr>
          <a:xfrm>
            <a:off x="395280" y="441360"/>
            <a:ext cx="8353080" cy="431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FairPlay and the RI:    The Judges Ranking Index</a:t>
            </a:r>
            <a:endParaRPr b="0" lang="en-GB" sz="2400" strike="noStrike" u="none">
              <a:solidFill>
                <a:srgbClr val="000000"/>
              </a:solidFill>
              <a:effectLst/>
              <a:uFillTx/>
              <a:latin typeface="Arial"/>
            </a:endParaRPr>
          </a:p>
        </p:txBody>
      </p:sp>
      <p:sp>
        <p:nvSpPr>
          <p:cNvPr id="174" name=""/>
          <p:cNvSpPr/>
          <p:nvPr/>
        </p:nvSpPr>
        <p:spPr>
          <a:xfrm>
            <a:off x="395280" y="1052640"/>
            <a:ext cx="8353080" cy="566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After FairPlay has run we can compare how each judges Raw Marks would have ranked the pilots, as though the judge was working alone.</a:t>
            </a:r>
            <a:endParaRPr b="0" lang="en-GB" sz="1800" strike="noStrike" u="none">
              <a:solidFill>
                <a:srgbClr val="000000"/>
              </a:solidFill>
              <a:effectLst/>
              <a:uFillTx/>
              <a:latin typeface="Arial"/>
            </a:endParaRPr>
          </a:p>
        </p:txBody>
      </p:sp>
      <p:sp>
        <p:nvSpPr>
          <p:cNvPr id="175" name=""/>
          <p:cNvSpPr/>
          <p:nvPr/>
        </p:nvSpPr>
        <p:spPr>
          <a:xfrm>
            <a:off x="395280" y="1682640"/>
            <a:ext cx="8353080" cy="1439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The </a:t>
            </a:r>
            <a:r>
              <a:rPr b="1" lang="en-GB" sz="1800" strike="noStrike" u="none">
                <a:solidFill>
                  <a:srgbClr val="000000"/>
                </a:solidFill>
                <a:effectLst/>
                <a:uFillTx/>
                <a:latin typeface="Arial"/>
                <a:ea typeface="DejaVu Sans"/>
              </a:rPr>
              <a:t>Judges Ranking Index </a:t>
            </a:r>
            <a:r>
              <a:rPr b="0" lang="en-GB" sz="1800" strike="noStrike" u="none">
                <a:solidFill>
                  <a:srgbClr val="000000"/>
                </a:solidFill>
                <a:effectLst/>
                <a:uFillTx/>
                <a:latin typeface="Arial"/>
                <a:ea typeface="DejaVu Sans"/>
              </a:rPr>
              <a:t>is calculated by comparing each judges “Raw” rank order of pilots with the final FairPlay results. The RI is </a:t>
            </a:r>
            <a:r>
              <a:rPr b="1" lang="en-GB" sz="1800" strike="noStrike" u="sng">
                <a:solidFill>
                  <a:srgbClr val="000000"/>
                </a:solidFill>
                <a:effectLst/>
                <a:uFillTx/>
                <a:latin typeface="Arial"/>
                <a:ea typeface="DejaVu Sans"/>
              </a:rPr>
              <a:t>zero</a:t>
            </a:r>
            <a:r>
              <a:rPr b="0" lang="en-GB" sz="1800" strike="noStrike" u="none">
                <a:solidFill>
                  <a:srgbClr val="000000"/>
                </a:solidFill>
                <a:effectLst/>
                <a:uFillTx/>
                <a:latin typeface="Arial"/>
                <a:ea typeface="DejaVu Sans"/>
              </a:rPr>
              <a:t> if the judge puts the pilots in </a:t>
            </a:r>
            <a:r>
              <a:rPr b="1" lang="en-GB" sz="1800" strike="noStrike" u="sng">
                <a:solidFill>
                  <a:srgbClr val="000000"/>
                </a:solidFill>
                <a:effectLst/>
                <a:uFillTx/>
                <a:latin typeface="Arial"/>
                <a:ea typeface="DejaVu Sans"/>
              </a:rPr>
              <a:t>exactly</a:t>
            </a:r>
            <a:r>
              <a:rPr b="0" lang="en-GB" sz="1800" strike="noStrike" u="none">
                <a:solidFill>
                  <a:srgbClr val="000000"/>
                </a:solidFill>
                <a:effectLst/>
                <a:uFillTx/>
                <a:latin typeface="Arial"/>
                <a:ea typeface="DejaVu Sans"/>
              </a:rPr>
              <a:t> the same order as FPS, but gets bigger as the judges ranking of pilots becomes increasingly different to the FPS results. The RI is also increased where the judges score varies more from the FPS score ….</a:t>
            </a:r>
            <a:endParaRPr b="0" lang="en-GB" sz="1800" strike="noStrike" u="none">
              <a:solidFill>
                <a:srgbClr val="000000"/>
              </a:solidFill>
              <a:effectLst/>
              <a:uFillTx/>
              <a:latin typeface="Arial"/>
            </a:endParaRPr>
          </a:p>
        </p:txBody>
      </p:sp>
      <p:sp>
        <p:nvSpPr>
          <p:cNvPr id="176" name=""/>
          <p:cNvSpPr/>
          <p:nvPr/>
        </p:nvSpPr>
        <p:spPr>
          <a:xfrm>
            <a:off x="395280" y="4729320"/>
            <a:ext cx="6264000" cy="17503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sng">
                <a:solidFill>
                  <a:srgbClr val="000000"/>
                </a:solidFill>
                <a:effectLst/>
                <a:uFillTx/>
                <a:latin typeface="Arial"/>
                <a:ea typeface="DejaVu Sans"/>
              </a:rPr>
              <a:t>AND FINALLY</a:t>
            </a:r>
            <a:r>
              <a:rPr b="1" lang="en-GB" sz="1800" strike="noStrike" u="none">
                <a:solidFill>
                  <a:srgbClr val="000000"/>
                </a:solidFill>
                <a:effectLst/>
                <a:uFillTx/>
                <a:latin typeface="Arial"/>
                <a:ea typeface="DejaVu Sans"/>
              </a:rPr>
              <a:t>:</a:t>
            </a:r>
            <a:r>
              <a:rPr b="0" lang="en-GB" sz="1800" strike="noStrike" u="none">
                <a:solidFill>
                  <a:srgbClr val="000000"/>
                </a:solidFill>
                <a:effectLst/>
                <a:uFillTx/>
                <a:latin typeface="Arial"/>
                <a:ea typeface="DejaVu Sans"/>
              </a:rPr>
              <a:t> CIVA sorts the judges RI’s LOW to HIGH to create a list of average </a:t>
            </a:r>
            <a:r>
              <a:rPr b="1" lang="en-GB" sz="1800" strike="noStrike" u="none">
                <a:solidFill>
                  <a:srgbClr val="000000"/>
                </a:solidFill>
                <a:effectLst/>
                <a:uFillTx/>
                <a:latin typeface="Arial"/>
                <a:ea typeface="DejaVu Sans"/>
              </a:rPr>
              <a:t>Judge Rank Positions</a:t>
            </a:r>
            <a:r>
              <a:rPr b="0" lang="en-GB" sz="1800" strike="noStrike" u="none">
                <a:solidFill>
                  <a:srgbClr val="000000"/>
                </a:solidFill>
                <a:effectLst/>
                <a:uFillTx/>
                <a:latin typeface="Arial"/>
                <a:ea typeface="DejaVu Sans"/>
              </a:rPr>
              <a:t> – the </a:t>
            </a:r>
            <a:r>
              <a:rPr b="1" lang="en-GB" sz="1800" strike="noStrike" u="none">
                <a:solidFill>
                  <a:srgbClr val="000000"/>
                </a:solidFill>
                <a:effectLst/>
                <a:uFillTx/>
                <a:latin typeface="Arial"/>
                <a:ea typeface="DejaVu Sans"/>
              </a:rPr>
              <a:t>JRP</a:t>
            </a:r>
            <a:r>
              <a:rPr b="0" lang="en-GB" sz="1800" strike="noStrike" u="none">
                <a:solidFill>
                  <a:srgbClr val="000000"/>
                </a:solidFill>
                <a:effectLst/>
                <a:uFillTx/>
                <a:latin typeface="Arial"/>
                <a:ea typeface="DejaVu Sans"/>
              </a:rPr>
              <a:t>.</a:t>
            </a:r>
            <a:endParaRPr b="0" lang="en-GB" sz="1800" strike="noStrike" u="none">
              <a:solidFill>
                <a:srgbClr val="000000"/>
              </a:solidFill>
              <a:effectLst/>
              <a:uFillTx/>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These provide a useful ranking that shows how well each judge has matched the final results at every championship. The </a:t>
            </a:r>
            <a:r>
              <a:rPr b="1" lang="en-GB" sz="1800" strike="noStrike" u="none">
                <a:solidFill>
                  <a:srgbClr val="000000"/>
                </a:solidFill>
                <a:effectLst/>
                <a:uFillTx/>
                <a:latin typeface="Arial"/>
                <a:ea typeface="DejaVu Sans"/>
              </a:rPr>
              <a:t>JRP</a:t>
            </a:r>
            <a:r>
              <a:rPr b="0" lang="en-GB" sz="1800" strike="noStrike" u="none">
                <a:solidFill>
                  <a:srgbClr val="000000"/>
                </a:solidFill>
                <a:effectLst/>
                <a:uFillTx/>
                <a:latin typeface="Arial"/>
                <a:ea typeface="DejaVu Sans"/>
              </a:rPr>
              <a:t> list is used by the CIVA Judging Committee as a helpful guide during the next year’s judge selections.</a:t>
            </a:r>
            <a:endParaRPr b="0" lang="en-GB" sz="1800" strike="noStrike" u="none">
              <a:solidFill>
                <a:srgbClr val="000000"/>
              </a:solidFill>
              <a:effectLst/>
              <a:uFillTx/>
              <a:latin typeface="Arial"/>
            </a:endParaRPr>
          </a:p>
        </p:txBody>
      </p:sp>
      <p:sp>
        <p:nvSpPr>
          <p:cNvPr id="177" name=""/>
          <p:cNvSpPr/>
          <p:nvPr/>
        </p:nvSpPr>
        <p:spPr>
          <a:xfrm>
            <a:off x="395280" y="4060800"/>
            <a:ext cx="7056000" cy="6411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none">
                <a:solidFill>
                  <a:srgbClr val="000000"/>
                </a:solidFill>
                <a:effectLst/>
                <a:uFillTx/>
                <a:latin typeface="Arial"/>
                <a:ea typeface="DejaVu Sans"/>
              </a:rPr>
              <a:t>To achieve a good RI you must simply get your scores for</a:t>
            </a:r>
            <a:br>
              <a:rPr sz="1800"/>
            </a:br>
            <a:r>
              <a:rPr b="1" lang="en-GB" sz="1800" strike="noStrike" u="none">
                <a:solidFill>
                  <a:srgbClr val="000000"/>
                </a:solidFill>
                <a:effectLst/>
                <a:uFillTx/>
                <a:latin typeface="Arial"/>
                <a:ea typeface="DejaVu Sans"/>
              </a:rPr>
              <a:t>each pilot reasonably close to the overall final FPS results</a:t>
            </a:r>
            <a:endParaRPr b="0" lang="en-GB" sz="1800" strike="noStrike" u="none">
              <a:solidFill>
                <a:srgbClr val="000000"/>
              </a:solidFill>
              <a:effectLst/>
              <a:uFillTx/>
              <a:latin typeface="Arial"/>
            </a:endParaRPr>
          </a:p>
        </p:txBody>
      </p:sp>
      <p:sp>
        <p:nvSpPr>
          <p:cNvPr id="178" name=""/>
          <p:cNvSpPr/>
          <p:nvPr/>
        </p:nvSpPr>
        <p:spPr>
          <a:xfrm>
            <a:off x="395280" y="3141720"/>
            <a:ext cx="8064000" cy="963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An RI less than 15 is quite good, between 15 and 25 indicates that the judge is more different from the other judges, and over 25 then the judge should seek advice from the Chief Judge to see if some further help may be required</a:t>
            </a:r>
            <a:endParaRPr b="0" lang="en-GB" sz="1800" strike="noStrike" u="none">
              <a:solidFill>
                <a:srgbClr val="000000"/>
              </a:solidFill>
              <a:effectLst/>
              <a:uFillTx/>
              <a:latin typeface="Arial"/>
            </a:endParaRPr>
          </a:p>
        </p:txBody>
      </p:sp>
      <p:sp>
        <p:nvSpPr>
          <p:cNvPr id="179" name=""/>
          <p:cNvSpPr/>
          <p:nvPr/>
        </p:nvSpPr>
        <p:spPr>
          <a:xfrm>
            <a:off x="6659640" y="5411880"/>
            <a:ext cx="2339640" cy="79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333399"/>
                </a:solidFill>
                <a:effectLst/>
                <a:uFillTx/>
                <a:latin typeface="Arial"/>
                <a:ea typeface="DejaVu Sans"/>
              </a:rPr>
              <a:t>JRP = 3.67</a:t>
            </a:r>
            <a:endParaRPr b="0" lang="en-GB" sz="3200" strike="noStrike" u="none">
              <a:solidFill>
                <a:srgbClr val="000000"/>
              </a:solidFill>
              <a:effectLst/>
              <a:uFillTx/>
              <a:latin typeface="Arial"/>
            </a:endParaRPr>
          </a:p>
        </p:txBody>
      </p:sp>
      <p:sp>
        <p:nvSpPr>
          <p:cNvPr id="180" name=""/>
          <p:cNvSpPr/>
          <p:nvPr/>
        </p:nvSpPr>
        <p:spPr>
          <a:xfrm>
            <a:off x="6762600" y="6056280"/>
            <a:ext cx="2087640" cy="1800"/>
          </a:xfrm>
          <a:prstGeom prst="line">
            <a:avLst/>
          </a:prstGeom>
          <a:ln w="101520">
            <a:solidFill>
              <a:srgbClr val="000080"/>
            </a:solidFill>
            <a:miter/>
          </a:ln>
        </p:spPr>
        <p:style>
          <a:lnRef idx="0"/>
          <a:fillRef idx="0"/>
          <a:effectRef idx="0"/>
          <a:fontRef idx="minor"/>
        </p:style>
        <p:txBody>
          <a:bodyPr lIns="90000" rIns="90000" tIns="-45000" bIns="-45000" anchor="t">
            <a:noAutofit/>
          </a:bodyPr>
          <a:p>
            <a:endParaRPr b="0" lang="en-GB" sz="1800" strike="noStrike" u="none">
              <a:solidFill>
                <a:srgbClr val="000000"/>
              </a:solidFill>
              <a:effectLst/>
              <a:uFillTx/>
              <a:latin typeface="Arial"/>
              <a:ea typeface="DejaVu Sans"/>
            </a:endParaRPr>
          </a:p>
        </p:txBody>
      </p:sp>
      <p:pic>
        <p:nvPicPr>
          <p:cNvPr id="181" name="" descr=""/>
          <p:cNvPicPr/>
          <p:nvPr/>
        </p:nvPicPr>
        <p:blipFill>
          <a:blip r:embed="rId2"/>
          <a:stretch/>
        </p:blipFill>
        <p:spPr>
          <a:xfrm>
            <a:off x="7236000" y="4160880"/>
            <a:ext cx="1331280" cy="1207800"/>
          </a:xfrm>
          <a:prstGeom prst="rect">
            <a:avLst/>
          </a:prstGeom>
          <a:noFill/>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
          <p:cNvSpPr/>
          <p:nvPr/>
        </p:nvSpPr>
        <p:spPr>
          <a:xfrm>
            <a:off x="519120" y="1814400"/>
            <a:ext cx="2592000" cy="576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For Pilots:</a:t>
            </a:r>
            <a:endParaRPr b="0" lang="en-GB" sz="2400" strike="noStrike" u="none">
              <a:solidFill>
                <a:srgbClr val="000000"/>
              </a:solidFill>
              <a:effectLst/>
              <a:uFillTx/>
              <a:latin typeface="Arial"/>
            </a:endParaRPr>
          </a:p>
        </p:txBody>
      </p:sp>
      <p:sp>
        <p:nvSpPr>
          <p:cNvPr id="183" name=""/>
          <p:cNvSpPr/>
          <p:nvPr/>
        </p:nvSpPr>
        <p:spPr>
          <a:xfrm>
            <a:off x="736560" y="2247840"/>
            <a:ext cx="4248000" cy="1007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none">
                <a:solidFill>
                  <a:srgbClr val="5f5f5f"/>
                </a:solidFill>
                <a:effectLst/>
                <a:uFillTx/>
                <a:latin typeface="Arial"/>
                <a:ea typeface="DejaVu Sans"/>
              </a:rPr>
              <a:t>A completely open web-based review of all Raw and FairPlay sequence marks and scores for </a:t>
            </a:r>
            <a:r>
              <a:rPr b="1" i="1" lang="en-GB" sz="1800" strike="noStrike" u="none">
                <a:solidFill>
                  <a:srgbClr val="5f5f5f"/>
                </a:solidFill>
                <a:effectLst/>
                <a:uFillTx/>
                <a:latin typeface="Arial"/>
                <a:ea typeface="DejaVu Sans"/>
              </a:rPr>
              <a:t>everyone</a:t>
            </a:r>
            <a:r>
              <a:rPr b="1" lang="en-GB" sz="1800" strike="noStrike" u="none">
                <a:solidFill>
                  <a:srgbClr val="5f5f5f"/>
                </a:solidFill>
                <a:effectLst/>
                <a:uFillTx/>
                <a:latin typeface="Arial"/>
                <a:ea typeface="DejaVu Sans"/>
              </a:rPr>
              <a:t> to see, compare, discuss, analyse . . .</a:t>
            </a:r>
            <a:endParaRPr b="0" lang="en-GB" sz="1800" strike="noStrike" u="none">
              <a:solidFill>
                <a:srgbClr val="000000"/>
              </a:solidFill>
              <a:effectLst/>
              <a:uFillTx/>
              <a:latin typeface="Arial"/>
            </a:endParaRPr>
          </a:p>
        </p:txBody>
      </p:sp>
      <p:sp>
        <p:nvSpPr>
          <p:cNvPr id="184" name=""/>
          <p:cNvSpPr/>
          <p:nvPr/>
        </p:nvSpPr>
        <p:spPr>
          <a:xfrm>
            <a:off x="519120" y="3573360"/>
            <a:ext cx="3889080" cy="576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For each Judge:</a:t>
            </a:r>
            <a:endParaRPr b="0" lang="en-GB" sz="2400" strike="noStrike" u="none">
              <a:solidFill>
                <a:srgbClr val="000000"/>
              </a:solidFill>
              <a:effectLst/>
              <a:uFillTx/>
              <a:latin typeface="Arial"/>
            </a:endParaRPr>
          </a:p>
        </p:txBody>
      </p:sp>
      <p:sp>
        <p:nvSpPr>
          <p:cNvPr id="185" name=""/>
          <p:cNvSpPr/>
          <p:nvPr/>
        </p:nvSpPr>
        <p:spPr>
          <a:xfrm>
            <a:off x="519120" y="4984920"/>
            <a:ext cx="4052520" cy="575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Arial"/>
                <a:ea typeface="DejaVu Sans"/>
              </a:rPr>
              <a:t>For the Chief Judge:</a:t>
            </a:r>
            <a:endParaRPr b="0" lang="en-GB" sz="2400" strike="noStrike" u="none">
              <a:solidFill>
                <a:srgbClr val="000000"/>
              </a:solidFill>
              <a:effectLst/>
              <a:uFillTx/>
              <a:latin typeface="Arial"/>
            </a:endParaRPr>
          </a:p>
        </p:txBody>
      </p:sp>
      <p:sp>
        <p:nvSpPr>
          <p:cNvPr id="186" name=""/>
          <p:cNvSpPr/>
          <p:nvPr/>
        </p:nvSpPr>
        <p:spPr>
          <a:xfrm>
            <a:off x="1690560" y="523800"/>
            <a:ext cx="4105080" cy="1033200"/>
          </a:xfrm>
          <a:prstGeom prst="rect">
            <a:avLst/>
          </a:prstGeom>
          <a:noFill/>
          <a:ln w="0">
            <a:noFill/>
          </a:ln>
        </p:spPr>
        <p:style>
          <a:lnRef idx="0"/>
          <a:fillRef idx="0"/>
          <a:effectRef idx="0"/>
          <a:fontRef idx="minor"/>
        </p:style>
        <p:txBody>
          <a:bodyPr lIns="90000" rIns="90000" tIns="46800" bIns="46800" anchor="t">
            <a:noAutofit/>
          </a:bodyPr>
          <a:p>
            <a:pPr>
              <a:lnSpc>
                <a:spcPct val="85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3600" strike="noStrike" u="none">
                <a:solidFill>
                  <a:srgbClr val="5f5f5f"/>
                </a:solidFill>
                <a:effectLst/>
                <a:uFillTx/>
                <a:latin typeface="Arial"/>
                <a:ea typeface="DejaVu Sans"/>
              </a:rPr>
              <a:t>ACRO</a:t>
            </a:r>
            <a:br>
              <a:rPr sz="3600"/>
            </a:br>
            <a:r>
              <a:rPr b="1" lang="en-GB" sz="3600" strike="noStrike" u="none">
                <a:solidFill>
                  <a:srgbClr val="5f5f5f"/>
                </a:solidFill>
                <a:effectLst/>
                <a:uFillTx/>
                <a:latin typeface="Arial"/>
                <a:ea typeface="DejaVu Sans"/>
              </a:rPr>
              <a:t>also provides . . .</a:t>
            </a:r>
            <a:endParaRPr b="0" lang="en-GB" sz="3600" strike="noStrike" u="none">
              <a:solidFill>
                <a:srgbClr val="000000"/>
              </a:solidFill>
              <a:effectLst/>
              <a:uFillTx/>
              <a:latin typeface="Arial"/>
            </a:endParaRPr>
          </a:p>
        </p:txBody>
      </p:sp>
      <p:pic>
        <p:nvPicPr>
          <p:cNvPr id="187" name="" descr=""/>
          <p:cNvPicPr/>
          <p:nvPr/>
        </p:nvPicPr>
        <p:blipFill>
          <a:blip r:embed="rId1"/>
          <a:stretch/>
        </p:blipFill>
        <p:spPr>
          <a:xfrm rot="360000">
            <a:off x="5842080" y="619920"/>
            <a:ext cx="2592000" cy="1776240"/>
          </a:xfrm>
          <a:prstGeom prst="rect">
            <a:avLst/>
          </a:prstGeom>
          <a:noFill/>
          <a:ln w="0">
            <a:noFill/>
          </a:ln>
        </p:spPr>
      </p:pic>
      <p:pic>
        <p:nvPicPr>
          <p:cNvPr id="188" name="" descr=""/>
          <p:cNvPicPr/>
          <p:nvPr/>
        </p:nvPicPr>
        <p:blipFill>
          <a:blip r:embed="rId2"/>
          <a:stretch/>
        </p:blipFill>
        <p:spPr>
          <a:xfrm>
            <a:off x="5724360" y="2606760"/>
            <a:ext cx="2519280" cy="1605960"/>
          </a:xfrm>
          <a:prstGeom prst="rect">
            <a:avLst/>
          </a:prstGeom>
          <a:noFill/>
          <a:ln w="0">
            <a:noFill/>
          </a:ln>
        </p:spPr>
      </p:pic>
      <p:pic>
        <p:nvPicPr>
          <p:cNvPr id="189" name="" descr=""/>
          <p:cNvPicPr/>
          <p:nvPr/>
        </p:nvPicPr>
        <p:blipFill>
          <a:blip r:embed="rId3"/>
          <a:stretch/>
        </p:blipFill>
        <p:spPr>
          <a:xfrm>
            <a:off x="5940360" y="4264200"/>
            <a:ext cx="2022120" cy="2158560"/>
          </a:xfrm>
          <a:prstGeom prst="rect">
            <a:avLst/>
          </a:prstGeom>
          <a:noFill/>
          <a:ln w="0">
            <a:noFill/>
          </a:ln>
        </p:spPr>
      </p:pic>
      <p:sp>
        <p:nvSpPr>
          <p:cNvPr id="190" name=""/>
          <p:cNvSpPr/>
          <p:nvPr/>
        </p:nvSpPr>
        <p:spPr>
          <a:xfrm>
            <a:off x="755640" y="4005360"/>
            <a:ext cx="4247640" cy="1007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none">
                <a:solidFill>
                  <a:srgbClr val="5f5f5f"/>
                </a:solidFill>
                <a:effectLst/>
                <a:uFillTx/>
                <a:latin typeface="Arial"/>
                <a:ea typeface="DejaVu Sans"/>
              </a:rPr>
              <a:t>A fully detailed comparative analysis for every sequence that shows where the judge differs from his colleagues</a:t>
            </a:r>
            <a:endParaRPr b="0" lang="en-GB" sz="1800" strike="noStrike" u="none">
              <a:solidFill>
                <a:srgbClr val="000000"/>
              </a:solidFill>
              <a:effectLst/>
              <a:uFillTx/>
              <a:latin typeface="Arial"/>
            </a:endParaRPr>
          </a:p>
        </p:txBody>
      </p:sp>
      <p:sp>
        <p:nvSpPr>
          <p:cNvPr id="191" name=""/>
          <p:cNvSpPr/>
          <p:nvPr/>
        </p:nvSpPr>
        <p:spPr>
          <a:xfrm>
            <a:off x="736560" y="5445000"/>
            <a:ext cx="4843080" cy="1008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none">
                <a:solidFill>
                  <a:srgbClr val="5f5f5f"/>
                </a:solidFill>
                <a:effectLst/>
                <a:uFillTx/>
                <a:latin typeface="Arial"/>
                <a:ea typeface="DejaVu Sans"/>
              </a:rPr>
              <a:t>An overall analysis that summarises and compares each member of the Judging Panel, and shows national influences</a:t>
            </a:r>
            <a:endParaRPr b="0" lang="en-GB" sz="1800" strike="noStrike" u="none">
              <a:solidFill>
                <a:srgbClr val="000000"/>
              </a:solidFill>
              <a:effectLst/>
              <a:uFillTx/>
              <a:latin typeface="Arial"/>
            </a:endParaRPr>
          </a:p>
        </p:txBody>
      </p:sp>
      <p:pic>
        <p:nvPicPr>
          <p:cNvPr id="192" name="" descr=""/>
          <p:cNvPicPr/>
          <p:nvPr/>
        </p:nvPicPr>
        <p:blipFill>
          <a:blip r:embed="rId4"/>
          <a:stretch/>
        </p:blipFill>
        <p:spPr>
          <a:xfrm>
            <a:off x="395280" y="549360"/>
            <a:ext cx="1218960" cy="12045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
          <p:cNvSpPr/>
          <p:nvPr/>
        </p:nvSpPr>
        <p:spPr>
          <a:xfrm>
            <a:off x="395280" y="1413000"/>
            <a:ext cx="3889080" cy="1366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In most sports it is pretty easy to see who is the winner – it’s the person who gets to the finishing line before anyone else ….</a:t>
            </a:r>
            <a:br>
              <a:rPr sz="2000"/>
            </a:br>
            <a:endParaRPr b="0" lang="en-GB" sz="2000" strike="noStrike" u="none">
              <a:solidFill>
                <a:srgbClr val="000000"/>
              </a:solidFill>
              <a:effectLst/>
              <a:uFillTx/>
              <a:latin typeface="Arial"/>
            </a:endParaRPr>
          </a:p>
        </p:txBody>
      </p:sp>
      <p:sp>
        <p:nvSpPr>
          <p:cNvPr id="20" name=""/>
          <p:cNvSpPr/>
          <p:nvPr/>
        </p:nvSpPr>
        <p:spPr>
          <a:xfrm>
            <a:off x="468360" y="5950080"/>
            <a:ext cx="8173800" cy="641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600" strike="noStrike" u="none">
                <a:solidFill>
                  <a:srgbClr val="333399"/>
                </a:solidFill>
                <a:effectLst/>
                <a:uFillTx/>
                <a:latin typeface="Arial Black"/>
                <a:ea typeface="DejaVu Sans"/>
              </a:rPr>
              <a:t>C</a:t>
            </a:r>
            <a:r>
              <a:rPr b="1" i="1" lang="en-GB" sz="3200" strike="noStrike" u="none">
                <a:solidFill>
                  <a:srgbClr val="333399"/>
                </a:solidFill>
                <a:effectLst/>
                <a:uFillTx/>
                <a:latin typeface="Arial Black"/>
                <a:ea typeface="DejaVu Sans"/>
              </a:rPr>
              <a:t>OMPETITION </a:t>
            </a:r>
            <a:r>
              <a:rPr b="1" i="1" lang="en-GB" sz="3600" strike="noStrike" u="none">
                <a:solidFill>
                  <a:srgbClr val="333399"/>
                </a:solidFill>
                <a:effectLst/>
                <a:uFillTx/>
                <a:latin typeface="Arial Black"/>
                <a:ea typeface="DejaVu Sans"/>
              </a:rPr>
              <a:t>A</a:t>
            </a:r>
            <a:r>
              <a:rPr b="1" i="1" lang="en-GB" sz="3200" strike="noStrike" u="none">
                <a:solidFill>
                  <a:srgbClr val="333399"/>
                </a:solidFill>
                <a:effectLst/>
                <a:uFillTx/>
                <a:latin typeface="Arial Black"/>
                <a:ea typeface="DejaVu Sans"/>
              </a:rPr>
              <a:t>EROBATIC </a:t>
            </a:r>
            <a:r>
              <a:rPr b="1" i="1" lang="en-GB" sz="3600" strike="noStrike" u="none">
                <a:solidFill>
                  <a:srgbClr val="333399"/>
                </a:solidFill>
                <a:effectLst/>
                <a:uFillTx/>
                <a:latin typeface="Arial Black"/>
                <a:ea typeface="DejaVu Sans"/>
              </a:rPr>
              <a:t>F</a:t>
            </a:r>
            <a:r>
              <a:rPr b="1" i="1" lang="en-GB" sz="3200" strike="noStrike" u="none">
                <a:solidFill>
                  <a:srgbClr val="333399"/>
                </a:solidFill>
                <a:effectLst/>
                <a:uFillTx/>
                <a:latin typeface="Arial Black"/>
                <a:ea typeface="DejaVu Sans"/>
              </a:rPr>
              <a:t>LYING</a:t>
            </a:r>
            <a:endParaRPr b="0" lang="en-GB" sz="3200" strike="noStrike" u="none">
              <a:solidFill>
                <a:srgbClr val="000000"/>
              </a:solidFill>
              <a:effectLst/>
              <a:uFillTx/>
              <a:latin typeface="Arial"/>
            </a:endParaRPr>
          </a:p>
        </p:txBody>
      </p:sp>
      <p:pic>
        <p:nvPicPr>
          <p:cNvPr id="21" name="" descr=""/>
          <p:cNvPicPr/>
          <p:nvPr/>
        </p:nvPicPr>
        <p:blipFill>
          <a:blip r:embed="rId1"/>
          <a:stretch/>
        </p:blipFill>
        <p:spPr>
          <a:xfrm>
            <a:off x="4699080" y="3519360"/>
            <a:ext cx="1801440" cy="1338120"/>
          </a:xfrm>
          <a:prstGeom prst="rect">
            <a:avLst/>
          </a:prstGeom>
          <a:noFill/>
          <a:ln w="0">
            <a:noFill/>
          </a:ln>
        </p:spPr>
      </p:pic>
      <p:pic>
        <p:nvPicPr>
          <p:cNvPr id="22" name="" descr=""/>
          <p:cNvPicPr/>
          <p:nvPr/>
        </p:nvPicPr>
        <p:blipFill>
          <a:blip r:embed="rId2"/>
          <a:stretch/>
        </p:blipFill>
        <p:spPr>
          <a:xfrm rot="21420000">
            <a:off x="3026520" y="3357720"/>
            <a:ext cx="1255320" cy="663120"/>
          </a:xfrm>
          <a:prstGeom prst="rect">
            <a:avLst/>
          </a:prstGeom>
          <a:noFill/>
          <a:ln w="0">
            <a:noFill/>
          </a:ln>
        </p:spPr>
      </p:pic>
      <p:pic>
        <p:nvPicPr>
          <p:cNvPr id="23" name="" descr=""/>
          <p:cNvPicPr/>
          <p:nvPr/>
        </p:nvPicPr>
        <p:blipFill>
          <a:blip r:embed="rId3"/>
          <a:stretch/>
        </p:blipFill>
        <p:spPr>
          <a:xfrm rot="21360000">
            <a:off x="1332000" y="3068640"/>
            <a:ext cx="1072800" cy="566280"/>
          </a:xfrm>
          <a:prstGeom prst="rect">
            <a:avLst/>
          </a:prstGeom>
          <a:noFill/>
          <a:ln w="0">
            <a:noFill/>
          </a:ln>
        </p:spPr>
      </p:pic>
      <p:pic>
        <p:nvPicPr>
          <p:cNvPr id="24" name="" descr=""/>
          <p:cNvPicPr/>
          <p:nvPr/>
        </p:nvPicPr>
        <p:blipFill>
          <a:blip r:embed="rId4"/>
          <a:stretch/>
        </p:blipFill>
        <p:spPr>
          <a:xfrm rot="21420000">
            <a:off x="413640" y="4134600"/>
            <a:ext cx="2566440" cy="1358640"/>
          </a:xfrm>
          <a:prstGeom prst="rect">
            <a:avLst/>
          </a:prstGeom>
          <a:noFill/>
          <a:ln w="0">
            <a:noFill/>
          </a:ln>
        </p:spPr>
      </p:pic>
      <p:pic>
        <p:nvPicPr>
          <p:cNvPr id="25" name="" descr=""/>
          <p:cNvPicPr/>
          <p:nvPr/>
        </p:nvPicPr>
        <p:blipFill>
          <a:blip r:embed="rId5"/>
          <a:stretch/>
        </p:blipFill>
        <p:spPr>
          <a:xfrm rot="20880000">
            <a:off x="1979280" y="4078440"/>
            <a:ext cx="1042560" cy="1439280"/>
          </a:xfrm>
          <a:prstGeom prst="rect">
            <a:avLst/>
          </a:prstGeom>
          <a:noFill/>
          <a:ln w="0">
            <a:noFill/>
          </a:ln>
        </p:spPr>
      </p:pic>
      <p:sp>
        <p:nvSpPr>
          <p:cNvPr id="26" name=""/>
          <p:cNvSpPr/>
          <p:nvPr/>
        </p:nvSpPr>
        <p:spPr>
          <a:xfrm>
            <a:off x="395280" y="336600"/>
            <a:ext cx="3239640" cy="1071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The</a:t>
            </a:r>
            <a:endParaRPr b="0" lang="en-GB" sz="3200" strike="noStrike" u="none">
              <a:solidFill>
                <a:srgbClr val="000000"/>
              </a:solidFill>
              <a:effectLst/>
              <a:uFillTx/>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Basics</a:t>
            </a:r>
            <a:endParaRPr b="0" lang="en-GB" sz="3200" strike="noStrike" u="none">
              <a:solidFill>
                <a:srgbClr val="000000"/>
              </a:solidFill>
              <a:effectLst/>
              <a:uFillTx/>
              <a:latin typeface="Arial"/>
            </a:endParaRPr>
          </a:p>
        </p:txBody>
      </p:sp>
      <p:sp>
        <p:nvSpPr>
          <p:cNvPr id="27" name=""/>
          <p:cNvSpPr/>
          <p:nvPr/>
        </p:nvSpPr>
        <p:spPr>
          <a:xfrm>
            <a:off x="4572000" y="1541520"/>
            <a:ext cx="4320720" cy="41778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However, in</a:t>
            </a:r>
            <a:br>
              <a:rPr sz="2000"/>
            </a:br>
            <a:r>
              <a:rPr b="0" lang="en-GB" sz="2000" strike="noStrike" u="none">
                <a:solidFill>
                  <a:srgbClr val="000000"/>
                </a:solidFill>
                <a:effectLst/>
                <a:uFillTx/>
                <a:latin typeface="Arial"/>
                <a:ea typeface="DejaVu Sans"/>
              </a:rPr>
              <a:t>some sports the</a:t>
            </a:r>
            <a:br>
              <a:rPr sz="2000"/>
            </a:br>
            <a:r>
              <a:rPr b="0" lang="en-GB" sz="2000" strike="noStrike" u="none">
                <a:solidFill>
                  <a:srgbClr val="000000"/>
                </a:solidFill>
                <a:effectLst/>
                <a:uFillTx/>
                <a:latin typeface="Arial"/>
                <a:ea typeface="DejaVu Sans"/>
              </a:rPr>
              <a:t>“performance”</a:t>
            </a:r>
            <a:br>
              <a:rPr sz="2000"/>
            </a:br>
            <a:r>
              <a:rPr b="0" lang="en-GB" sz="2000" strike="noStrike" u="none">
                <a:solidFill>
                  <a:srgbClr val="000000"/>
                </a:solidFill>
                <a:effectLst/>
                <a:uFillTx/>
                <a:latin typeface="Arial"/>
                <a:ea typeface="DejaVu Sans"/>
              </a:rPr>
              <a:t>of each athlete</a:t>
            </a:r>
            <a:br>
              <a:rPr sz="2000"/>
            </a:br>
            <a:r>
              <a:rPr b="0" lang="en-GB" sz="2000" strike="noStrike" u="none">
                <a:solidFill>
                  <a:srgbClr val="000000"/>
                </a:solidFill>
                <a:effectLst/>
                <a:uFillTx/>
                <a:latin typeface="Arial"/>
                <a:ea typeface="DejaVu Sans"/>
              </a:rPr>
              <a:t>must be expertly</a:t>
            </a:r>
            <a:br>
              <a:rPr sz="2000"/>
            </a:br>
            <a:r>
              <a:rPr b="0" lang="en-GB" sz="2000" strike="noStrike" u="none">
                <a:solidFill>
                  <a:srgbClr val="000000"/>
                </a:solidFill>
                <a:effectLst/>
                <a:uFillTx/>
                <a:latin typeface="Arial"/>
                <a:ea typeface="DejaVu Sans"/>
              </a:rPr>
              <a:t>Judged</a:t>
            </a:r>
            <a:br>
              <a:rPr sz="2000"/>
            </a:br>
            <a:br>
              <a:rPr sz="2000"/>
            </a:br>
            <a:br>
              <a:rPr sz="2000"/>
            </a:br>
            <a:br>
              <a:rPr sz="2000"/>
            </a:br>
            <a:br>
              <a:rPr sz="2000"/>
            </a:br>
            <a:br>
              <a:rPr sz="2000"/>
            </a:br>
            <a:r>
              <a:rPr b="0" lang="en-GB" sz="2000" strike="noStrike" u="none">
                <a:solidFill>
                  <a:srgbClr val="000000"/>
                </a:solidFill>
                <a:effectLst/>
                <a:uFillTx/>
                <a:latin typeface="Arial"/>
                <a:ea typeface="DejaVu Sans"/>
              </a:rPr>
              <a:t>Good examples are ice skating,</a:t>
            </a:r>
            <a:br>
              <a:rPr sz="2000"/>
            </a:br>
            <a:r>
              <a:rPr b="0" lang="en-GB" sz="2000" strike="noStrike" u="none">
                <a:solidFill>
                  <a:srgbClr val="000000"/>
                </a:solidFill>
                <a:effectLst/>
                <a:uFillTx/>
                <a:latin typeface="Arial"/>
                <a:ea typeface="DejaVu Sans"/>
              </a:rPr>
              <a:t>gymnastics, high-board diving, dressage, and ….. </a:t>
            </a:r>
            <a:endParaRPr b="0" lang="en-GB" sz="2000" strike="noStrike" u="none">
              <a:solidFill>
                <a:srgbClr val="000000"/>
              </a:solidFill>
              <a:effectLst/>
              <a:uFillTx/>
              <a:latin typeface="Arial"/>
            </a:endParaRPr>
          </a:p>
        </p:txBody>
      </p:sp>
      <p:pic>
        <p:nvPicPr>
          <p:cNvPr id="28" name="" descr=""/>
          <p:cNvPicPr/>
          <p:nvPr/>
        </p:nvPicPr>
        <p:blipFill>
          <a:blip r:embed="rId6"/>
          <a:stretch/>
        </p:blipFill>
        <p:spPr>
          <a:xfrm>
            <a:off x="4427640" y="260280"/>
            <a:ext cx="4392000" cy="4147920"/>
          </a:xfrm>
          <a:prstGeom prst="rect">
            <a:avLst/>
          </a:prstGeom>
          <a:noFill/>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93" name="" descr=""/>
          <p:cNvPicPr/>
          <p:nvPr/>
        </p:nvPicPr>
        <p:blipFill>
          <a:blip r:embed="rId1"/>
          <a:stretch/>
        </p:blipFill>
        <p:spPr>
          <a:xfrm>
            <a:off x="247680" y="552600"/>
            <a:ext cx="8711640" cy="580356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94" name="" descr=""/>
          <p:cNvPicPr/>
          <p:nvPr/>
        </p:nvPicPr>
        <p:blipFill>
          <a:blip r:embed="rId1"/>
          <a:stretch/>
        </p:blipFill>
        <p:spPr>
          <a:xfrm>
            <a:off x="250920" y="411120"/>
            <a:ext cx="8713440" cy="618624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
          <p:cNvSpPr/>
          <p:nvPr/>
        </p:nvSpPr>
        <p:spPr>
          <a:xfrm>
            <a:off x="826920" y="620640"/>
            <a:ext cx="6840360" cy="1068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000066"/>
                </a:solidFill>
                <a:effectLst/>
                <a:uFillTx/>
                <a:latin typeface="Arial"/>
                <a:ea typeface="DejaVu Sans"/>
              </a:rPr>
              <a:t>The CIVA FairPlay System is used</a:t>
            </a:r>
            <a:br>
              <a:rPr sz="3200"/>
            </a:br>
            <a:r>
              <a:rPr b="1" lang="en-US" sz="3200" strike="noStrike" u="none">
                <a:solidFill>
                  <a:srgbClr val="000066"/>
                </a:solidFill>
                <a:effectLst/>
                <a:uFillTx/>
                <a:latin typeface="Arial"/>
                <a:ea typeface="DejaVu Sans"/>
              </a:rPr>
              <a:t>in the ‘ACRO’ contest software</a:t>
            </a:r>
            <a:endParaRPr b="0" lang="en-GB" sz="3200" strike="noStrike" u="none">
              <a:solidFill>
                <a:srgbClr val="000000"/>
              </a:solidFill>
              <a:effectLst/>
              <a:uFillTx/>
              <a:latin typeface="Arial"/>
            </a:endParaRPr>
          </a:p>
        </p:txBody>
      </p:sp>
      <p:sp>
        <p:nvSpPr>
          <p:cNvPr id="196" name=""/>
          <p:cNvSpPr/>
          <p:nvPr/>
        </p:nvSpPr>
        <p:spPr>
          <a:xfrm>
            <a:off x="826920" y="3860640"/>
            <a:ext cx="7416720" cy="824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600" strike="noStrike" u="none">
                <a:solidFill>
                  <a:srgbClr val="000000"/>
                </a:solidFill>
                <a:effectLst/>
                <a:uFillTx/>
                <a:latin typeface="Arial"/>
                <a:ea typeface="DejaVu Sans"/>
              </a:rPr>
              <a:t>The website includes copies of all the Pilot and Judge Analysis explanations, together with a detailed description of the complete FairPlay Statistical Analysis system.</a:t>
            </a:r>
            <a:endParaRPr b="0" lang="en-GB" sz="1600" strike="noStrike" u="none">
              <a:solidFill>
                <a:srgbClr val="000000"/>
              </a:solidFill>
              <a:effectLst/>
              <a:uFillTx/>
              <a:latin typeface="Arial"/>
            </a:endParaRPr>
          </a:p>
        </p:txBody>
      </p:sp>
      <p:sp>
        <p:nvSpPr>
          <p:cNvPr id="197" name=""/>
          <p:cNvSpPr/>
          <p:nvPr/>
        </p:nvSpPr>
        <p:spPr>
          <a:xfrm>
            <a:off x="854280" y="1916280"/>
            <a:ext cx="2504160" cy="3675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1800" strike="noStrike" u="none">
                <a:solidFill>
                  <a:srgbClr val="000000"/>
                </a:solidFill>
                <a:effectLst/>
                <a:uFillTx/>
                <a:latin typeface="Arial"/>
                <a:ea typeface="DejaVu Sans"/>
              </a:rPr>
              <a:t>On the internet go to:</a:t>
            </a:r>
            <a:endParaRPr b="0" lang="en-GB" sz="1800" strike="noStrike" u="none">
              <a:solidFill>
                <a:srgbClr val="000000"/>
              </a:solidFill>
              <a:effectLst/>
              <a:uFillTx/>
              <a:latin typeface="Arial"/>
            </a:endParaRPr>
          </a:p>
        </p:txBody>
      </p:sp>
      <p:sp>
        <p:nvSpPr>
          <p:cNvPr id="198" name=""/>
          <p:cNvSpPr/>
          <p:nvPr/>
        </p:nvSpPr>
        <p:spPr>
          <a:xfrm>
            <a:off x="826920" y="2276640"/>
            <a:ext cx="4608360" cy="398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sng">
                <a:solidFill>
                  <a:srgbClr val="0000ff"/>
                </a:solidFill>
                <a:effectLst/>
                <a:uFillTx/>
                <a:latin typeface="Arial"/>
                <a:ea typeface="DejaVu Sans"/>
              </a:rPr>
              <a:t>https://www.acro-online.net/</a:t>
            </a:r>
            <a:endParaRPr b="0" lang="en-GB" sz="2000" strike="noStrike" u="none">
              <a:solidFill>
                <a:srgbClr val="000000"/>
              </a:solidFill>
              <a:effectLst/>
              <a:uFillTx/>
              <a:latin typeface="Arial"/>
            </a:endParaRPr>
          </a:p>
        </p:txBody>
      </p:sp>
      <p:sp>
        <p:nvSpPr>
          <p:cNvPr id="199" name=""/>
          <p:cNvSpPr/>
          <p:nvPr/>
        </p:nvSpPr>
        <p:spPr>
          <a:xfrm>
            <a:off x="7523280" y="6087960"/>
            <a:ext cx="1080720" cy="371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900" strike="noStrike" u="none">
                <a:solidFill>
                  <a:srgbClr val="000000"/>
                </a:solidFill>
                <a:effectLst/>
                <a:uFillTx/>
                <a:latin typeface="Arial"/>
                <a:ea typeface="DejaVu Sans"/>
              </a:rPr>
              <a:t>NHB</a:t>
            </a:r>
            <a:endParaRPr b="0" lang="en-GB" sz="900" strike="noStrike" u="none">
              <a:solidFill>
                <a:srgbClr val="000000"/>
              </a:solidFill>
              <a:effectLst/>
              <a:uFillTx/>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900" strike="noStrike" u="none">
                <a:solidFill>
                  <a:srgbClr val="000000"/>
                </a:solidFill>
                <a:effectLst/>
                <a:uFillTx/>
                <a:latin typeface="Arial"/>
                <a:ea typeface="DejaVu Sans"/>
              </a:rPr>
              <a:t>January 2026</a:t>
            </a:r>
            <a:endParaRPr b="0" lang="en-GB" sz="900" strike="noStrike" u="none">
              <a:solidFill>
                <a:srgbClr val="000000"/>
              </a:solidFill>
              <a:effectLst/>
              <a:uFillTx/>
              <a:latin typeface="Arial"/>
            </a:endParaRPr>
          </a:p>
        </p:txBody>
      </p:sp>
      <p:sp>
        <p:nvSpPr>
          <p:cNvPr id="200" name=""/>
          <p:cNvSpPr/>
          <p:nvPr/>
        </p:nvSpPr>
        <p:spPr>
          <a:xfrm>
            <a:off x="826920" y="2862360"/>
            <a:ext cx="7416720" cy="824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600" strike="noStrike" u="none">
                <a:solidFill>
                  <a:srgbClr val="000000"/>
                </a:solidFill>
                <a:effectLst/>
                <a:uFillTx/>
                <a:latin typeface="Arial"/>
                <a:ea typeface="DejaVu Sans"/>
              </a:rPr>
              <a:t>You can download the </a:t>
            </a:r>
            <a:r>
              <a:rPr b="1" lang="en-GB" sz="1600" strike="noStrike" u="none">
                <a:solidFill>
                  <a:srgbClr val="000000"/>
                </a:solidFill>
                <a:effectLst/>
                <a:uFillTx/>
                <a:latin typeface="Arial"/>
                <a:ea typeface="DejaVu Sans"/>
              </a:rPr>
              <a:t>ACRO</a:t>
            </a:r>
            <a:r>
              <a:rPr b="0" lang="en-GB" sz="1600" strike="noStrike" u="none">
                <a:solidFill>
                  <a:srgbClr val="000000"/>
                </a:solidFill>
                <a:effectLst/>
                <a:uFillTx/>
                <a:latin typeface="Arial"/>
                <a:ea typeface="DejaVu Sans"/>
              </a:rPr>
              <a:t> software, and run it on your own Windows computer. You also have full access to an extensive archive of past national and international contest files.</a:t>
            </a:r>
            <a:endParaRPr b="0" lang="en-GB" sz="1600" strike="noStrike" u="none">
              <a:solidFill>
                <a:srgbClr val="000000"/>
              </a:solidFill>
              <a:effectLst/>
              <a:uFillTx/>
              <a:latin typeface="Arial"/>
            </a:endParaRPr>
          </a:p>
        </p:txBody>
      </p:sp>
      <p:sp>
        <p:nvSpPr>
          <p:cNvPr id="201" name=""/>
          <p:cNvSpPr/>
          <p:nvPr/>
        </p:nvSpPr>
        <p:spPr>
          <a:xfrm>
            <a:off x="826920" y="4851360"/>
            <a:ext cx="7272000" cy="3675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1800" strike="noStrike" u="none">
                <a:solidFill>
                  <a:srgbClr val="000000"/>
                </a:solidFill>
                <a:effectLst/>
                <a:uFillTx/>
                <a:latin typeface="Arial"/>
                <a:ea typeface="DejaVu Sans"/>
              </a:rPr>
              <a:t>To see ACRO’s results output in action at CIVA events go to:</a:t>
            </a:r>
            <a:endParaRPr b="0" lang="en-GB" sz="1800" strike="noStrike" u="none">
              <a:solidFill>
                <a:srgbClr val="000000"/>
              </a:solidFill>
              <a:effectLst/>
              <a:uFillTx/>
              <a:latin typeface="Arial"/>
            </a:endParaRPr>
          </a:p>
        </p:txBody>
      </p:sp>
      <p:sp>
        <p:nvSpPr>
          <p:cNvPr id="202" name=""/>
          <p:cNvSpPr/>
          <p:nvPr/>
        </p:nvSpPr>
        <p:spPr>
          <a:xfrm>
            <a:off x="849240" y="5157720"/>
            <a:ext cx="2853720" cy="3985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sng">
                <a:solidFill>
                  <a:srgbClr val="0000ff"/>
                </a:solidFill>
                <a:effectLst/>
                <a:uFillTx/>
                <a:latin typeface="Arial"/>
                <a:ea typeface="DejaVu Sans"/>
              </a:rPr>
              <a:t>www.civa-results.com</a:t>
            </a:r>
            <a:endParaRPr b="0" lang="en-GB" sz="2000" strike="noStrike" u="none">
              <a:solidFill>
                <a:srgbClr val="000000"/>
              </a:solidFill>
              <a:effectLst/>
              <a:uFillTx/>
              <a:latin typeface="Arial"/>
            </a:endParaRPr>
          </a:p>
        </p:txBody>
      </p:sp>
      <p:pic>
        <p:nvPicPr>
          <p:cNvPr id="203" name="" descr=""/>
          <p:cNvPicPr/>
          <p:nvPr/>
        </p:nvPicPr>
        <p:blipFill>
          <a:blip r:embed="rId1"/>
          <a:stretch/>
        </p:blipFill>
        <p:spPr>
          <a:xfrm>
            <a:off x="4859280" y="1836720"/>
            <a:ext cx="1079280" cy="106632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
          <p:cNvSpPr/>
          <p:nvPr/>
        </p:nvSpPr>
        <p:spPr>
          <a:xfrm>
            <a:off x="468360" y="2222640"/>
            <a:ext cx="3671640" cy="388440"/>
          </a:xfrm>
          <a:prstGeom prst="rect">
            <a:avLst/>
          </a:prstGeom>
          <a:gradFill rotWithShape="0">
            <a:gsLst>
              <a:gs pos="0">
                <a:srgbClr val="ffe7e7"/>
              </a:gs>
              <a:gs pos="100000">
                <a:srgbClr val="ffc1c1"/>
              </a:gs>
            </a:gsLst>
            <a:lin ang="5400000"/>
          </a:grad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30" name=""/>
          <p:cNvSpPr/>
          <p:nvPr/>
        </p:nvSpPr>
        <p:spPr>
          <a:xfrm>
            <a:off x="468360" y="3390840"/>
            <a:ext cx="2302920" cy="388800"/>
          </a:xfrm>
          <a:prstGeom prst="rect">
            <a:avLst/>
          </a:prstGeom>
          <a:gradFill rotWithShape="0">
            <a:gsLst>
              <a:gs pos="0">
                <a:srgbClr val="ffe7e7"/>
              </a:gs>
              <a:gs pos="100000">
                <a:srgbClr val="ffc1c1"/>
              </a:gs>
            </a:gsLst>
            <a:lin ang="5400000"/>
          </a:grad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31" name=""/>
          <p:cNvSpPr/>
          <p:nvPr/>
        </p:nvSpPr>
        <p:spPr>
          <a:xfrm>
            <a:off x="468360" y="1081080"/>
            <a:ext cx="3671640" cy="387000"/>
          </a:xfrm>
          <a:prstGeom prst="rect">
            <a:avLst/>
          </a:prstGeom>
          <a:gradFill rotWithShape="0">
            <a:gsLst>
              <a:gs pos="0">
                <a:srgbClr val="ffe7e7"/>
              </a:gs>
              <a:gs pos="100000">
                <a:srgbClr val="ffc1c1"/>
              </a:gs>
            </a:gsLst>
            <a:lin ang="5400000"/>
          </a:grad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32" name=""/>
          <p:cNvSpPr/>
          <p:nvPr/>
        </p:nvSpPr>
        <p:spPr>
          <a:xfrm>
            <a:off x="469800" y="333360"/>
            <a:ext cx="8278560" cy="576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Practical marking of aerobatic figures</a:t>
            </a:r>
            <a:endParaRPr b="0" lang="en-GB" sz="3200" strike="noStrike" u="none">
              <a:solidFill>
                <a:srgbClr val="000000"/>
              </a:solidFill>
              <a:effectLst/>
              <a:uFillTx/>
              <a:latin typeface="Arial"/>
            </a:endParaRPr>
          </a:p>
        </p:txBody>
      </p:sp>
      <p:pic>
        <p:nvPicPr>
          <p:cNvPr id="33" name="" descr=""/>
          <p:cNvPicPr/>
          <p:nvPr/>
        </p:nvPicPr>
        <p:blipFill>
          <a:blip r:embed="rId1"/>
          <a:stretch/>
        </p:blipFill>
        <p:spPr>
          <a:xfrm>
            <a:off x="3348000" y="3276720"/>
            <a:ext cx="4824000" cy="3320640"/>
          </a:xfrm>
          <a:prstGeom prst="rect">
            <a:avLst/>
          </a:prstGeom>
          <a:noFill/>
          <a:ln w="0">
            <a:noFill/>
          </a:ln>
        </p:spPr>
      </p:pic>
      <p:sp>
        <p:nvSpPr>
          <p:cNvPr id="34" name=""/>
          <p:cNvSpPr/>
          <p:nvPr/>
        </p:nvSpPr>
        <p:spPr>
          <a:xfrm>
            <a:off x="477720" y="1467000"/>
            <a:ext cx="8424720" cy="641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37"/>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1800" strike="noStrike" u="sng">
                <a:solidFill>
                  <a:srgbClr val="000000"/>
                </a:solidFill>
                <a:effectLst/>
                <a:uFillTx/>
                <a:latin typeface="Arial"/>
                <a:ea typeface="DejaVu Sans"/>
              </a:rPr>
              <a:t>Normal marks</a:t>
            </a:r>
            <a:r>
              <a:rPr b="1" lang="en-GB" sz="1800" strike="noStrike" u="none">
                <a:solidFill>
                  <a:srgbClr val="000000"/>
                </a:solidFill>
                <a:effectLst/>
                <a:uFillTx/>
                <a:latin typeface="Arial"/>
                <a:ea typeface="DejaVu Sans"/>
              </a:rPr>
              <a:t>.</a:t>
            </a:r>
            <a:r>
              <a:rPr b="0" lang="en-GB" sz="1800" strike="noStrike" u="none">
                <a:solidFill>
                  <a:srgbClr val="000000"/>
                </a:solidFill>
                <a:effectLst/>
                <a:uFillTx/>
                <a:latin typeface="Arial"/>
                <a:ea typeface="DejaVu Sans"/>
              </a:rPr>
              <a:t> Judges add-up the downgrades they see and subtract the total from ten. This mark can be between </a:t>
            </a:r>
            <a:r>
              <a:rPr b="1" lang="en-GB" sz="1800" strike="noStrike" u="none">
                <a:solidFill>
                  <a:srgbClr val="000000"/>
                </a:solidFill>
                <a:effectLst/>
                <a:uFillTx/>
                <a:latin typeface="Arial"/>
                <a:ea typeface="DejaVu Sans"/>
              </a:rPr>
              <a:t>10.0</a:t>
            </a:r>
            <a:r>
              <a:rPr b="0" lang="en-GB" sz="1800" strike="noStrike" u="none">
                <a:solidFill>
                  <a:srgbClr val="000000"/>
                </a:solidFill>
                <a:effectLst/>
                <a:uFillTx/>
                <a:latin typeface="Arial"/>
                <a:ea typeface="DejaVu Sans"/>
              </a:rPr>
              <a:t> (perfect!) and </a:t>
            </a:r>
            <a:r>
              <a:rPr b="1" lang="en-GB" sz="1800" strike="noStrike" u="none">
                <a:solidFill>
                  <a:srgbClr val="000000"/>
                </a:solidFill>
                <a:effectLst/>
                <a:uFillTx/>
                <a:latin typeface="Arial"/>
                <a:ea typeface="DejaVu Sans"/>
              </a:rPr>
              <a:t>0.0</a:t>
            </a:r>
            <a:r>
              <a:rPr b="0" lang="en-GB" sz="1800" strike="noStrike" u="none">
                <a:solidFill>
                  <a:srgbClr val="000000"/>
                </a:solidFill>
                <a:effectLst/>
                <a:uFillTx/>
                <a:latin typeface="Arial"/>
                <a:ea typeface="DejaVu Sans"/>
              </a:rPr>
              <a:t> (the numeric zero)</a:t>
            </a:r>
            <a:endParaRPr b="0" lang="en-GB" sz="1800" strike="noStrike" u="none">
              <a:solidFill>
                <a:srgbClr val="000000"/>
              </a:solidFill>
              <a:effectLst/>
              <a:uFillTx/>
              <a:latin typeface="Arial"/>
            </a:endParaRPr>
          </a:p>
        </p:txBody>
      </p:sp>
      <p:sp>
        <p:nvSpPr>
          <p:cNvPr id="35" name=""/>
          <p:cNvSpPr/>
          <p:nvPr/>
        </p:nvSpPr>
        <p:spPr>
          <a:xfrm>
            <a:off x="468360" y="1052640"/>
            <a:ext cx="4247640" cy="428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38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200" strike="noStrike" u="none">
                <a:solidFill>
                  <a:srgbClr val="cc0000"/>
                </a:solidFill>
                <a:effectLst/>
                <a:uFillTx/>
                <a:latin typeface="Arial"/>
                <a:ea typeface="DejaVu Sans"/>
              </a:rPr>
              <a:t>Figure geometry errors:</a:t>
            </a:r>
            <a:endParaRPr b="0" lang="en-GB" sz="2200" strike="noStrike" u="none">
              <a:solidFill>
                <a:srgbClr val="000000"/>
              </a:solidFill>
              <a:effectLst/>
              <a:uFillTx/>
              <a:latin typeface="Arial"/>
            </a:endParaRPr>
          </a:p>
        </p:txBody>
      </p:sp>
      <p:sp>
        <p:nvSpPr>
          <p:cNvPr id="36" name=""/>
          <p:cNvSpPr/>
          <p:nvPr/>
        </p:nvSpPr>
        <p:spPr>
          <a:xfrm>
            <a:off x="468360" y="2200320"/>
            <a:ext cx="3526920" cy="428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38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200" strike="noStrike" u="none">
                <a:solidFill>
                  <a:srgbClr val="cc0000"/>
                </a:solidFill>
                <a:effectLst/>
                <a:uFillTx/>
                <a:latin typeface="Arial"/>
                <a:ea typeface="DejaVu Sans"/>
              </a:rPr>
              <a:t>Major errors:</a:t>
            </a:r>
            <a:endParaRPr b="0" lang="en-GB" sz="2200" strike="noStrike" u="none">
              <a:solidFill>
                <a:srgbClr val="000000"/>
              </a:solidFill>
              <a:effectLst/>
              <a:uFillTx/>
              <a:latin typeface="Arial"/>
            </a:endParaRPr>
          </a:p>
        </p:txBody>
      </p:sp>
      <p:sp>
        <p:nvSpPr>
          <p:cNvPr id="37" name=""/>
          <p:cNvSpPr/>
          <p:nvPr/>
        </p:nvSpPr>
        <p:spPr>
          <a:xfrm>
            <a:off x="477720" y="2622600"/>
            <a:ext cx="8270640" cy="641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37"/>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1800" strike="noStrike" u="none">
                <a:solidFill>
                  <a:srgbClr val="000000"/>
                </a:solidFill>
                <a:effectLst/>
                <a:uFillTx/>
                <a:latin typeface="Arial"/>
                <a:ea typeface="DejaVu Sans"/>
              </a:rPr>
              <a:t>The </a:t>
            </a:r>
            <a:r>
              <a:rPr b="1" i="1" lang="en-GB" sz="1800" strike="noStrike" u="sng">
                <a:solidFill>
                  <a:srgbClr val="000000"/>
                </a:solidFill>
                <a:effectLst/>
                <a:uFillTx/>
                <a:latin typeface="Arial"/>
                <a:ea typeface="DejaVu Sans"/>
              </a:rPr>
              <a:t>Hard Zero</a:t>
            </a:r>
            <a:r>
              <a:rPr b="1" i="1" lang="en-GB" sz="1800" strike="noStrike" u="none">
                <a:solidFill>
                  <a:srgbClr val="000000"/>
                </a:solidFill>
                <a:effectLst/>
                <a:uFillTx/>
                <a:latin typeface="Arial"/>
                <a:ea typeface="DejaVu Sans"/>
              </a:rPr>
              <a:t>.</a:t>
            </a:r>
            <a:r>
              <a:rPr b="0" lang="en-GB" sz="1800" strike="noStrike" u="none">
                <a:solidFill>
                  <a:srgbClr val="000000"/>
                </a:solidFill>
                <a:effectLst/>
                <a:uFillTx/>
                <a:latin typeface="Arial"/>
                <a:ea typeface="DejaVu Sans"/>
              </a:rPr>
              <a:t> If the figure flown is not the one specified on the judges Form-B or Form-C paperwork, then he should award an “</a:t>
            </a:r>
            <a:r>
              <a:rPr b="1" lang="en-GB" sz="1800" strike="noStrike" u="none">
                <a:solidFill>
                  <a:srgbClr val="000000"/>
                </a:solidFill>
                <a:effectLst/>
                <a:uFillTx/>
                <a:latin typeface="Arial"/>
                <a:ea typeface="DejaVu Sans"/>
              </a:rPr>
              <a:t>HZ</a:t>
            </a:r>
            <a:r>
              <a:rPr b="0" lang="en-GB" sz="1800" strike="noStrike" u="none">
                <a:solidFill>
                  <a:srgbClr val="000000"/>
                </a:solidFill>
                <a:effectLst/>
                <a:uFillTx/>
                <a:latin typeface="Arial"/>
                <a:ea typeface="DejaVu Sans"/>
              </a:rPr>
              <a:t>”</a:t>
            </a:r>
            <a:endParaRPr b="0" lang="en-GB" sz="1800" strike="noStrike" u="none">
              <a:solidFill>
                <a:srgbClr val="000000"/>
              </a:solidFill>
              <a:effectLst/>
              <a:uFillTx/>
              <a:latin typeface="Arial"/>
            </a:endParaRPr>
          </a:p>
        </p:txBody>
      </p:sp>
      <p:sp>
        <p:nvSpPr>
          <p:cNvPr id="38" name=""/>
          <p:cNvSpPr/>
          <p:nvPr/>
        </p:nvSpPr>
        <p:spPr>
          <a:xfrm>
            <a:off x="468360" y="3363840"/>
            <a:ext cx="3166560" cy="428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38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200" strike="noStrike" u="none">
                <a:solidFill>
                  <a:srgbClr val="cc0000"/>
                </a:solidFill>
                <a:effectLst/>
                <a:uFillTx/>
                <a:latin typeface="Arial"/>
                <a:ea typeface="DejaVu Sans"/>
              </a:rPr>
              <a:t>The Average:</a:t>
            </a:r>
            <a:endParaRPr b="0" lang="en-GB" sz="2200" strike="noStrike" u="none">
              <a:solidFill>
                <a:srgbClr val="000000"/>
              </a:solidFill>
              <a:effectLst/>
              <a:uFillTx/>
              <a:latin typeface="Arial"/>
            </a:endParaRPr>
          </a:p>
        </p:txBody>
      </p:sp>
      <p:sp>
        <p:nvSpPr>
          <p:cNvPr id="39" name=""/>
          <p:cNvSpPr/>
          <p:nvPr/>
        </p:nvSpPr>
        <p:spPr>
          <a:xfrm>
            <a:off x="468360" y="3751200"/>
            <a:ext cx="2374560" cy="1464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37"/>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If a judge can’t reach an appropriate mark for any reason, then he should ask for an average or “</a:t>
            </a:r>
            <a:r>
              <a:rPr b="1" lang="en-GB" sz="1800" strike="noStrike" u="none">
                <a:solidFill>
                  <a:srgbClr val="000000"/>
                </a:solidFill>
                <a:effectLst/>
                <a:uFillTx/>
                <a:latin typeface="Arial"/>
                <a:ea typeface="DejaVu Sans"/>
              </a:rPr>
              <a:t>AV</a:t>
            </a:r>
            <a:r>
              <a:rPr b="0" lang="en-GB" sz="1800" strike="noStrike" u="none">
                <a:solidFill>
                  <a:srgbClr val="000000"/>
                </a:solidFill>
                <a:effectLst/>
                <a:uFillTx/>
                <a:latin typeface="Arial"/>
                <a:ea typeface="DejaVu Sans"/>
              </a:rPr>
              <a:t>”</a:t>
            </a:r>
            <a:endParaRPr b="0" lang="en-GB"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
          <p:cNvSpPr/>
          <p:nvPr/>
        </p:nvSpPr>
        <p:spPr>
          <a:xfrm>
            <a:off x="395280" y="979560"/>
            <a:ext cx="8137080" cy="710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In aerobatic sequences, judges use a complicated set of Rules to give their </a:t>
            </a:r>
            <a:r>
              <a:rPr b="1" lang="en-GB" sz="2000" strike="noStrike" u="none">
                <a:solidFill>
                  <a:srgbClr val="000000"/>
                </a:solidFill>
                <a:effectLst/>
                <a:uFillTx/>
                <a:latin typeface="Arial"/>
                <a:ea typeface="DejaVu Sans"/>
              </a:rPr>
              <a:t>OPINIONS</a:t>
            </a:r>
            <a:r>
              <a:rPr b="0" lang="en-GB" sz="2000" strike="noStrike" u="none">
                <a:solidFill>
                  <a:srgbClr val="000000"/>
                </a:solidFill>
                <a:effectLst/>
                <a:uFillTx/>
                <a:latin typeface="Arial"/>
                <a:ea typeface="DejaVu Sans"/>
              </a:rPr>
              <a:t> about key elements in each pilots flight</a:t>
            </a:r>
            <a:endParaRPr b="0" lang="en-GB" sz="2000" strike="noStrike" u="none">
              <a:solidFill>
                <a:srgbClr val="000000"/>
              </a:solidFill>
              <a:effectLst/>
              <a:uFillTx/>
              <a:latin typeface="Arial"/>
            </a:endParaRPr>
          </a:p>
        </p:txBody>
      </p:sp>
      <p:sp>
        <p:nvSpPr>
          <p:cNvPr id="41" name=""/>
          <p:cNvSpPr/>
          <p:nvPr/>
        </p:nvSpPr>
        <p:spPr>
          <a:xfrm>
            <a:off x="5364000" y="1941480"/>
            <a:ext cx="3671640" cy="1944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2000" strike="noStrike" u="none">
                <a:solidFill>
                  <a:srgbClr val="000000"/>
                </a:solidFill>
                <a:effectLst/>
                <a:uFillTx/>
                <a:latin typeface="Arial"/>
                <a:ea typeface="DejaVu Sans"/>
              </a:rPr>
              <a:t>Even though we have strict</a:t>
            </a:r>
            <a:br>
              <a:rPr sz="2000"/>
            </a:br>
            <a:r>
              <a:rPr b="0" i="1" lang="en-GB" sz="2000" strike="noStrike" u="none">
                <a:solidFill>
                  <a:srgbClr val="000000"/>
                </a:solidFill>
                <a:effectLst/>
                <a:uFillTx/>
                <a:latin typeface="Arial"/>
                <a:ea typeface="DejaVu Sans"/>
              </a:rPr>
              <a:t> rules about </a:t>
            </a:r>
            <a:r>
              <a:rPr b="1" i="1" lang="en-GB" sz="2000" strike="noStrike" u="none">
                <a:solidFill>
                  <a:srgbClr val="000000"/>
                </a:solidFill>
                <a:effectLst/>
                <a:uFillTx/>
                <a:latin typeface="Arial"/>
                <a:ea typeface="DejaVu Sans"/>
              </a:rPr>
              <a:t>how</a:t>
            </a:r>
            <a:r>
              <a:rPr b="0" i="1" lang="en-GB" sz="2000" strike="noStrike" u="none">
                <a:solidFill>
                  <a:srgbClr val="000000"/>
                </a:solidFill>
                <a:effectLst/>
                <a:uFillTx/>
                <a:latin typeface="Arial"/>
                <a:ea typeface="DejaVu Sans"/>
              </a:rPr>
              <a:t> to judge,</a:t>
            </a:r>
            <a:br>
              <a:rPr sz="2000"/>
            </a:br>
            <a:r>
              <a:rPr b="0" i="1" lang="en-GB" sz="2000" strike="noStrike" u="none">
                <a:solidFill>
                  <a:srgbClr val="000000"/>
                </a:solidFill>
                <a:effectLst/>
                <a:uFillTx/>
                <a:latin typeface="Arial"/>
                <a:ea typeface="DejaVu Sans"/>
              </a:rPr>
              <a:t>  because we are human </a:t>
            </a:r>
            <a:r>
              <a:rPr b="1" i="1" lang="en-GB" sz="2000" strike="noStrike" u="none">
                <a:solidFill>
                  <a:srgbClr val="000000"/>
                </a:solidFill>
                <a:effectLst/>
                <a:uFillTx/>
                <a:latin typeface="Arial"/>
                <a:ea typeface="DejaVu Sans"/>
              </a:rPr>
              <a:t>all</a:t>
            </a:r>
            <a:br>
              <a:rPr sz="2000"/>
            </a:br>
            <a:r>
              <a:rPr b="1" i="1" lang="en-GB" sz="2000" strike="noStrike" u="none">
                <a:solidFill>
                  <a:srgbClr val="000000"/>
                </a:solidFill>
                <a:effectLst/>
                <a:uFillTx/>
                <a:latin typeface="Arial"/>
                <a:ea typeface="DejaVu Sans"/>
              </a:rPr>
              <a:t>  </a:t>
            </a:r>
            <a:r>
              <a:rPr b="0" i="1" lang="en-GB" sz="2000" strike="noStrike" u="none">
                <a:solidFill>
                  <a:srgbClr val="000000"/>
                </a:solidFill>
                <a:effectLst/>
                <a:uFillTx/>
                <a:latin typeface="Arial"/>
                <a:ea typeface="DejaVu Sans"/>
              </a:rPr>
              <a:t> judges can have slightly</a:t>
            </a:r>
            <a:br>
              <a:rPr sz="2000"/>
            </a:br>
            <a:r>
              <a:rPr b="0" i="1" lang="en-GB" sz="2000" strike="noStrike" u="none">
                <a:solidFill>
                  <a:srgbClr val="000000"/>
                </a:solidFill>
                <a:effectLst/>
                <a:uFillTx/>
                <a:latin typeface="Arial"/>
                <a:ea typeface="DejaVu Sans"/>
              </a:rPr>
              <a:t>    different opinions about</a:t>
            </a:r>
            <a:br>
              <a:rPr sz="2000"/>
            </a:br>
            <a:r>
              <a:rPr b="0" i="1" lang="en-GB" sz="2000" strike="noStrike" u="none">
                <a:solidFill>
                  <a:srgbClr val="000000"/>
                </a:solidFill>
                <a:effectLst/>
                <a:uFillTx/>
                <a:latin typeface="Arial"/>
                <a:ea typeface="DejaVu Sans"/>
              </a:rPr>
              <a:t>     exactly the same things</a:t>
            </a:r>
            <a:endParaRPr b="0" lang="en-GB" sz="2000" strike="noStrike" u="none">
              <a:solidFill>
                <a:srgbClr val="000000"/>
              </a:solidFill>
              <a:effectLst/>
              <a:uFillTx/>
              <a:latin typeface="Arial"/>
            </a:endParaRPr>
          </a:p>
        </p:txBody>
      </p:sp>
      <p:pic>
        <p:nvPicPr>
          <p:cNvPr id="42" name="" descr=""/>
          <p:cNvPicPr/>
          <p:nvPr/>
        </p:nvPicPr>
        <p:blipFill>
          <a:blip r:embed="rId1"/>
          <a:stretch/>
        </p:blipFill>
        <p:spPr>
          <a:xfrm>
            <a:off x="6156360" y="3933720"/>
            <a:ext cx="1655280" cy="942840"/>
          </a:xfrm>
          <a:prstGeom prst="rect">
            <a:avLst/>
          </a:prstGeom>
          <a:noFill/>
          <a:ln w="0">
            <a:noFill/>
          </a:ln>
        </p:spPr>
      </p:pic>
      <p:sp>
        <p:nvSpPr>
          <p:cNvPr id="43" name=""/>
          <p:cNvSpPr/>
          <p:nvPr/>
        </p:nvSpPr>
        <p:spPr>
          <a:xfrm>
            <a:off x="395280" y="4292640"/>
            <a:ext cx="4968360" cy="791640"/>
          </a:xfrm>
          <a:prstGeom prst="rect">
            <a:avLst/>
          </a:prstGeom>
          <a:noFill/>
          <a:ln w="0">
            <a:noFill/>
          </a:ln>
        </p:spPr>
        <p:style>
          <a:lnRef idx="0"/>
          <a:fillRef idx="0"/>
          <a:effectRef idx="0"/>
          <a:fontRef idx="minor"/>
        </p:style>
        <p:txBody>
          <a:bodyPr lIns="90000" rIns="90000" tIns="46800" bIns="46800" anchor="t">
            <a:noAutofit/>
          </a:bodyPr>
          <a:p>
            <a:pPr>
              <a:lnSpc>
                <a:spcPct val="12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Most judges mark in a very similar way</a:t>
            </a:r>
            <a:br>
              <a:rPr sz="2000"/>
            </a:br>
            <a:r>
              <a:rPr b="1" i="1" lang="en-GB" sz="2000" strike="noStrike" u="none">
                <a:solidFill>
                  <a:srgbClr val="000000"/>
                </a:solidFill>
                <a:effectLst/>
                <a:uFillTx/>
                <a:latin typeface="Arial"/>
                <a:ea typeface="DejaVu Sans"/>
              </a:rPr>
              <a:t>However …..</a:t>
            </a:r>
            <a:endParaRPr b="0" lang="en-GB" sz="2000" strike="noStrike" u="none">
              <a:solidFill>
                <a:srgbClr val="000000"/>
              </a:solidFill>
              <a:effectLst/>
              <a:uFillTx/>
              <a:latin typeface="Arial"/>
            </a:endParaRPr>
          </a:p>
        </p:txBody>
      </p:sp>
      <p:sp>
        <p:nvSpPr>
          <p:cNvPr id="44" name=""/>
          <p:cNvSpPr/>
          <p:nvPr/>
        </p:nvSpPr>
        <p:spPr>
          <a:xfrm>
            <a:off x="971640" y="5084640"/>
            <a:ext cx="7776720" cy="43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We completely miss some </a:t>
            </a:r>
            <a:r>
              <a:rPr b="1" i="1" lang="en-GB" sz="2000" strike="noStrike" u="none">
                <a:solidFill>
                  <a:srgbClr val="000000"/>
                </a:solidFill>
                <a:effectLst/>
                <a:uFillTx/>
                <a:latin typeface="Arial"/>
                <a:ea typeface="DejaVu Sans"/>
              </a:rPr>
              <a:t>little</a:t>
            </a:r>
            <a:r>
              <a:rPr b="0" lang="en-GB" sz="2000" strike="noStrike" u="none">
                <a:solidFill>
                  <a:srgbClr val="000000"/>
                </a:solidFill>
                <a:effectLst/>
                <a:uFillTx/>
                <a:latin typeface="Arial"/>
                <a:ea typeface="DejaVu Sans"/>
              </a:rPr>
              <a:t> things …</a:t>
            </a:r>
            <a:endParaRPr b="0" lang="en-GB" sz="2000" strike="noStrike" u="none">
              <a:solidFill>
                <a:srgbClr val="000000"/>
              </a:solidFill>
              <a:effectLst/>
              <a:uFillTx/>
              <a:latin typeface="Arial"/>
            </a:endParaRPr>
          </a:p>
        </p:txBody>
      </p:sp>
      <p:sp>
        <p:nvSpPr>
          <p:cNvPr id="45" name=""/>
          <p:cNvSpPr/>
          <p:nvPr/>
        </p:nvSpPr>
        <p:spPr>
          <a:xfrm>
            <a:off x="396720" y="404640"/>
            <a:ext cx="2879640" cy="5810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Opinions</a:t>
            </a:r>
            <a:endParaRPr b="0" lang="en-GB" sz="3200" strike="noStrike" u="none">
              <a:solidFill>
                <a:srgbClr val="000000"/>
              </a:solidFill>
              <a:effectLst/>
              <a:uFillTx/>
              <a:latin typeface="Arial"/>
            </a:endParaRPr>
          </a:p>
        </p:txBody>
      </p:sp>
      <p:pic>
        <p:nvPicPr>
          <p:cNvPr id="46" name="" descr=""/>
          <p:cNvPicPr/>
          <p:nvPr/>
        </p:nvPicPr>
        <p:blipFill>
          <a:blip r:embed="rId2"/>
          <a:stretch/>
        </p:blipFill>
        <p:spPr>
          <a:xfrm>
            <a:off x="439560" y="1811160"/>
            <a:ext cx="3311280" cy="2411280"/>
          </a:xfrm>
          <a:prstGeom prst="rect">
            <a:avLst/>
          </a:prstGeom>
          <a:noFill/>
          <a:ln w="0">
            <a:noFill/>
          </a:ln>
        </p:spPr>
      </p:pic>
      <p:sp>
        <p:nvSpPr>
          <p:cNvPr id="47" name=""/>
          <p:cNvSpPr/>
          <p:nvPr/>
        </p:nvSpPr>
        <p:spPr>
          <a:xfrm>
            <a:off x="384120" y="5500800"/>
            <a:ext cx="360000" cy="2869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Wingdings"/>
                <a:ea typeface="Wingdings"/>
              </a:rPr>
              <a:t></a:t>
            </a:r>
            <a:endParaRPr b="0" lang="en-GB" sz="2000" strike="noStrike" u="none">
              <a:solidFill>
                <a:srgbClr val="000000"/>
              </a:solidFill>
              <a:effectLst/>
              <a:uFillTx/>
              <a:latin typeface="Arial"/>
            </a:endParaRPr>
          </a:p>
        </p:txBody>
      </p:sp>
      <p:sp>
        <p:nvSpPr>
          <p:cNvPr id="48" name=""/>
          <p:cNvSpPr/>
          <p:nvPr/>
        </p:nvSpPr>
        <p:spPr>
          <a:xfrm>
            <a:off x="1116000" y="5477040"/>
            <a:ext cx="7776720" cy="431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We can concentrate on the detail and miss some </a:t>
            </a:r>
            <a:r>
              <a:rPr b="1" i="1" lang="en-GB" sz="2000" strike="noStrike" u="none">
                <a:solidFill>
                  <a:srgbClr val="000000"/>
                </a:solidFill>
                <a:effectLst/>
                <a:uFillTx/>
                <a:latin typeface="Arial"/>
                <a:ea typeface="DejaVu Sans"/>
              </a:rPr>
              <a:t>big</a:t>
            </a:r>
            <a:r>
              <a:rPr b="0" lang="en-GB" sz="2000" strike="noStrike" u="none">
                <a:solidFill>
                  <a:srgbClr val="000000"/>
                </a:solidFill>
                <a:effectLst/>
                <a:uFillTx/>
                <a:latin typeface="Arial"/>
                <a:ea typeface="DejaVu Sans"/>
              </a:rPr>
              <a:t> things …</a:t>
            </a:r>
            <a:endParaRPr b="0" lang="en-GB" sz="2000" strike="noStrike" u="none">
              <a:solidFill>
                <a:srgbClr val="000000"/>
              </a:solidFill>
              <a:effectLst/>
              <a:uFillTx/>
              <a:latin typeface="Arial"/>
            </a:endParaRPr>
          </a:p>
        </p:txBody>
      </p:sp>
      <p:sp>
        <p:nvSpPr>
          <p:cNvPr id="49" name=""/>
          <p:cNvSpPr/>
          <p:nvPr/>
        </p:nvSpPr>
        <p:spPr>
          <a:xfrm>
            <a:off x="1258920" y="5892840"/>
            <a:ext cx="6121080" cy="431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And occasionally we make </a:t>
            </a:r>
            <a:r>
              <a:rPr b="1" i="1" lang="en-GB" sz="2000" strike="noStrike" u="none">
                <a:solidFill>
                  <a:srgbClr val="000000"/>
                </a:solidFill>
                <a:effectLst/>
                <a:uFillTx/>
                <a:latin typeface="Arial"/>
                <a:ea typeface="DejaVu Sans"/>
              </a:rPr>
              <a:t>plain old mistakes</a:t>
            </a:r>
            <a:r>
              <a:rPr b="0" i="1" lang="en-GB" sz="2000" strike="noStrike" u="none">
                <a:solidFill>
                  <a:srgbClr val="000000"/>
                </a:solidFill>
                <a:effectLst/>
                <a:uFillTx/>
                <a:latin typeface="Arial"/>
                <a:ea typeface="DejaVu Sans"/>
              </a:rPr>
              <a:t> …</a:t>
            </a:r>
            <a:endParaRPr b="0" lang="en-GB" sz="2000" strike="noStrike" u="none">
              <a:solidFill>
                <a:srgbClr val="000000"/>
              </a:solidFill>
              <a:effectLst/>
              <a:uFillTx/>
              <a:latin typeface="Arial"/>
            </a:endParaRPr>
          </a:p>
        </p:txBody>
      </p:sp>
      <p:sp>
        <p:nvSpPr>
          <p:cNvPr id="50" name=""/>
          <p:cNvSpPr/>
          <p:nvPr/>
        </p:nvSpPr>
        <p:spPr>
          <a:xfrm>
            <a:off x="395280" y="5118120"/>
            <a:ext cx="360000" cy="2869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Wingdings"/>
                <a:ea typeface="Wingdings"/>
              </a:rPr>
              <a:t></a:t>
            </a:r>
            <a:endParaRPr b="0" lang="en-GB" sz="2000" strike="noStrike" u="none">
              <a:solidFill>
                <a:srgbClr val="000000"/>
              </a:solidFill>
              <a:effectLst/>
              <a:uFillTx/>
              <a:latin typeface="Arial"/>
            </a:endParaRPr>
          </a:p>
        </p:txBody>
      </p:sp>
      <p:sp>
        <p:nvSpPr>
          <p:cNvPr id="51" name=""/>
          <p:cNvSpPr/>
          <p:nvPr/>
        </p:nvSpPr>
        <p:spPr>
          <a:xfrm>
            <a:off x="568440" y="5500800"/>
            <a:ext cx="360000" cy="2869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Wingdings"/>
                <a:ea typeface="Wingdings"/>
              </a:rPr>
              <a:t></a:t>
            </a:r>
            <a:endParaRPr b="0" lang="en-GB" sz="2000" strike="noStrike" u="none">
              <a:solidFill>
                <a:srgbClr val="000000"/>
              </a:solidFill>
              <a:effectLst/>
              <a:uFillTx/>
              <a:latin typeface="Arial"/>
            </a:endParaRPr>
          </a:p>
        </p:txBody>
      </p:sp>
      <p:sp>
        <p:nvSpPr>
          <p:cNvPr id="52" name=""/>
          <p:cNvSpPr/>
          <p:nvPr/>
        </p:nvSpPr>
        <p:spPr>
          <a:xfrm>
            <a:off x="565200" y="5910120"/>
            <a:ext cx="360000" cy="287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Wingdings"/>
                <a:ea typeface="Wingdings"/>
              </a:rPr>
              <a:t></a:t>
            </a:r>
            <a:endParaRPr b="0" lang="en-GB" sz="2000" strike="noStrike" u="none">
              <a:solidFill>
                <a:srgbClr val="000000"/>
              </a:solidFill>
              <a:effectLst/>
              <a:uFillTx/>
              <a:latin typeface="Arial"/>
            </a:endParaRPr>
          </a:p>
        </p:txBody>
      </p:sp>
      <p:sp>
        <p:nvSpPr>
          <p:cNvPr id="53" name=""/>
          <p:cNvSpPr/>
          <p:nvPr/>
        </p:nvSpPr>
        <p:spPr>
          <a:xfrm>
            <a:off x="735120" y="5910120"/>
            <a:ext cx="360000" cy="287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Wingdings"/>
                <a:ea typeface="Wingdings"/>
              </a:rPr>
              <a:t></a:t>
            </a:r>
            <a:endParaRPr b="0" lang="en-GB" sz="2000" strike="noStrike" u="none">
              <a:solidFill>
                <a:srgbClr val="000000"/>
              </a:solidFill>
              <a:effectLst/>
              <a:uFillTx/>
              <a:latin typeface="Arial"/>
            </a:endParaRPr>
          </a:p>
        </p:txBody>
      </p:sp>
      <p:sp>
        <p:nvSpPr>
          <p:cNvPr id="54" name=""/>
          <p:cNvSpPr/>
          <p:nvPr/>
        </p:nvSpPr>
        <p:spPr>
          <a:xfrm>
            <a:off x="382680" y="5910120"/>
            <a:ext cx="360000" cy="287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Wingdings"/>
                <a:ea typeface="Wingdings"/>
              </a:rPr>
              <a:t></a:t>
            </a:r>
            <a:endParaRPr b="0" lang="en-GB" sz="2000" strike="noStrike" u="none">
              <a:solidFill>
                <a:srgbClr val="000000"/>
              </a:solidFill>
              <a:effectLst/>
              <a:uFillTx/>
              <a:latin typeface="Arial"/>
            </a:endParaRPr>
          </a:p>
        </p:txBody>
      </p:sp>
      <p:pic>
        <p:nvPicPr>
          <p:cNvPr id="55" name="" descr=""/>
          <p:cNvPicPr/>
          <p:nvPr/>
        </p:nvPicPr>
        <p:blipFill>
          <a:blip r:embed="rId3"/>
          <a:stretch/>
        </p:blipFill>
        <p:spPr>
          <a:xfrm>
            <a:off x="3924360" y="1974960"/>
            <a:ext cx="1638000" cy="216000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
          <p:cNvSpPr/>
          <p:nvPr/>
        </p:nvSpPr>
        <p:spPr>
          <a:xfrm rot="21000000">
            <a:off x="6872400" y="5073480"/>
            <a:ext cx="1691640" cy="1368360"/>
          </a:xfrm>
          <a:prstGeom prst="foldedCorner">
            <a:avLst>
              <a:gd name="adj" fmla="val 12486"/>
            </a:avLst>
          </a:prstGeom>
          <a:solidFill>
            <a:srgbClr val="ffffd5"/>
          </a:solidFill>
          <a:ln w="3240">
            <a:solidFill>
              <a:srgbClr val="c0c0c0"/>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57" name=""/>
          <p:cNvSpPr/>
          <p:nvPr/>
        </p:nvSpPr>
        <p:spPr>
          <a:xfrm>
            <a:off x="539640" y="333360"/>
            <a:ext cx="6480000" cy="639360"/>
          </a:xfrm>
          <a:prstGeom prst="rect">
            <a:avLst/>
          </a:prstGeom>
          <a:noFill/>
          <a:ln w="0">
            <a:noFill/>
          </a:ln>
        </p:spPr>
        <p:style>
          <a:lnRef idx="0"/>
          <a:fillRef idx="0"/>
          <a:effectRef idx="0"/>
          <a:fontRef idx="minor"/>
        </p:style>
        <p:txBody>
          <a:bodyPr lIns="90000" rIns="90000" tIns="46800" bIns="46800" anchor="b">
            <a:noAutofit/>
          </a:bodyPr>
          <a:p>
            <a:pPr>
              <a:lnSpc>
                <a:spcPct val="100000"/>
              </a:lnSpc>
              <a:spcBef>
                <a:spcPts val="81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Managing different opinions</a:t>
            </a:r>
            <a:endParaRPr b="0" lang="en-GB" sz="3200" strike="noStrike" u="none">
              <a:solidFill>
                <a:srgbClr val="000000"/>
              </a:solidFill>
              <a:effectLst/>
              <a:uFillTx/>
              <a:latin typeface="Arial"/>
            </a:endParaRPr>
          </a:p>
        </p:txBody>
      </p:sp>
      <p:sp>
        <p:nvSpPr>
          <p:cNvPr id="58" name=""/>
          <p:cNvSpPr/>
          <p:nvPr/>
        </p:nvSpPr>
        <p:spPr>
          <a:xfrm>
            <a:off x="826920" y="1268280"/>
            <a:ext cx="5760720" cy="51130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462"/>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Judges don’t all see the same things all the time</a:t>
            </a:r>
            <a:endParaRPr b="0" lang="en-GB" sz="1800" strike="noStrike" u="none">
              <a:solidFill>
                <a:srgbClr val="000000"/>
              </a:solidFill>
              <a:effectLst/>
              <a:uFillTx/>
              <a:latin typeface="Arial"/>
            </a:endParaRPr>
          </a:p>
          <a:p>
            <a:pPr marL="343080" indent="-343080">
              <a:lnSpc>
                <a:spcPct val="100000"/>
              </a:lnSpc>
              <a:spcBef>
                <a:spcPts val="462"/>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none">
                <a:solidFill>
                  <a:srgbClr val="000000"/>
                </a:solidFill>
                <a:effectLst/>
                <a:uFillTx/>
                <a:latin typeface="Arial"/>
                <a:ea typeface="DejaVu Sans"/>
              </a:rPr>
              <a:t>Style</a:t>
            </a:r>
            <a:r>
              <a:rPr b="0" lang="en-GB" sz="1800" strike="noStrike" u="none">
                <a:solidFill>
                  <a:srgbClr val="000000"/>
                </a:solidFill>
                <a:effectLst/>
                <a:uFillTx/>
                <a:latin typeface="Arial"/>
                <a:ea typeface="DejaVu Sans"/>
              </a:rPr>
              <a:t> and unconscious </a:t>
            </a:r>
            <a:r>
              <a:rPr b="1" lang="en-GB" sz="1800" strike="noStrike" u="none">
                <a:solidFill>
                  <a:srgbClr val="000000"/>
                </a:solidFill>
                <a:effectLst/>
                <a:uFillTx/>
                <a:latin typeface="Arial"/>
                <a:ea typeface="DejaVu Sans"/>
              </a:rPr>
              <a:t>bias</a:t>
            </a:r>
            <a:r>
              <a:rPr b="0" lang="en-GB" sz="1800" strike="noStrike" u="none">
                <a:solidFill>
                  <a:srgbClr val="000000"/>
                </a:solidFill>
                <a:effectLst/>
                <a:uFillTx/>
                <a:latin typeface="Arial"/>
                <a:ea typeface="DejaVu Sans"/>
              </a:rPr>
              <a:t> are always present</a:t>
            </a:r>
            <a:br>
              <a:rPr sz="1800"/>
            </a:br>
            <a:r>
              <a:rPr b="0" lang="en-GB" sz="1800" strike="noStrike" u="none">
                <a:solidFill>
                  <a:srgbClr val="000000"/>
                </a:solidFill>
                <a:effectLst/>
                <a:uFillTx/>
                <a:latin typeface="Arial"/>
                <a:ea typeface="DejaVu Sans"/>
              </a:rPr>
              <a:t> </a:t>
            </a:r>
            <a:endParaRPr b="0" lang="en-GB" sz="1800" strike="noStrike" u="none">
              <a:solidFill>
                <a:srgbClr val="000000"/>
              </a:solidFill>
              <a:effectLst/>
              <a:uFillTx/>
              <a:latin typeface="Arial"/>
            </a:endParaRPr>
          </a:p>
          <a:p>
            <a:pPr marL="343080" indent="-343080">
              <a:lnSpc>
                <a:spcPct val="100000"/>
              </a:lnSpc>
              <a:spcBef>
                <a:spcPts val="462"/>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none">
                <a:solidFill>
                  <a:srgbClr val="000000"/>
                </a:solidFill>
                <a:effectLst/>
                <a:uFillTx/>
                <a:latin typeface="Arial"/>
                <a:ea typeface="DejaVu Sans"/>
              </a:rPr>
              <a:t>Small</a:t>
            </a:r>
            <a:r>
              <a:rPr b="0" lang="en-GB" sz="1800" strike="noStrike" u="none">
                <a:solidFill>
                  <a:srgbClr val="000000"/>
                </a:solidFill>
                <a:effectLst/>
                <a:uFillTx/>
                <a:latin typeface="Arial"/>
                <a:ea typeface="DejaVu Sans"/>
              </a:rPr>
              <a:t> differences between judges marks are OK</a:t>
            </a:r>
            <a:endParaRPr b="0" lang="en-GB" sz="1800" strike="noStrike" u="none">
              <a:solidFill>
                <a:srgbClr val="000000"/>
              </a:solidFill>
              <a:effectLst/>
              <a:uFillTx/>
              <a:latin typeface="Arial"/>
            </a:endParaRPr>
          </a:p>
          <a:p>
            <a:pPr marL="343080" indent="-343080">
              <a:lnSpc>
                <a:spcPct val="100000"/>
              </a:lnSpc>
              <a:spcBef>
                <a:spcPts val="513"/>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1800" strike="noStrike" u="none">
                <a:solidFill>
                  <a:srgbClr val="000000"/>
                </a:solidFill>
                <a:effectLst/>
                <a:uFillTx/>
                <a:latin typeface="Arial"/>
                <a:ea typeface="DejaVu Sans"/>
              </a:rPr>
              <a:t>Major</a:t>
            </a:r>
            <a:r>
              <a:rPr b="0" lang="en-GB" sz="1800" strike="noStrike" u="none">
                <a:solidFill>
                  <a:srgbClr val="000000"/>
                </a:solidFill>
                <a:effectLst/>
                <a:uFillTx/>
                <a:latin typeface="Arial"/>
                <a:ea typeface="DejaVu Sans"/>
              </a:rPr>
              <a:t> differences are problems that must be resolved in a sensitive and appropriate manner</a:t>
            </a:r>
            <a:br>
              <a:rPr sz="1800"/>
            </a:br>
            <a:r>
              <a:rPr b="0" lang="en-GB" sz="1800" strike="noStrike" u="none">
                <a:solidFill>
                  <a:srgbClr val="000000"/>
                </a:solidFill>
                <a:effectLst/>
                <a:uFillTx/>
                <a:latin typeface="Arial"/>
                <a:ea typeface="DejaVu Sans"/>
              </a:rPr>
              <a:t> </a:t>
            </a:r>
            <a:br>
              <a:rPr sz="1800"/>
            </a:br>
            <a:r>
              <a:rPr b="1" lang="en-GB" sz="2000" strike="noStrike" u="none">
                <a:solidFill>
                  <a:srgbClr val="4d4d4d"/>
                </a:solidFill>
                <a:effectLst/>
                <a:uFillTx/>
                <a:latin typeface="Arial"/>
                <a:ea typeface="DejaVu Sans"/>
              </a:rPr>
              <a:t>Judging errors arise from</a:t>
            </a:r>
            <a:r>
              <a:rPr b="0" lang="en-GB" sz="2000" strike="noStrike" u="none">
                <a:solidFill>
                  <a:srgbClr val="4d4d4d"/>
                </a:solidFill>
                <a:effectLst/>
                <a:uFillTx/>
                <a:latin typeface="Arial"/>
                <a:ea typeface="DejaVu Sans"/>
              </a:rPr>
              <a:t>:</a:t>
            </a:r>
            <a:endParaRPr b="0" lang="en-GB" sz="2000" strike="noStrike" u="none">
              <a:solidFill>
                <a:srgbClr val="000000"/>
              </a:solidFill>
              <a:effectLst/>
              <a:uFillTx/>
              <a:latin typeface="Arial"/>
            </a:endParaRPr>
          </a:p>
          <a:p>
            <a:pPr marL="343080" indent="-343080">
              <a:lnSpc>
                <a:spcPct val="100000"/>
              </a:lnSpc>
              <a:spcBef>
                <a:spcPts val="462"/>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Poor team work – Judge / Caller / Scribe</a:t>
            </a:r>
            <a:endParaRPr b="0" lang="en-GB" sz="1800" strike="noStrike" u="none">
              <a:solidFill>
                <a:srgbClr val="000000"/>
              </a:solidFill>
              <a:effectLst/>
              <a:uFillTx/>
              <a:latin typeface="Arial"/>
            </a:endParaRPr>
          </a:p>
          <a:p>
            <a:pPr marL="343080" indent="-343080">
              <a:lnSpc>
                <a:spcPct val="100000"/>
              </a:lnSpc>
              <a:spcBef>
                <a:spcPts val="462"/>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Failure to see critical details</a:t>
            </a:r>
            <a:endParaRPr b="0" lang="en-GB" sz="1800" strike="noStrike" u="none">
              <a:solidFill>
                <a:srgbClr val="000000"/>
              </a:solidFill>
              <a:effectLst/>
              <a:uFillTx/>
              <a:latin typeface="Arial"/>
            </a:endParaRPr>
          </a:p>
          <a:p>
            <a:pPr marL="343080" indent="-343080">
              <a:lnSpc>
                <a:spcPct val="100000"/>
              </a:lnSpc>
              <a:spcBef>
                <a:spcPts val="462"/>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Poor understanding or application of the rules</a:t>
            </a:r>
            <a:br>
              <a:rPr sz="1800"/>
            </a:br>
            <a:r>
              <a:rPr b="0" lang="en-GB" sz="1800" strike="noStrike" u="none">
                <a:solidFill>
                  <a:srgbClr val="000000"/>
                </a:solidFill>
                <a:effectLst/>
                <a:uFillTx/>
                <a:latin typeface="Arial"/>
                <a:ea typeface="DejaVu Sans"/>
              </a:rPr>
              <a:t> </a:t>
            </a:r>
            <a:endParaRPr b="0" lang="en-GB" sz="1800" strike="noStrike" u="none">
              <a:solidFill>
                <a:srgbClr val="000000"/>
              </a:solidFill>
              <a:effectLst/>
              <a:uFillTx/>
              <a:latin typeface="Arial"/>
            </a:endParaRPr>
          </a:p>
          <a:p>
            <a:pPr marL="343080" indent="-343080">
              <a:lnSpc>
                <a:spcPct val="100000"/>
              </a:lnSpc>
              <a:spcBef>
                <a:spcPts val="513"/>
              </a:spcBef>
              <a:spcAft>
                <a:spcPts val="11"/>
              </a:spcAft>
              <a:tabLst>
                <a:tab algn="l" pos="0"/>
              </a:tabLst>
            </a:pPr>
            <a:r>
              <a:rPr b="1" lang="en-GB" sz="2000" strike="noStrike" u="none">
                <a:solidFill>
                  <a:srgbClr val="000000"/>
                </a:solidFill>
                <a:effectLst/>
                <a:uFillTx/>
                <a:latin typeface="Arial"/>
                <a:ea typeface="DejaVu Sans"/>
              </a:rPr>
              <a:t>	</a:t>
            </a:r>
            <a:r>
              <a:rPr b="1" lang="en-GB" sz="2000" strike="noStrike" u="none">
                <a:solidFill>
                  <a:srgbClr val="4d4d4d"/>
                </a:solidFill>
                <a:effectLst/>
                <a:uFillTx/>
                <a:latin typeface="Arial"/>
                <a:ea typeface="DejaVu Sans"/>
              </a:rPr>
              <a:t>Pilots must get the benefit of any doubt!</a:t>
            </a:r>
            <a:endParaRPr b="0" lang="en-GB" sz="2000" strike="noStrike" u="none">
              <a:solidFill>
                <a:srgbClr val="000000"/>
              </a:solidFill>
              <a:effectLst/>
              <a:uFillTx/>
              <a:latin typeface="Arial"/>
            </a:endParaRPr>
          </a:p>
          <a:p>
            <a:pPr marL="343080" indent="-343080">
              <a:lnSpc>
                <a:spcPct val="100000"/>
              </a:lnSpc>
              <a:spcBef>
                <a:spcPts val="462"/>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If a judge gives a mark that is significantly different to the marks from the other judges, then it may simply be “wrong” and we should investigate it</a:t>
            </a:r>
            <a:endParaRPr b="0" lang="en-GB" sz="1800" strike="noStrike" u="none">
              <a:solidFill>
                <a:srgbClr val="000000"/>
              </a:solidFill>
              <a:effectLst/>
              <a:uFillTx/>
              <a:latin typeface="Arial"/>
            </a:endParaRPr>
          </a:p>
        </p:txBody>
      </p:sp>
      <p:pic>
        <p:nvPicPr>
          <p:cNvPr id="59" name="" descr=""/>
          <p:cNvPicPr/>
          <p:nvPr/>
        </p:nvPicPr>
        <p:blipFill>
          <a:blip r:embed="rId1"/>
          <a:stretch/>
        </p:blipFill>
        <p:spPr>
          <a:xfrm>
            <a:off x="7265880" y="2593800"/>
            <a:ext cx="977760" cy="906120"/>
          </a:xfrm>
          <a:prstGeom prst="rect">
            <a:avLst/>
          </a:prstGeom>
          <a:noFill/>
          <a:ln w="0">
            <a:noFill/>
          </a:ln>
        </p:spPr>
      </p:pic>
      <p:pic>
        <p:nvPicPr>
          <p:cNvPr id="60" name="" descr=""/>
          <p:cNvPicPr/>
          <p:nvPr/>
        </p:nvPicPr>
        <p:blipFill>
          <a:blip r:embed="rId2"/>
          <a:stretch/>
        </p:blipFill>
        <p:spPr>
          <a:xfrm>
            <a:off x="7020000" y="1052640"/>
            <a:ext cx="1612440" cy="1064880"/>
          </a:xfrm>
          <a:prstGeom prst="rect">
            <a:avLst/>
          </a:prstGeom>
          <a:noFill/>
          <a:ln w="0">
            <a:noFill/>
          </a:ln>
        </p:spPr>
      </p:pic>
      <p:sp>
        <p:nvSpPr>
          <p:cNvPr id="61" name=""/>
          <p:cNvSpPr/>
          <p:nvPr/>
        </p:nvSpPr>
        <p:spPr>
          <a:xfrm rot="21060000">
            <a:off x="6876360" y="5110920"/>
            <a:ext cx="1655280" cy="1214280"/>
          </a:xfrm>
          <a:prstGeom prst="rect">
            <a:avLst/>
          </a:prstGeom>
          <a:noFill/>
          <a:ln w="0">
            <a:noFill/>
          </a:ln>
        </p:spPr>
        <p:style>
          <a:lnRef idx="0"/>
          <a:fillRef idx="0"/>
          <a:effectRef idx="0"/>
          <a:fontRef idx="minor"/>
        </p:style>
        <p:txBody>
          <a:bodyPr lIns="90000" rIns="90000" tIns="46800" bIns="46800" anchor="b">
            <a:noAutofit/>
          </a:bodyPr>
          <a:p>
            <a:pPr>
              <a:lnSpc>
                <a:spcPct val="100000"/>
              </a:lnSpc>
              <a:spcBef>
                <a:spcPts val="6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none">
                <a:solidFill>
                  <a:srgbClr val="000066"/>
                </a:solidFill>
                <a:effectLst/>
                <a:uFillTx/>
                <a:latin typeface="Brush Script Std"/>
                <a:ea typeface="DejaVu Sans"/>
              </a:rPr>
              <a:t>7.5   7.0</a:t>
            </a:r>
            <a:br>
              <a:rPr sz="2400"/>
            </a:br>
            <a:r>
              <a:rPr b="1" i="1" lang="en-GB" sz="2400" strike="noStrike" u="none">
                <a:solidFill>
                  <a:srgbClr val="000066"/>
                </a:solidFill>
                <a:effectLst/>
                <a:uFillTx/>
                <a:latin typeface="Brush Script Std"/>
                <a:ea typeface="DejaVu Sans"/>
              </a:rPr>
              <a:t> 8.0  </a:t>
            </a:r>
            <a:r>
              <a:rPr b="1" i="1" lang="en-GB" sz="2400" strike="noStrike" u="none">
                <a:solidFill>
                  <a:srgbClr val="cc0000"/>
                </a:solidFill>
                <a:effectLst/>
                <a:uFillTx/>
                <a:latin typeface="Brush Script Std"/>
                <a:ea typeface="DejaVu Sans"/>
              </a:rPr>
              <a:t>4.5</a:t>
            </a:r>
            <a:br>
              <a:rPr sz="2400"/>
            </a:br>
            <a:r>
              <a:rPr b="1" i="1" lang="en-GB" sz="2400" strike="noStrike" u="none">
                <a:solidFill>
                  <a:srgbClr val="000066"/>
                </a:solidFill>
                <a:effectLst/>
                <a:uFillTx/>
                <a:latin typeface="Brush Script Std"/>
                <a:ea typeface="DejaVu Sans"/>
              </a:rPr>
              <a:t>  9.0 </a:t>
            </a:r>
            <a:r>
              <a:rPr b="1" lang="en-GB" sz="2400" strike="noStrike" u="none">
                <a:solidFill>
                  <a:srgbClr val="000000"/>
                </a:solidFill>
                <a:effectLst/>
                <a:uFillTx/>
                <a:latin typeface="Brush Script Std"/>
                <a:ea typeface="DejaVu Sans"/>
              </a:rPr>
              <a:t> </a:t>
            </a:r>
            <a:r>
              <a:rPr b="1" i="1" lang="en-GB" sz="2400" strike="noStrike" u="none">
                <a:solidFill>
                  <a:srgbClr val="000066"/>
                </a:solidFill>
                <a:effectLst/>
                <a:uFillTx/>
                <a:latin typeface="Brush Script Std"/>
                <a:ea typeface="DejaVu Sans"/>
              </a:rPr>
              <a:t>8.5</a:t>
            </a:r>
            <a:endParaRPr b="0" lang="en-GB" sz="2400" strike="noStrike" u="none">
              <a:solidFill>
                <a:srgbClr val="000000"/>
              </a:solidFill>
              <a:effectLst/>
              <a:uFillTx/>
              <a:latin typeface="Arial"/>
            </a:endParaRPr>
          </a:p>
        </p:txBody>
      </p:sp>
      <p:pic>
        <p:nvPicPr>
          <p:cNvPr id="62" name="" descr=""/>
          <p:cNvPicPr/>
          <p:nvPr/>
        </p:nvPicPr>
        <p:blipFill>
          <a:blip r:embed="rId3"/>
          <a:stretch/>
        </p:blipFill>
        <p:spPr>
          <a:xfrm>
            <a:off x="6227640" y="3933720"/>
            <a:ext cx="2714400" cy="593640"/>
          </a:xfrm>
          <a:prstGeom prst="rect">
            <a:avLst/>
          </a:prstGeom>
          <a:noFill/>
          <a:ln w="0">
            <a:noFill/>
          </a:ln>
        </p:spPr>
      </p:pic>
      <p:pic>
        <p:nvPicPr>
          <p:cNvPr id="63" name="" descr=""/>
          <p:cNvPicPr/>
          <p:nvPr/>
        </p:nvPicPr>
        <p:blipFill>
          <a:blip r:embed="rId4"/>
          <a:stretch/>
        </p:blipFill>
        <p:spPr>
          <a:xfrm rot="540000">
            <a:off x="7236720" y="4003560"/>
            <a:ext cx="360000" cy="36000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
          <p:cNvSpPr/>
          <p:nvPr/>
        </p:nvSpPr>
        <p:spPr>
          <a:xfrm>
            <a:off x="395280" y="1052640"/>
            <a:ext cx="8569080" cy="720360"/>
          </a:xfrm>
          <a:prstGeom prst="rect">
            <a:avLst/>
          </a:prstGeom>
          <a:gradFill rotWithShape="0">
            <a:gsLst>
              <a:gs pos="0">
                <a:srgbClr val="eddb8f"/>
              </a:gs>
              <a:gs pos="100000">
                <a:srgbClr val="debe36"/>
              </a:gs>
            </a:gsLst>
            <a:lin ang="5400000"/>
          </a:grad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65" name=""/>
          <p:cNvSpPr/>
          <p:nvPr/>
        </p:nvSpPr>
        <p:spPr>
          <a:xfrm>
            <a:off x="1332000" y="1960560"/>
            <a:ext cx="7632360" cy="7189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900" strike="noStrike" u="none">
                <a:solidFill>
                  <a:srgbClr val="000000"/>
                </a:solidFill>
                <a:effectLst/>
                <a:uFillTx/>
                <a:latin typeface="Arial"/>
                <a:ea typeface="DejaVu Sans"/>
              </a:rPr>
              <a:t>An experienced judge will see most of the pilots “errors” and</a:t>
            </a:r>
            <a:br>
              <a:rPr sz="1900"/>
            </a:br>
            <a:r>
              <a:rPr b="0" lang="en-GB" sz="1900" strike="noStrike" u="none">
                <a:solidFill>
                  <a:srgbClr val="000000"/>
                </a:solidFill>
                <a:effectLst/>
                <a:uFillTx/>
                <a:latin typeface="Arial"/>
                <a:ea typeface="DejaVu Sans"/>
              </a:rPr>
              <a:t>  downgrade the marks more, with a consistent spread of grades</a:t>
            </a:r>
            <a:endParaRPr b="0" lang="en-GB" sz="1900" strike="noStrike" u="none">
              <a:solidFill>
                <a:srgbClr val="000000"/>
              </a:solidFill>
              <a:effectLst/>
              <a:uFillTx/>
              <a:latin typeface="Arial"/>
            </a:endParaRPr>
          </a:p>
        </p:txBody>
      </p:sp>
      <p:sp>
        <p:nvSpPr>
          <p:cNvPr id="66" name=""/>
          <p:cNvSpPr/>
          <p:nvPr/>
        </p:nvSpPr>
        <p:spPr>
          <a:xfrm>
            <a:off x="1332000" y="2633760"/>
            <a:ext cx="7345080" cy="6487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900" strike="noStrike" u="none">
                <a:solidFill>
                  <a:srgbClr val="000000"/>
                </a:solidFill>
                <a:effectLst/>
                <a:uFillTx/>
                <a:latin typeface="Arial"/>
                <a:ea typeface="DejaVu Sans"/>
              </a:rPr>
              <a:t>  On the other hand, some judges do not see all the “errors” and</a:t>
            </a:r>
            <a:br>
              <a:rPr sz="1900"/>
            </a:br>
            <a:r>
              <a:rPr b="0" lang="en-GB" sz="1900" strike="noStrike" u="none">
                <a:solidFill>
                  <a:srgbClr val="000000"/>
                </a:solidFill>
                <a:effectLst/>
                <a:uFillTx/>
                <a:latin typeface="Arial"/>
                <a:ea typeface="DejaVu Sans"/>
              </a:rPr>
              <a:t>so they give less downgrades and are usually not as consistent</a:t>
            </a:r>
            <a:endParaRPr b="0" lang="en-GB" sz="1900" strike="noStrike" u="none">
              <a:solidFill>
                <a:srgbClr val="000000"/>
              </a:solidFill>
              <a:effectLst/>
              <a:uFillTx/>
              <a:latin typeface="Arial"/>
            </a:endParaRPr>
          </a:p>
        </p:txBody>
      </p:sp>
      <p:sp>
        <p:nvSpPr>
          <p:cNvPr id="67" name=""/>
          <p:cNvSpPr/>
          <p:nvPr/>
        </p:nvSpPr>
        <p:spPr>
          <a:xfrm>
            <a:off x="469800" y="352440"/>
            <a:ext cx="6551280" cy="576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Influences on the Results</a:t>
            </a:r>
            <a:endParaRPr b="0" lang="en-GB" sz="3200" strike="noStrike" u="none">
              <a:solidFill>
                <a:srgbClr val="000000"/>
              </a:solidFill>
              <a:effectLst/>
              <a:uFillTx/>
              <a:latin typeface="Arial"/>
            </a:endParaRPr>
          </a:p>
        </p:txBody>
      </p:sp>
      <p:sp>
        <p:nvSpPr>
          <p:cNvPr id="68" name=""/>
          <p:cNvSpPr/>
          <p:nvPr/>
        </p:nvSpPr>
        <p:spPr>
          <a:xfrm>
            <a:off x="1332000" y="4724280"/>
            <a:ext cx="5329080" cy="1800"/>
          </a:xfrm>
          <a:prstGeom prst="line">
            <a:avLst/>
          </a:prstGeom>
          <a:ln w="0">
            <a:noFill/>
          </a:ln>
        </p:spPr>
        <p:style>
          <a:lnRef idx="0"/>
          <a:fillRef idx="0"/>
          <a:effectRef idx="0"/>
          <a:fontRef idx="minor"/>
        </p:style>
        <p:txBody>
          <a:bodyPr lIns="90000" rIns="90000" tIns="-45000" bIns="-45000" anchor="t">
            <a:noAutofit/>
          </a:bodyPr>
          <a:p>
            <a:endParaRPr b="0" lang="en-GB" sz="1800" strike="noStrike" u="none">
              <a:solidFill>
                <a:srgbClr val="000000"/>
              </a:solidFill>
              <a:effectLst/>
              <a:uFillTx/>
              <a:latin typeface="Arial"/>
              <a:ea typeface="DejaVu Sans"/>
            </a:endParaRPr>
          </a:p>
        </p:txBody>
      </p:sp>
      <p:sp>
        <p:nvSpPr>
          <p:cNvPr id="69" name=""/>
          <p:cNvSpPr/>
          <p:nvPr/>
        </p:nvSpPr>
        <p:spPr>
          <a:xfrm>
            <a:off x="5435640" y="4875120"/>
            <a:ext cx="3095280" cy="15404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1199"/>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1900" strike="noStrike" u="none">
                <a:solidFill>
                  <a:srgbClr val="000000"/>
                </a:solidFill>
                <a:effectLst/>
                <a:uFillTx/>
                <a:latin typeface="Arial"/>
                <a:ea typeface="DejaVu Sans"/>
              </a:rPr>
              <a:t>Other judges who “miss”</a:t>
            </a:r>
            <a:br>
              <a:rPr sz="1900"/>
            </a:br>
            <a:r>
              <a:rPr b="0" i="1" lang="en-GB" sz="1900" strike="noStrike" u="none">
                <a:solidFill>
                  <a:srgbClr val="000000"/>
                </a:solidFill>
                <a:effectLst/>
                <a:uFillTx/>
                <a:latin typeface="Arial"/>
                <a:ea typeface="DejaVu Sans"/>
              </a:rPr>
              <a:t>downgrades and give</a:t>
            </a:r>
            <a:br>
              <a:rPr sz="1900"/>
            </a:br>
            <a:r>
              <a:rPr b="0" i="1" lang="en-GB" sz="1900" strike="noStrike" u="none">
                <a:solidFill>
                  <a:srgbClr val="000000"/>
                </a:solidFill>
                <a:effectLst/>
                <a:uFillTx/>
                <a:latin typeface="Arial"/>
                <a:ea typeface="DejaVu Sans"/>
              </a:rPr>
              <a:t>out </a:t>
            </a:r>
            <a:r>
              <a:rPr b="0" i="1" lang="en-GB" sz="1800" strike="noStrike" u="none">
                <a:solidFill>
                  <a:srgbClr val="000000"/>
                </a:solidFill>
                <a:effectLst/>
                <a:uFillTx/>
                <a:latin typeface="Arial"/>
                <a:ea typeface="DejaVu Sans"/>
              </a:rPr>
              <a:t>higher </a:t>
            </a:r>
            <a:r>
              <a:rPr b="0" i="1" lang="en-GB" sz="1900" strike="noStrike" u="none">
                <a:solidFill>
                  <a:srgbClr val="000000"/>
                </a:solidFill>
                <a:effectLst/>
                <a:uFillTx/>
                <a:latin typeface="Arial"/>
                <a:ea typeface="DejaVu Sans"/>
              </a:rPr>
              <a:t>marks will</a:t>
            </a:r>
            <a:br>
              <a:rPr sz="1900"/>
            </a:br>
            <a:r>
              <a:rPr b="0" i="1" lang="en-GB" sz="1900" strike="noStrike" u="none">
                <a:solidFill>
                  <a:srgbClr val="000000"/>
                </a:solidFill>
                <a:effectLst/>
                <a:uFillTx/>
                <a:latin typeface="Arial"/>
                <a:ea typeface="DejaVu Sans"/>
              </a:rPr>
              <a:t>normally have </a:t>
            </a:r>
            <a:r>
              <a:rPr b="1" i="1" lang="en-GB" sz="1900" strike="noStrike" u="sng">
                <a:solidFill>
                  <a:srgbClr val="000000"/>
                </a:solidFill>
                <a:effectLst/>
                <a:uFillTx/>
                <a:latin typeface="Arial"/>
                <a:ea typeface="DejaVu Sans"/>
              </a:rPr>
              <a:t>more</a:t>
            </a:r>
            <a:r>
              <a:rPr b="0" i="1" lang="en-GB" sz="1900" strike="noStrike" u="none">
                <a:solidFill>
                  <a:srgbClr val="000000"/>
                </a:solidFill>
                <a:effectLst/>
                <a:uFillTx/>
                <a:latin typeface="Arial"/>
                <a:ea typeface="DejaVu Sans"/>
              </a:rPr>
              <a:t> influence in the Results</a:t>
            </a:r>
            <a:endParaRPr b="0" lang="en-GB" sz="1900" strike="noStrike" u="none">
              <a:solidFill>
                <a:srgbClr val="000000"/>
              </a:solidFill>
              <a:effectLst/>
              <a:uFillTx/>
              <a:latin typeface="Arial"/>
            </a:endParaRPr>
          </a:p>
        </p:txBody>
      </p:sp>
      <p:sp>
        <p:nvSpPr>
          <p:cNvPr id="70" name=""/>
          <p:cNvSpPr/>
          <p:nvPr/>
        </p:nvSpPr>
        <p:spPr>
          <a:xfrm>
            <a:off x="539640" y="3367080"/>
            <a:ext cx="5184360" cy="9615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99"/>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1900" strike="noStrike" u="none">
                <a:solidFill>
                  <a:srgbClr val="000000"/>
                </a:solidFill>
                <a:effectLst/>
                <a:uFillTx/>
                <a:latin typeface="Arial"/>
                <a:ea typeface="DejaVu Sans"/>
              </a:rPr>
              <a:t>The simple way to calculate the final result is to add up all the marks and average them to remove the differences between the judges</a:t>
            </a:r>
            <a:endParaRPr b="0" lang="en-GB" sz="1900" strike="noStrike" u="none">
              <a:solidFill>
                <a:srgbClr val="000000"/>
              </a:solidFill>
              <a:effectLst/>
              <a:uFillTx/>
              <a:latin typeface="Arial"/>
            </a:endParaRPr>
          </a:p>
        </p:txBody>
      </p:sp>
      <p:sp>
        <p:nvSpPr>
          <p:cNvPr id="71" name=""/>
          <p:cNvSpPr/>
          <p:nvPr/>
        </p:nvSpPr>
        <p:spPr>
          <a:xfrm>
            <a:off x="395280" y="1052640"/>
            <a:ext cx="8569080" cy="7030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6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Every raw mark from every judge has </a:t>
            </a:r>
            <a:r>
              <a:rPr b="1" lang="en-GB" sz="2000" strike="noStrike" u="none">
                <a:solidFill>
                  <a:srgbClr val="000000"/>
                </a:solidFill>
                <a:effectLst/>
                <a:uFillTx/>
                <a:latin typeface="Arial"/>
                <a:ea typeface="DejaVu Sans"/>
              </a:rPr>
              <a:t>the same power</a:t>
            </a:r>
            <a:r>
              <a:rPr b="0" lang="en-GB" sz="2000" strike="noStrike" u="none">
                <a:solidFill>
                  <a:srgbClr val="000000"/>
                </a:solidFill>
                <a:effectLst/>
                <a:uFillTx/>
                <a:latin typeface="Arial"/>
                <a:ea typeface="DejaVu Sans"/>
              </a:rPr>
              <a:t> to influence the result, whether it is similar to or very different from the other judges marks</a:t>
            </a:r>
            <a:endParaRPr b="0" lang="en-GB" sz="2000" strike="noStrike" u="none">
              <a:solidFill>
                <a:srgbClr val="000000"/>
              </a:solidFill>
              <a:effectLst/>
              <a:uFillTx/>
              <a:latin typeface="Arial"/>
            </a:endParaRPr>
          </a:p>
        </p:txBody>
      </p:sp>
      <p:sp>
        <p:nvSpPr>
          <p:cNvPr id="72" name=""/>
          <p:cNvSpPr/>
          <p:nvPr/>
        </p:nvSpPr>
        <p:spPr>
          <a:xfrm>
            <a:off x="539640" y="4365720"/>
            <a:ext cx="2447640" cy="428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38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200" strike="noStrike" u="none">
                <a:solidFill>
                  <a:srgbClr val="a50021"/>
                </a:solidFill>
                <a:effectLst/>
                <a:uFillTx/>
                <a:latin typeface="Arial"/>
                <a:ea typeface="DejaVu Sans"/>
              </a:rPr>
              <a:t>Unfortunately ….</a:t>
            </a:r>
            <a:endParaRPr b="0" lang="en-GB" sz="2200" strike="noStrike" u="none">
              <a:solidFill>
                <a:srgbClr val="000000"/>
              </a:solidFill>
              <a:effectLst/>
              <a:uFillTx/>
              <a:latin typeface="Arial"/>
            </a:endParaRPr>
          </a:p>
        </p:txBody>
      </p:sp>
      <p:sp>
        <p:nvSpPr>
          <p:cNvPr id="73" name=""/>
          <p:cNvSpPr/>
          <p:nvPr/>
        </p:nvSpPr>
        <p:spPr>
          <a:xfrm>
            <a:off x="539640" y="4869000"/>
            <a:ext cx="3024000" cy="1540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99"/>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1900" strike="noStrike" u="none">
                <a:solidFill>
                  <a:srgbClr val="000000"/>
                </a:solidFill>
                <a:effectLst/>
                <a:uFillTx/>
                <a:latin typeface="Arial"/>
                <a:ea typeface="DejaVu Sans"/>
              </a:rPr>
              <a:t>The sharper judges</a:t>
            </a:r>
            <a:br>
              <a:rPr sz="1900"/>
            </a:br>
            <a:r>
              <a:rPr b="0" i="1" lang="en-GB" sz="1900" strike="noStrike" u="none">
                <a:solidFill>
                  <a:srgbClr val="000000"/>
                </a:solidFill>
                <a:effectLst/>
                <a:uFillTx/>
                <a:latin typeface="Arial"/>
                <a:ea typeface="DejaVu Sans"/>
              </a:rPr>
              <a:t>who “see” more</a:t>
            </a:r>
            <a:br>
              <a:rPr sz="1900"/>
            </a:br>
            <a:r>
              <a:rPr b="0" i="1" lang="en-GB" sz="1900" strike="noStrike" u="none">
                <a:solidFill>
                  <a:srgbClr val="000000"/>
                </a:solidFill>
                <a:effectLst/>
                <a:uFillTx/>
                <a:latin typeface="Arial"/>
                <a:ea typeface="DejaVu Sans"/>
              </a:rPr>
              <a:t>errors and give the</a:t>
            </a:r>
            <a:br>
              <a:rPr sz="1900"/>
            </a:br>
            <a:r>
              <a:rPr b="0" i="1" lang="en-GB" sz="1900" strike="noStrike" u="none">
                <a:solidFill>
                  <a:srgbClr val="000000"/>
                </a:solidFill>
                <a:effectLst/>
                <a:uFillTx/>
                <a:latin typeface="Arial"/>
                <a:ea typeface="DejaVu Sans"/>
              </a:rPr>
              <a:t>pilots lower marks </a:t>
            </a:r>
            <a:br>
              <a:rPr sz="1900"/>
            </a:br>
            <a:r>
              <a:rPr b="0" i="1" lang="en-GB" sz="1900" strike="noStrike" u="none">
                <a:solidFill>
                  <a:srgbClr val="000000"/>
                </a:solidFill>
                <a:effectLst/>
                <a:uFillTx/>
                <a:latin typeface="Arial"/>
                <a:ea typeface="DejaVu Sans"/>
              </a:rPr>
              <a:t>will have </a:t>
            </a:r>
            <a:r>
              <a:rPr b="1" i="1" lang="en-GB" sz="1900" strike="noStrike" u="sng">
                <a:solidFill>
                  <a:srgbClr val="000000"/>
                </a:solidFill>
                <a:effectLst/>
                <a:uFillTx/>
                <a:latin typeface="Arial"/>
                <a:ea typeface="DejaVu Sans"/>
              </a:rPr>
              <a:t>less</a:t>
            </a:r>
            <a:r>
              <a:rPr b="0" i="1" lang="en-GB" sz="1900" strike="noStrike" u="none">
                <a:solidFill>
                  <a:srgbClr val="000000"/>
                </a:solidFill>
                <a:effectLst/>
                <a:uFillTx/>
                <a:latin typeface="Arial"/>
                <a:ea typeface="DejaVu Sans"/>
              </a:rPr>
              <a:t> influence</a:t>
            </a:r>
            <a:endParaRPr b="0" lang="en-GB" sz="1900" strike="noStrike" u="none">
              <a:solidFill>
                <a:srgbClr val="000000"/>
              </a:solidFill>
              <a:effectLst/>
              <a:uFillTx/>
              <a:latin typeface="Arial"/>
            </a:endParaRPr>
          </a:p>
        </p:txBody>
      </p:sp>
      <p:pic>
        <p:nvPicPr>
          <p:cNvPr id="74" name="" descr=""/>
          <p:cNvPicPr/>
          <p:nvPr/>
        </p:nvPicPr>
        <p:blipFill>
          <a:blip r:embed="rId1"/>
          <a:stretch/>
        </p:blipFill>
        <p:spPr>
          <a:xfrm>
            <a:off x="3030480" y="4581360"/>
            <a:ext cx="1036440" cy="1439640"/>
          </a:xfrm>
          <a:prstGeom prst="rect">
            <a:avLst/>
          </a:prstGeom>
          <a:noFill/>
          <a:ln w="0">
            <a:noFill/>
          </a:ln>
        </p:spPr>
      </p:pic>
      <p:pic>
        <p:nvPicPr>
          <p:cNvPr id="75" name="" descr=""/>
          <p:cNvPicPr/>
          <p:nvPr/>
        </p:nvPicPr>
        <p:blipFill>
          <a:blip r:embed="rId2"/>
          <a:stretch/>
        </p:blipFill>
        <p:spPr>
          <a:xfrm rot="300000">
            <a:off x="4489560" y="4928400"/>
            <a:ext cx="1218600" cy="1474560"/>
          </a:xfrm>
          <a:prstGeom prst="rect">
            <a:avLst/>
          </a:prstGeom>
          <a:noFill/>
          <a:ln w="0">
            <a:noFill/>
          </a:ln>
        </p:spPr>
      </p:pic>
      <p:pic>
        <p:nvPicPr>
          <p:cNvPr id="76" name="" descr=""/>
          <p:cNvPicPr/>
          <p:nvPr/>
        </p:nvPicPr>
        <p:blipFill>
          <a:blip r:embed="rId3"/>
          <a:stretch/>
        </p:blipFill>
        <p:spPr>
          <a:xfrm>
            <a:off x="395280" y="2114640"/>
            <a:ext cx="1007640" cy="1007640"/>
          </a:xfrm>
          <a:prstGeom prst="rect">
            <a:avLst/>
          </a:prstGeom>
          <a:noFill/>
          <a:ln w="0">
            <a:noFill/>
          </a:ln>
        </p:spPr>
      </p:pic>
      <p:pic>
        <p:nvPicPr>
          <p:cNvPr id="77" name="" descr=""/>
          <p:cNvPicPr/>
          <p:nvPr/>
        </p:nvPicPr>
        <p:blipFill>
          <a:blip r:embed="rId4"/>
          <a:stretch/>
        </p:blipFill>
        <p:spPr>
          <a:xfrm>
            <a:off x="5580000" y="3360600"/>
            <a:ext cx="3024000" cy="143172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
          <p:cNvSpPr/>
          <p:nvPr/>
        </p:nvSpPr>
        <p:spPr>
          <a:xfrm>
            <a:off x="611280" y="1095480"/>
            <a:ext cx="5976360" cy="10058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To be completely </a:t>
            </a:r>
            <a:r>
              <a:rPr b="1" lang="en-GB" sz="2000" strike="noStrike" u="none">
                <a:solidFill>
                  <a:srgbClr val="000000"/>
                </a:solidFill>
                <a:effectLst/>
                <a:uFillTx/>
                <a:latin typeface="Arial"/>
                <a:ea typeface="DejaVu Sans"/>
              </a:rPr>
              <a:t>FAIR</a:t>
            </a:r>
            <a:r>
              <a:rPr b="0" lang="en-GB" sz="2000" strike="noStrike" u="none">
                <a:solidFill>
                  <a:srgbClr val="000000"/>
                </a:solidFill>
                <a:effectLst/>
                <a:uFillTx/>
                <a:latin typeface="Arial"/>
                <a:ea typeface="DejaVu Sans"/>
              </a:rPr>
              <a:t> we need a way to check every mark so that we can identify judgements that are unusually different from other judges opinions</a:t>
            </a:r>
            <a:endParaRPr b="0" lang="en-GB" sz="2000" strike="noStrike" u="none">
              <a:solidFill>
                <a:srgbClr val="000000"/>
              </a:solidFill>
              <a:effectLst/>
              <a:uFillTx/>
              <a:latin typeface="Arial"/>
            </a:endParaRPr>
          </a:p>
        </p:txBody>
      </p:sp>
      <p:pic>
        <p:nvPicPr>
          <p:cNvPr id="79" name="" descr=""/>
          <p:cNvPicPr/>
          <p:nvPr/>
        </p:nvPicPr>
        <p:blipFill>
          <a:blip r:embed="rId1"/>
          <a:stretch/>
        </p:blipFill>
        <p:spPr>
          <a:xfrm>
            <a:off x="6732720" y="1125360"/>
            <a:ext cx="1726560" cy="1328400"/>
          </a:xfrm>
          <a:prstGeom prst="rect">
            <a:avLst/>
          </a:prstGeom>
          <a:noFill/>
          <a:ln w="0">
            <a:noFill/>
          </a:ln>
        </p:spPr>
      </p:pic>
      <p:sp>
        <p:nvSpPr>
          <p:cNvPr id="80" name=""/>
          <p:cNvSpPr/>
          <p:nvPr/>
        </p:nvSpPr>
        <p:spPr>
          <a:xfrm>
            <a:off x="1224000" y="4386240"/>
            <a:ext cx="4824000" cy="201564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81" name=""/>
          <p:cNvSpPr/>
          <p:nvPr/>
        </p:nvSpPr>
        <p:spPr>
          <a:xfrm>
            <a:off x="684360" y="2637000"/>
            <a:ext cx="7848000" cy="718560"/>
          </a:xfrm>
          <a:prstGeom prst="rect">
            <a:avLst/>
          </a:prstGeom>
          <a:noFill/>
          <a:ln w="0">
            <a:noFill/>
          </a:ln>
        </p:spPr>
        <p:style>
          <a:lnRef idx="0"/>
          <a:fillRef idx="0"/>
          <a:effectRef idx="0"/>
          <a:fontRef idx="minor"/>
        </p:style>
        <p:txBody>
          <a:bodyPr lIns="90000" rIns="90000" tIns="46800" bIns="46800" anchor="t">
            <a:noAutofit/>
          </a:bodyPr>
          <a:p>
            <a:pPr marL="838080" indent="-838080">
              <a:lnSpc>
                <a:spcPct val="100000"/>
              </a:lnSpc>
              <a:spcBef>
                <a:spcPts val="11"/>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2000" strike="noStrike" u="none">
                <a:solidFill>
                  <a:srgbClr val="000000"/>
                </a:solidFill>
                <a:effectLst/>
                <a:uFillTx/>
                <a:latin typeface="Arial"/>
                <a:ea typeface="DejaVu Sans"/>
              </a:rPr>
              <a:t>Test to see whether it is acceptable or not, using a practical </a:t>
            </a:r>
            <a:r>
              <a:rPr b="1" lang="en-GB" sz="2000" strike="noStrike" u="sng">
                <a:solidFill>
                  <a:srgbClr val="000000"/>
                </a:solidFill>
                <a:effectLst/>
                <a:uFillTx/>
                <a:latin typeface="Arial"/>
                <a:ea typeface="DejaVu Sans"/>
              </a:rPr>
              <a:t>confidence check</a:t>
            </a:r>
            <a:r>
              <a:rPr b="0" i="1" lang="en-GB" sz="2000" strike="noStrike" u="none">
                <a:solidFill>
                  <a:srgbClr val="000000"/>
                </a:solidFill>
                <a:effectLst/>
                <a:uFillTx/>
                <a:latin typeface="Arial"/>
                <a:ea typeface="DejaVu Sans"/>
              </a:rPr>
              <a:t> to compare it to the other judges marks</a:t>
            </a:r>
            <a:endParaRPr b="0" lang="en-GB" sz="2000" strike="noStrike" u="none">
              <a:solidFill>
                <a:srgbClr val="000000"/>
              </a:solidFill>
              <a:effectLst/>
              <a:uFillTx/>
              <a:latin typeface="Arial"/>
            </a:endParaRPr>
          </a:p>
        </p:txBody>
      </p:sp>
      <p:sp>
        <p:nvSpPr>
          <p:cNvPr id="82" name=""/>
          <p:cNvSpPr/>
          <p:nvPr/>
        </p:nvSpPr>
        <p:spPr>
          <a:xfrm>
            <a:off x="684360" y="3789360"/>
            <a:ext cx="7848000" cy="791640"/>
          </a:xfrm>
          <a:prstGeom prst="rect">
            <a:avLst/>
          </a:prstGeom>
          <a:noFill/>
          <a:ln w="0">
            <a:noFill/>
          </a:ln>
        </p:spPr>
        <p:style>
          <a:lnRef idx="0"/>
          <a:fillRef idx="0"/>
          <a:effectRef idx="0"/>
          <a:fontRef idx="minor"/>
        </p:style>
        <p:txBody>
          <a:bodyPr lIns="90000" rIns="90000" tIns="46800" bIns="46800" anchor="t">
            <a:noAutofit/>
          </a:bodyPr>
          <a:p>
            <a:pPr marL="838080" indent="-838080">
              <a:lnSpc>
                <a:spcPct val="100000"/>
              </a:lnSpc>
              <a:spcBef>
                <a:spcPts val="11"/>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2000" strike="noStrike" u="none">
                <a:solidFill>
                  <a:srgbClr val="000000"/>
                </a:solidFill>
                <a:effectLst/>
                <a:uFillTx/>
                <a:latin typeface="Arial"/>
                <a:ea typeface="DejaVu Sans"/>
              </a:rPr>
              <a:t>We must remove the unacceptable mark and make a careful substitution that is </a:t>
            </a:r>
            <a:r>
              <a:rPr b="1" lang="en-GB" sz="2000" strike="noStrike" u="sng">
                <a:solidFill>
                  <a:srgbClr val="000000"/>
                </a:solidFill>
                <a:effectLst/>
                <a:uFillTx/>
                <a:latin typeface="Arial"/>
                <a:ea typeface="DejaVu Sans"/>
              </a:rPr>
              <a:t>in the st</a:t>
            </a:r>
            <a:r>
              <a:rPr b="1" lang="en-GB" sz="2000" strike="noStrike" u="none">
                <a:solidFill>
                  <a:srgbClr val="000000"/>
                </a:solidFill>
                <a:effectLst/>
                <a:uFillTx/>
                <a:latin typeface="Arial"/>
                <a:ea typeface="DejaVu Sans"/>
              </a:rPr>
              <a:t>y</a:t>
            </a:r>
            <a:r>
              <a:rPr b="1" lang="en-GB" sz="2000" strike="noStrike" u="sng">
                <a:solidFill>
                  <a:srgbClr val="000000"/>
                </a:solidFill>
                <a:effectLst/>
                <a:uFillTx/>
                <a:latin typeface="Arial"/>
                <a:ea typeface="DejaVu Sans"/>
              </a:rPr>
              <a:t>le of that </a:t>
            </a:r>
            <a:r>
              <a:rPr b="1" lang="en-GB" sz="2000" strike="noStrike" u="none">
                <a:solidFill>
                  <a:srgbClr val="000000"/>
                </a:solidFill>
                <a:effectLst/>
                <a:uFillTx/>
                <a:latin typeface="Arial"/>
                <a:ea typeface="DejaVu Sans"/>
              </a:rPr>
              <a:t>j</a:t>
            </a:r>
            <a:r>
              <a:rPr b="1" lang="en-GB" sz="2000" strike="noStrike" u="sng">
                <a:solidFill>
                  <a:srgbClr val="000000"/>
                </a:solidFill>
                <a:effectLst/>
                <a:uFillTx/>
                <a:latin typeface="Arial"/>
                <a:ea typeface="DejaVu Sans"/>
              </a:rPr>
              <a:t>ud</a:t>
            </a:r>
            <a:r>
              <a:rPr b="1" lang="en-GB" sz="2000" strike="noStrike" u="none">
                <a:solidFill>
                  <a:srgbClr val="000000"/>
                </a:solidFill>
                <a:effectLst/>
                <a:uFillTx/>
                <a:latin typeface="Arial"/>
                <a:ea typeface="DejaVu Sans"/>
              </a:rPr>
              <a:t>g</a:t>
            </a:r>
            <a:r>
              <a:rPr b="1" lang="en-GB" sz="2000" strike="noStrike" u="sng">
                <a:solidFill>
                  <a:srgbClr val="000000"/>
                </a:solidFill>
                <a:effectLst/>
                <a:uFillTx/>
                <a:latin typeface="Arial"/>
                <a:ea typeface="DejaVu Sans"/>
              </a:rPr>
              <a:t>e</a:t>
            </a:r>
            <a:endParaRPr b="0" lang="en-GB" sz="2000" strike="noStrike" u="none">
              <a:solidFill>
                <a:srgbClr val="000000"/>
              </a:solidFill>
              <a:effectLst/>
              <a:uFillTx/>
              <a:latin typeface="Arial"/>
            </a:endParaRPr>
          </a:p>
        </p:txBody>
      </p:sp>
      <p:sp>
        <p:nvSpPr>
          <p:cNvPr id="83" name=""/>
          <p:cNvSpPr/>
          <p:nvPr/>
        </p:nvSpPr>
        <p:spPr>
          <a:xfrm>
            <a:off x="755640" y="3357720"/>
            <a:ext cx="6192360" cy="431280"/>
          </a:xfrm>
          <a:prstGeom prst="rect">
            <a:avLst/>
          </a:prstGeom>
          <a:noFill/>
          <a:ln w="0">
            <a:noFill/>
          </a:ln>
        </p:spPr>
        <p:style>
          <a:lnRef idx="0"/>
          <a:fillRef idx="0"/>
          <a:effectRef idx="0"/>
          <a:fontRef idx="minor"/>
        </p:style>
        <p:txBody>
          <a:bodyPr lIns="90000" rIns="90000" tIns="46800" bIns="46800" anchor="t">
            <a:noAutofit/>
          </a:bodyPr>
          <a:p>
            <a:pPr marL="838080" indent="-838080">
              <a:lnSpc>
                <a:spcPct val="100000"/>
              </a:lnSpc>
              <a:spcBef>
                <a:spcPts val="11"/>
              </a:spcBef>
              <a:spcAft>
                <a:spcPts val="11"/>
              </a:spcAft>
              <a:tabLst>
                <a:tab algn="l" pos="0"/>
              </a:tabLst>
            </a:pPr>
            <a:r>
              <a:rPr b="0" lang="en-GB" sz="2000" strike="noStrike" u="none">
                <a:solidFill>
                  <a:srgbClr val="000000"/>
                </a:solidFill>
                <a:effectLst/>
                <a:uFillTx/>
                <a:latin typeface="Arial"/>
                <a:ea typeface="DejaVu Sans"/>
              </a:rPr>
              <a:t>And - if it </a:t>
            </a:r>
            <a:r>
              <a:rPr b="1" lang="en-GB" sz="2000" strike="noStrike" u="sng">
                <a:solidFill>
                  <a:srgbClr val="000000"/>
                </a:solidFill>
                <a:effectLst/>
                <a:uFillTx/>
                <a:latin typeface="Arial"/>
                <a:ea typeface="DejaVu Sans"/>
              </a:rPr>
              <a:t>is</a:t>
            </a:r>
            <a:r>
              <a:rPr b="0" lang="en-GB" sz="2000" strike="noStrike" u="none">
                <a:solidFill>
                  <a:srgbClr val="000000"/>
                </a:solidFill>
                <a:effectLst/>
                <a:uFillTx/>
                <a:latin typeface="Arial"/>
                <a:ea typeface="DejaVu Sans"/>
              </a:rPr>
              <a:t> proven to be unacceptable then:</a:t>
            </a:r>
            <a:endParaRPr b="0" lang="en-GB" sz="2000" strike="noStrike" u="none">
              <a:solidFill>
                <a:srgbClr val="000000"/>
              </a:solidFill>
              <a:effectLst/>
              <a:uFillTx/>
              <a:latin typeface="Arial"/>
            </a:endParaRPr>
          </a:p>
        </p:txBody>
      </p:sp>
      <p:sp>
        <p:nvSpPr>
          <p:cNvPr id="84" name=""/>
          <p:cNvSpPr/>
          <p:nvPr/>
        </p:nvSpPr>
        <p:spPr>
          <a:xfrm>
            <a:off x="539640" y="404640"/>
            <a:ext cx="8137440" cy="576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Can we test marks for “confidence”?</a:t>
            </a:r>
            <a:endParaRPr b="0" lang="en-GB" sz="3200" strike="noStrike" u="none">
              <a:solidFill>
                <a:srgbClr val="000000"/>
              </a:solidFill>
              <a:effectLst/>
              <a:uFillTx/>
              <a:latin typeface="Arial"/>
            </a:endParaRPr>
          </a:p>
        </p:txBody>
      </p:sp>
      <p:sp>
        <p:nvSpPr>
          <p:cNvPr id="85" name=""/>
          <p:cNvSpPr/>
          <p:nvPr/>
        </p:nvSpPr>
        <p:spPr>
          <a:xfrm>
            <a:off x="611280" y="2205000"/>
            <a:ext cx="5400360" cy="458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For each ‘unusual’ mark that we find we must:</a:t>
            </a:r>
            <a:br>
              <a:rPr sz="2000"/>
            </a:br>
            <a:endParaRPr b="0" lang="en-GB" sz="2000" strike="noStrike" u="none">
              <a:solidFill>
                <a:srgbClr val="000000"/>
              </a:solidFill>
              <a:effectLst/>
              <a:uFillTx/>
              <a:latin typeface="Arial"/>
            </a:endParaRPr>
          </a:p>
        </p:txBody>
      </p:sp>
      <p:sp>
        <p:nvSpPr>
          <p:cNvPr id="86" name=""/>
          <p:cNvSpPr/>
          <p:nvPr/>
        </p:nvSpPr>
        <p:spPr>
          <a:xfrm>
            <a:off x="1398600" y="4724280"/>
            <a:ext cx="6370200" cy="576000"/>
          </a:xfrm>
          <a:prstGeom prst="roundRect">
            <a:avLst>
              <a:gd name="adj" fmla="val 16667"/>
            </a:avLst>
          </a:prstGeom>
          <a:gradFill rotWithShape="0">
            <a:gsLst>
              <a:gs pos="0">
                <a:srgbClr val="ff2f2f"/>
              </a:gs>
              <a:gs pos="100000">
                <a:srgbClr val="cc0000"/>
              </a:gs>
            </a:gsLst>
            <a:lin ang="5400000"/>
          </a:gradFill>
          <a:ln w="14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ffffff"/>
                </a:solidFill>
                <a:effectLst/>
                <a:uFillTx/>
                <a:latin typeface="Arial"/>
                <a:ea typeface="DejaVu Sans"/>
              </a:rPr>
              <a:t>The  computer  </a:t>
            </a:r>
            <a:r>
              <a:rPr b="1" lang="en-GB" sz="1800" strike="noStrike" u="none">
                <a:solidFill>
                  <a:srgbClr val="ffffff"/>
                </a:solidFill>
                <a:effectLst/>
                <a:uFillTx/>
                <a:latin typeface="Arial"/>
                <a:ea typeface="DejaVu Sans"/>
              </a:rPr>
              <a:t>DOES  </a:t>
            </a:r>
            <a:r>
              <a:rPr b="1" lang="en-GB" sz="1800" strike="noStrike" u="sng">
                <a:solidFill>
                  <a:srgbClr val="ffffff"/>
                </a:solidFill>
                <a:effectLst/>
                <a:uFillTx/>
                <a:latin typeface="Arial"/>
                <a:ea typeface="DejaVu Sans"/>
              </a:rPr>
              <a:t>NOT</a:t>
            </a:r>
            <a:r>
              <a:rPr b="1" lang="en-GB" sz="1800" strike="noStrike" u="none">
                <a:solidFill>
                  <a:srgbClr val="ffffff"/>
                </a:solidFill>
                <a:effectLst/>
                <a:uFillTx/>
                <a:latin typeface="Arial"/>
                <a:ea typeface="DejaVu Sans"/>
              </a:rPr>
              <a:t>  KNOW  HOW  TO  JUDGE !</a:t>
            </a:r>
            <a:endParaRPr b="0" lang="en-GB" sz="1800" strike="noStrike" u="none">
              <a:solidFill>
                <a:srgbClr val="000000"/>
              </a:solidFill>
              <a:effectLst/>
              <a:uFillTx/>
              <a:latin typeface="Arial"/>
            </a:endParaRPr>
          </a:p>
        </p:txBody>
      </p:sp>
      <p:sp>
        <p:nvSpPr>
          <p:cNvPr id="87" name=""/>
          <p:cNvSpPr/>
          <p:nvPr/>
        </p:nvSpPr>
        <p:spPr>
          <a:xfrm>
            <a:off x="649440" y="5757840"/>
            <a:ext cx="6984360" cy="647280"/>
          </a:xfrm>
          <a:prstGeom prst="roundRect">
            <a:avLst>
              <a:gd name="adj" fmla="val 16667"/>
            </a:avLst>
          </a:prstGeom>
          <a:gradFill rotWithShape="0">
            <a:gsLst>
              <a:gs pos="0">
                <a:srgbClr val="008e00"/>
              </a:gs>
              <a:gs pos="100000">
                <a:srgbClr val="005800"/>
              </a:gs>
            </a:gsLst>
            <a:lin ang="5400000"/>
          </a:gradFill>
          <a:ln w="1440">
            <a:solidFill>
              <a:srgbClr val="99ccff"/>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ffffff"/>
                </a:solidFill>
                <a:effectLst/>
                <a:uFillTx/>
                <a:latin typeface="Arial"/>
                <a:ea typeface="DejaVu Sans"/>
              </a:rPr>
              <a:t>But it </a:t>
            </a:r>
            <a:r>
              <a:rPr b="1" i="1" lang="en-GB" sz="1800" strike="noStrike" u="sng">
                <a:solidFill>
                  <a:srgbClr val="ffffff"/>
                </a:solidFill>
                <a:effectLst/>
                <a:uFillTx/>
                <a:latin typeface="Arial"/>
                <a:ea typeface="DejaVu Sans"/>
              </a:rPr>
              <a:t>can</a:t>
            </a:r>
            <a:r>
              <a:rPr b="0" lang="en-GB" sz="1800" strike="noStrike" u="none">
                <a:solidFill>
                  <a:srgbClr val="ffffff"/>
                </a:solidFill>
                <a:effectLst/>
                <a:uFillTx/>
                <a:latin typeface="Arial"/>
                <a:ea typeface="DejaVu Sans"/>
              </a:rPr>
              <a:t> compare each judge to the other judges, and the</a:t>
            </a:r>
            <a:br>
              <a:rPr sz="1800"/>
            </a:br>
            <a:r>
              <a:rPr b="0" lang="en-GB" sz="1800" strike="noStrike" u="none">
                <a:solidFill>
                  <a:srgbClr val="ffffff"/>
                </a:solidFill>
                <a:effectLst/>
                <a:uFillTx/>
                <a:latin typeface="Arial"/>
                <a:ea typeface="DejaVu Sans"/>
              </a:rPr>
              <a:t>FairPlay system can remove all anomalies from the final results</a:t>
            </a:r>
            <a:endParaRPr b="0" lang="en-GB" sz="1800" strike="noStrike" u="none">
              <a:solidFill>
                <a:srgbClr val="000000"/>
              </a:solidFill>
              <a:effectLst/>
              <a:uFillTx/>
              <a:latin typeface="Arial"/>
            </a:endParaRPr>
          </a:p>
        </p:txBody>
      </p:sp>
      <p:pic>
        <p:nvPicPr>
          <p:cNvPr id="88" name="" descr=""/>
          <p:cNvPicPr/>
          <p:nvPr/>
        </p:nvPicPr>
        <p:blipFill>
          <a:blip r:embed="rId2"/>
          <a:stretch/>
        </p:blipFill>
        <p:spPr>
          <a:xfrm>
            <a:off x="7432560" y="5283360"/>
            <a:ext cx="1260360" cy="1260000"/>
          </a:xfrm>
          <a:prstGeom prst="rect">
            <a:avLst/>
          </a:prstGeom>
          <a:noFill/>
          <a:ln w="0">
            <a:noFill/>
          </a:ln>
        </p:spPr>
      </p:pic>
      <p:pic>
        <p:nvPicPr>
          <p:cNvPr id="89" name="" descr=""/>
          <p:cNvPicPr/>
          <p:nvPr/>
        </p:nvPicPr>
        <p:blipFill>
          <a:blip r:embed="rId3"/>
          <a:stretch/>
        </p:blipFill>
        <p:spPr>
          <a:xfrm>
            <a:off x="611280" y="4662360"/>
            <a:ext cx="891720" cy="89208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 descr=""/>
          <p:cNvPicPr/>
          <p:nvPr/>
        </p:nvPicPr>
        <p:blipFill>
          <a:blip r:embed="rId1"/>
          <a:stretch/>
        </p:blipFill>
        <p:spPr>
          <a:xfrm>
            <a:off x="71280" y="2637000"/>
            <a:ext cx="2412720" cy="2412360"/>
          </a:xfrm>
          <a:prstGeom prst="rect">
            <a:avLst/>
          </a:prstGeom>
          <a:noFill/>
          <a:ln w="0">
            <a:noFill/>
          </a:ln>
        </p:spPr>
      </p:pic>
      <p:sp>
        <p:nvSpPr>
          <p:cNvPr id="91" name=""/>
          <p:cNvSpPr/>
          <p:nvPr/>
        </p:nvSpPr>
        <p:spPr>
          <a:xfrm>
            <a:off x="395280" y="476280"/>
            <a:ext cx="6481440" cy="6472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000066"/>
                </a:solidFill>
                <a:effectLst/>
                <a:uFillTx/>
                <a:latin typeface="Arial"/>
                <a:ea typeface="DejaVu Sans"/>
              </a:rPr>
              <a:t>The CIVA FairPlay process</a:t>
            </a:r>
            <a:endParaRPr b="0" lang="en-GB" sz="3200" strike="noStrike" u="none">
              <a:solidFill>
                <a:srgbClr val="000000"/>
              </a:solidFill>
              <a:effectLst/>
              <a:uFillTx/>
              <a:latin typeface="Arial"/>
            </a:endParaRPr>
          </a:p>
        </p:txBody>
      </p:sp>
      <p:sp>
        <p:nvSpPr>
          <p:cNvPr id="92" name=""/>
          <p:cNvSpPr/>
          <p:nvPr/>
        </p:nvSpPr>
        <p:spPr>
          <a:xfrm>
            <a:off x="395280" y="5516640"/>
            <a:ext cx="8569080" cy="79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It works on a </a:t>
            </a:r>
            <a:r>
              <a:rPr b="1" i="1" lang="en-GB" sz="2000" strike="noStrike" u="none">
                <a:solidFill>
                  <a:srgbClr val="000000"/>
                </a:solidFill>
                <a:effectLst/>
                <a:uFillTx/>
                <a:latin typeface="Arial"/>
                <a:ea typeface="DejaVu Sans"/>
              </a:rPr>
              <a:t>figure by figure</a:t>
            </a:r>
            <a:r>
              <a:rPr b="0" lang="en-GB" sz="2000" strike="noStrike" u="none">
                <a:solidFill>
                  <a:srgbClr val="000000"/>
                </a:solidFill>
                <a:effectLst/>
                <a:uFillTx/>
                <a:latin typeface="Arial"/>
                <a:ea typeface="DejaVu Sans"/>
              </a:rPr>
              <a:t> basis so that it only ever compares LIKE with LIKE. This is a major difference from the old TBLP process</a:t>
            </a:r>
            <a:endParaRPr b="0" lang="en-GB" sz="2000" strike="noStrike" u="none">
              <a:solidFill>
                <a:srgbClr val="000000"/>
              </a:solidFill>
              <a:effectLst/>
              <a:uFillTx/>
              <a:latin typeface="Arial"/>
            </a:endParaRPr>
          </a:p>
        </p:txBody>
      </p:sp>
      <p:sp>
        <p:nvSpPr>
          <p:cNvPr id="93" name=""/>
          <p:cNvSpPr/>
          <p:nvPr/>
        </p:nvSpPr>
        <p:spPr>
          <a:xfrm>
            <a:off x="395280" y="1628640"/>
            <a:ext cx="5616360" cy="1008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It follows the same set of simple steps that YOU would …. if only you could do the work fast enough with such a lot of information</a:t>
            </a:r>
            <a:endParaRPr b="0" lang="en-GB" sz="2000" strike="noStrike" u="none">
              <a:solidFill>
                <a:srgbClr val="000000"/>
              </a:solidFill>
              <a:effectLst/>
              <a:uFillTx/>
              <a:latin typeface="Arial"/>
            </a:endParaRPr>
          </a:p>
        </p:txBody>
      </p:sp>
      <p:sp>
        <p:nvSpPr>
          <p:cNvPr id="94" name=""/>
          <p:cNvSpPr/>
          <p:nvPr/>
        </p:nvSpPr>
        <p:spPr>
          <a:xfrm>
            <a:off x="395280" y="5119560"/>
            <a:ext cx="7992720" cy="398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000" strike="noStrike" u="none">
                <a:solidFill>
                  <a:srgbClr val="000066"/>
                </a:solidFill>
                <a:effectLst/>
                <a:uFillTx/>
                <a:latin typeface="Arial"/>
                <a:ea typeface="DejaVu Sans"/>
              </a:rPr>
              <a:t>The key to FairPlay is . . .</a:t>
            </a:r>
            <a:endParaRPr b="0" lang="en-GB" sz="2000" strike="noStrike" u="none">
              <a:solidFill>
                <a:srgbClr val="000000"/>
              </a:solidFill>
              <a:effectLst/>
              <a:uFillTx/>
              <a:latin typeface="Arial"/>
            </a:endParaRPr>
          </a:p>
        </p:txBody>
      </p:sp>
      <p:grpSp>
        <p:nvGrpSpPr>
          <p:cNvPr id="95" name=""/>
          <p:cNvGrpSpPr/>
          <p:nvPr/>
        </p:nvGrpSpPr>
        <p:grpSpPr>
          <a:xfrm>
            <a:off x="2340000" y="2895480"/>
            <a:ext cx="6190920" cy="1869840"/>
            <a:chOff x="2340000" y="2895480"/>
            <a:chExt cx="6190920" cy="1869840"/>
          </a:xfrm>
        </p:grpSpPr>
        <p:sp>
          <p:nvSpPr>
            <p:cNvPr id="96" name=""/>
            <p:cNvSpPr/>
            <p:nvPr/>
          </p:nvSpPr>
          <p:spPr>
            <a:xfrm>
              <a:off x="2340000" y="2895480"/>
              <a:ext cx="6190920" cy="1869840"/>
            </a:xfrm>
            <a:prstGeom prst="roundRect">
              <a:avLst>
                <a:gd name="adj" fmla="val 16667"/>
              </a:avLst>
            </a:prstGeom>
            <a:blipFill rotWithShape="0">
              <a:blip r:embed="rId2"/>
              <a:srcRect/>
              <a:tile tx="0" ty="0" sx="100000" sy="100000" algn="ctr"/>
            </a:blipFill>
            <a:ln w="39240">
              <a:solidFill>
                <a:srgbClr val="ffcc00"/>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97" name=""/>
            <p:cNvSpPr/>
            <p:nvPr/>
          </p:nvSpPr>
          <p:spPr>
            <a:xfrm>
              <a:off x="2556000" y="3038400"/>
              <a:ext cx="5325480" cy="1007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Computers can do millions of sums very quickly and run statistical programmes that closely mimic the way humans think</a:t>
              </a:r>
              <a:endParaRPr b="0" lang="en-GB" sz="2000" strike="noStrike" u="none">
                <a:solidFill>
                  <a:srgbClr val="000000"/>
                </a:solidFill>
                <a:effectLst/>
                <a:uFillTx/>
                <a:latin typeface="Arial"/>
              </a:endParaRPr>
            </a:p>
          </p:txBody>
        </p:sp>
        <p:sp>
          <p:nvSpPr>
            <p:cNvPr id="98" name=""/>
            <p:cNvSpPr/>
            <p:nvPr/>
          </p:nvSpPr>
          <p:spPr>
            <a:xfrm>
              <a:off x="2556000" y="4192560"/>
              <a:ext cx="5974920" cy="4773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000" strike="noStrike" u="none">
                  <a:solidFill>
                    <a:srgbClr val="000000"/>
                  </a:solidFill>
                  <a:effectLst/>
                  <a:uFillTx/>
                  <a:latin typeface="Arial"/>
                  <a:ea typeface="DejaVu Sans"/>
                </a:rPr>
                <a:t>So:</a:t>
              </a:r>
              <a:r>
                <a:rPr b="1" lang="en-GB" sz="2000" strike="noStrike" u="none">
                  <a:solidFill>
                    <a:srgbClr val="000000"/>
                  </a:solidFill>
                  <a:effectLst/>
                  <a:uFillTx/>
                  <a:latin typeface="Arial"/>
                  <a:ea typeface="DejaVu Sans"/>
                </a:rPr>
                <a:t>     Let the computer do all the hard work …</a:t>
              </a:r>
              <a:endParaRPr b="0" lang="en-GB" sz="2000" strike="noStrike" u="none">
                <a:solidFill>
                  <a:srgbClr val="000000"/>
                </a:solidFill>
                <a:effectLst/>
                <a:uFillTx/>
                <a:latin typeface="Arial"/>
              </a:endParaRPr>
            </a:p>
          </p:txBody>
        </p:sp>
      </p:grpSp>
      <p:pic>
        <p:nvPicPr>
          <p:cNvPr id="99" name="" descr=""/>
          <p:cNvPicPr/>
          <p:nvPr/>
        </p:nvPicPr>
        <p:blipFill>
          <a:blip r:embed="rId3"/>
          <a:stretch/>
        </p:blipFill>
        <p:spPr>
          <a:xfrm>
            <a:off x="6372360" y="620640"/>
            <a:ext cx="2217240" cy="1375920"/>
          </a:xfrm>
          <a:prstGeom prst="rect">
            <a:avLst/>
          </a:prstGeom>
          <a:noFill/>
          <a:ln w="0">
            <a:noFill/>
          </a:ln>
        </p:spPr>
      </p:pic>
      <p:sp>
        <p:nvSpPr>
          <p:cNvPr id="100" name=""/>
          <p:cNvSpPr/>
          <p:nvPr/>
        </p:nvSpPr>
        <p:spPr>
          <a:xfrm>
            <a:off x="395280" y="1125360"/>
            <a:ext cx="5616360" cy="43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000" strike="noStrike" u="none">
                <a:solidFill>
                  <a:srgbClr val="333399"/>
                </a:solidFill>
                <a:effectLst/>
                <a:uFillTx/>
                <a:latin typeface="Arial"/>
                <a:ea typeface="DejaVu Sans"/>
              </a:rPr>
              <a:t>The FairPlay System is actually very simple</a:t>
            </a:r>
            <a:endParaRPr b="0" lang="en-GB"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
          <p:cNvSpPr/>
          <p:nvPr/>
        </p:nvSpPr>
        <p:spPr>
          <a:xfrm>
            <a:off x="395280" y="1465200"/>
            <a:ext cx="6032160" cy="136800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After each flight the judges decide whether any figures should be given a </a:t>
            </a:r>
            <a:r>
              <a:rPr b="1" lang="en-GB" sz="2000" strike="noStrike" u="none">
                <a:solidFill>
                  <a:srgbClr val="000000"/>
                </a:solidFill>
                <a:effectLst/>
                <a:uFillTx/>
                <a:latin typeface="Arial"/>
                <a:ea typeface="DejaVu Sans"/>
              </a:rPr>
              <a:t>Hard Zero</a:t>
            </a:r>
            <a:r>
              <a:rPr b="0" lang="en-GB" sz="2000" strike="noStrike" u="none">
                <a:solidFill>
                  <a:srgbClr val="000000"/>
                </a:solidFill>
                <a:effectLst/>
                <a:uFillTx/>
                <a:latin typeface="Arial"/>
                <a:ea typeface="DejaVu Sans"/>
              </a:rPr>
              <a:t>. This must be by majority agreement, and video may be used to help make the decision</a:t>
            </a:r>
            <a:endParaRPr b="0" lang="en-GB" sz="2000" strike="noStrike" u="none">
              <a:solidFill>
                <a:srgbClr val="000000"/>
              </a:solidFill>
              <a:effectLst/>
              <a:uFillTx/>
              <a:latin typeface="Arial"/>
            </a:endParaRPr>
          </a:p>
        </p:txBody>
      </p:sp>
      <p:sp>
        <p:nvSpPr>
          <p:cNvPr id="102" name=""/>
          <p:cNvSpPr/>
          <p:nvPr/>
        </p:nvSpPr>
        <p:spPr>
          <a:xfrm>
            <a:off x="411120" y="3408480"/>
            <a:ext cx="8424720" cy="2695680"/>
          </a:xfrm>
          <a:prstGeom prst="rect">
            <a:avLst/>
          </a:prstGeom>
          <a:noFill/>
          <a:ln w="0">
            <a:noFill/>
          </a:ln>
        </p:spPr>
        <p:style>
          <a:lnRef idx="0"/>
          <a:fillRef idx="0"/>
          <a:effectRef idx="0"/>
          <a:fontRef idx="minor"/>
        </p:style>
        <p:txBody>
          <a:bodyPr lIns="90000" rIns="90000" tIns="46800" bIns="46800" anchor="t">
            <a:spAutoFit/>
          </a:bodyPr>
          <a:p>
            <a:pPr marL="216000" indent="-216000">
              <a:lnSpc>
                <a:spcPct val="100000"/>
              </a:lnSpc>
              <a:spcBef>
                <a:spcPts val="11"/>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    Where a Hard Zero is </a:t>
            </a:r>
            <a:r>
              <a:rPr b="0" lang="en-GB" sz="2000" strike="noStrike" u="sng">
                <a:solidFill>
                  <a:srgbClr val="000000"/>
                </a:solidFill>
                <a:effectLst/>
                <a:uFillTx/>
                <a:latin typeface="Arial"/>
                <a:ea typeface="DejaVu Sans"/>
              </a:rPr>
              <a:t>agreed</a:t>
            </a:r>
            <a:r>
              <a:rPr b="0" lang="en-GB" sz="2000" strike="noStrike" u="none">
                <a:solidFill>
                  <a:srgbClr val="000000"/>
                </a:solidFill>
                <a:effectLst/>
                <a:uFillTx/>
                <a:latin typeface="Arial"/>
                <a:ea typeface="DejaVu Sans"/>
              </a:rPr>
              <a:t> the Chief Judge confirms it :</a:t>
            </a:r>
            <a:br>
              <a:rPr sz="800"/>
            </a:br>
            <a:r>
              <a:rPr b="0" lang="en-GB" sz="800" strike="noStrike" u="none">
                <a:solidFill>
                  <a:srgbClr val="000000"/>
                </a:solidFill>
                <a:effectLst/>
                <a:uFillTx/>
                <a:latin typeface="Arial"/>
                <a:ea typeface="DejaVu Sans"/>
              </a:rPr>
              <a:t> </a:t>
            </a:r>
            <a:endParaRPr b="0" lang="en-GB" sz="800" strike="noStrike" u="none">
              <a:solidFill>
                <a:srgbClr val="000000"/>
              </a:solidFill>
              <a:effectLst/>
              <a:uFillTx/>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GB" sz="2000" strike="noStrike" u="none">
                <a:solidFill>
                  <a:srgbClr val="000000"/>
                </a:solidFill>
                <a:effectLst/>
                <a:uFillTx/>
                <a:latin typeface="Arial"/>
                <a:ea typeface="DejaVu Sans"/>
              </a:rPr>
              <a:t>    </a:t>
            </a:r>
            <a:r>
              <a:rPr b="0" i="1" lang="en-GB" sz="1600" strike="noStrike" u="none">
                <a:solidFill>
                  <a:srgbClr val="5f5f5f"/>
                </a:solidFill>
                <a:effectLst/>
                <a:uFillTx/>
                <a:latin typeface="Arial"/>
                <a:ea typeface="DejaVu Sans"/>
              </a:rPr>
              <a:t>►</a:t>
            </a:r>
            <a:r>
              <a:rPr b="0" i="1" lang="en-GB" sz="2000" strike="noStrike" u="none">
                <a:solidFill>
                  <a:srgbClr val="000000"/>
                </a:solidFill>
                <a:effectLst/>
                <a:uFillTx/>
                <a:latin typeface="Arial"/>
                <a:ea typeface="DejaVu Sans"/>
              </a:rPr>
              <a:t>  On the Flight Summary Sheet the figure is annotated “</a:t>
            </a:r>
            <a:r>
              <a:rPr b="1" i="1" lang="en-GB" sz="2000" strike="noStrike" u="none">
                <a:solidFill>
                  <a:srgbClr val="000000"/>
                </a:solidFill>
                <a:effectLst/>
                <a:uFillTx/>
                <a:latin typeface="Arial"/>
                <a:ea typeface="DejaVu Sans"/>
              </a:rPr>
              <a:t>CHZ</a:t>
            </a:r>
            <a:r>
              <a:rPr b="0" i="1" lang="en-GB" sz="2000" strike="noStrike" u="none">
                <a:solidFill>
                  <a:srgbClr val="000000"/>
                </a:solidFill>
                <a:effectLst/>
                <a:uFillTx/>
                <a:latin typeface="Arial"/>
                <a:ea typeface="DejaVu Sans"/>
              </a:rPr>
              <a:t>”.</a:t>
            </a:r>
            <a:br>
              <a:rPr sz="2000"/>
            </a:br>
            <a:r>
              <a:rPr b="0" i="1" lang="en-GB" sz="2000" strike="noStrike" u="none">
                <a:solidFill>
                  <a:srgbClr val="000000"/>
                </a:solidFill>
                <a:effectLst/>
                <a:uFillTx/>
                <a:latin typeface="Arial"/>
                <a:ea typeface="DejaVu Sans"/>
              </a:rPr>
              <a:t>    </a:t>
            </a:r>
            <a:r>
              <a:rPr b="0" i="1" lang="en-GB" sz="1600" strike="noStrike" u="none">
                <a:solidFill>
                  <a:srgbClr val="5f5f5f"/>
                </a:solidFill>
                <a:effectLst/>
                <a:uFillTx/>
                <a:latin typeface="Arial"/>
                <a:ea typeface="DejaVu Sans"/>
              </a:rPr>
              <a:t>►</a:t>
            </a:r>
            <a:r>
              <a:rPr b="0" i="1" lang="en-GB" sz="2000" strike="noStrike" u="none">
                <a:solidFill>
                  <a:srgbClr val="000000"/>
                </a:solidFill>
                <a:effectLst/>
                <a:uFillTx/>
                <a:latin typeface="Verdana"/>
                <a:ea typeface="DejaVu Sans"/>
              </a:rPr>
              <a:t>  </a:t>
            </a:r>
            <a:r>
              <a:rPr b="0" i="1" lang="en-GB" sz="2000" strike="noStrike" u="none">
                <a:solidFill>
                  <a:srgbClr val="000000"/>
                </a:solidFill>
                <a:effectLst/>
                <a:uFillTx/>
                <a:latin typeface="Arial"/>
                <a:ea typeface="DejaVu Sans"/>
              </a:rPr>
              <a:t>Other marks will be               and are then called “Missing”</a:t>
            </a:r>
            <a:br>
              <a:rPr sz="2000"/>
            </a:br>
            <a:endParaRPr b="0" lang="en-GB" sz="2000" strike="noStrike" u="none">
              <a:solidFill>
                <a:srgbClr val="000000"/>
              </a:solidFill>
              <a:effectLst/>
              <a:uFillTx/>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800" strike="noStrike" u="none">
              <a:solidFill>
                <a:srgbClr val="000000"/>
              </a:solidFill>
              <a:effectLst/>
              <a:uFillTx/>
              <a:latin typeface="Arial"/>
            </a:endParaRPr>
          </a:p>
          <a:p>
            <a:pPr marL="216000" indent="-216000">
              <a:lnSpc>
                <a:spcPct val="100000"/>
              </a:lnSpc>
              <a:spcBef>
                <a:spcPts val="11"/>
              </a:spcBef>
              <a:spcAft>
                <a:spcPts val="1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000" strike="noStrike" u="none">
                <a:solidFill>
                  <a:srgbClr val="000000"/>
                </a:solidFill>
                <a:effectLst/>
                <a:uFillTx/>
                <a:latin typeface="Arial"/>
                <a:ea typeface="DejaVu Sans"/>
              </a:rPr>
              <a:t>    Where the majority of judges do </a:t>
            </a:r>
            <a:r>
              <a:rPr b="0" lang="en-GB" sz="2000" strike="noStrike" u="sng">
                <a:solidFill>
                  <a:srgbClr val="000000"/>
                </a:solidFill>
                <a:effectLst/>
                <a:uFillTx/>
                <a:latin typeface="Arial"/>
                <a:ea typeface="DejaVu Sans"/>
              </a:rPr>
              <a:t>not</a:t>
            </a:r>
            <a:r>
              <a:rPr b="0" lang="en-GB" sz="2000" strike="noStrike" u="none">
                <a:solidFill>
                  <a:srgbClr val="000000"/>
                </a:solidFill>
                <a:effectLst/>
                <a:uFillTx/>
                <a:latin typeface="Arial"/>
                <a:ea typeface="DejaVu Sans"/>
              </a:rPr>
              <a:t> support the Hard Zero then:</a:t>
            </a:r>
            <a:br>
              <a:rPr sz="800"/>
            </a:br>
            <a:r>
              <a:rPr b="0" lang="en-GB" sz="800" strike="noStrike" u="none">
                <a:solidFill>
                  <a:srgbClr val="000000"/>
                </a:solidFill>
                <a:effectLst/>
                <a:uFillTx/>
                <a:latin typeface="Arial"/>
                <a:ea typeface="DejaVu Sans"/>
              </a:rPr>
              <a:t> </a:t>
            </a:r>
            <a:endParaRPr b="0" lang="en-GB" sz="800" strike="noStrike" u="none">
              <a:solidFill>
                <a:srgbClr val="000000"/>
              </a:solidFill>
              <a:effectLst/>
              <a:uFillTx/>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00"/>
                </a:solidFill>
                <a:effectLst/>
                <a:uFillTx/>
                <a:latin typeface="Arial"/>
                <a:ea typeface="DejaVu Sans"/>
              </a:rPr>
              <a:t>     </a:t>
            </a:r>
            <a:r>
              <a:rPr b="0" i="1" lang="en-GB" sz="1800" strike="noStrike" u="none">
                <a:solidFill>
                  <a:srgbClr val="5f5f5f"/>
                </a:solidFill>
                <a:effectLst/>
                <a:uFillTx/>
                <a:latin typeface="Arial"/>
                <a:ea typeface="DejaVu Sans"/>
              </a:rPr>
              <a:t>►</a:t>
            </a:r>
            <a:r>
              <a:rPr b="0" i="1" lang="en-GB" sz="1800" strike="noStrike" u="none">
                <a:solidFill>
                  <a:srgbClr val="000000"/>
                </a:solidFill>
                <a:effectLst/>
                <a:uFillTx/>
                <a:latin typeface="Arial"/>
                <a:ea typeface="DejaVu Sans"/>
              </a:rPr>
              <a:t>  </a:t>
            </a:r>
            <a:r>
              <a:rPr b="0" i="1" lang="en-GB" sz="2000" strike="noStrike" u="none">
                <a:solidFill>
                  <a:srgbClr val="000000"/>
                </a:solidFill>
                <a:effectLst/>
                <a:uFillTx/>
                <a:latin typeface="Arial"/>
                <a:ea typeface="DejaVu Sans"/>
              </a:rPr>
              <a:t>On the Flight Summary Sheet the figure is annotated “</a:t>
            </a:r>
            <a:r>
              <a:rPr b="1" i="1" lang="en-GB" sz="2000" strike="noStrike" u="none">
                <a:solidFill>
                  <a:srgbClr val="000000"/>
                </a:solidFill>
                <a:effectLst/>
                <a:uFillTx/>
                <a:latin typeface="Arial"/>
                <a:ea typeface="DejaVu Sans"/>
              </a:rPr>
              <a:t>OK</a:t>
            </a:r>
            <a:r>
              <a:rPr b="0" i="1" lang="en-GB" sz="2000" strike="noStrike" u="none">
                <a:solidFill>
                  <a:srgbClr val="000000"/>
                </a:solidFill>
                <a:effectLst/>
                <a:uFillTx/>
                <a:latin typeface="Arial"/>
                <a:ea typeface="DejaVu Sans"/>
              </a:rPr>
              <a:t>”.</a:t>
            </a:r>
            <a:br>
              <a:rPr sz="2000"/>
            </a:br>
            <a:r>
              <a:rPr b="0" i="1" lang="en-GB" sz="1800" strike="noStrike" u="none">
                <a:solidFill>
                  <a:srgbClr val="000000"/>
                </a:solidFill>
                <a:effectLst/>
                <a:uFillTx/>
                <a:latin typeface="Arial"/>
                <a:ea typeface="DejaVu Sans"/>
              </a:rPr>
              <a:t>     </a:t>
            </a:r>
            <a:r>
              <a:rPr b="0" i="1" lang="en-GB" sz="1800" strike="noStrike" u="none">
                <a:solidFill>
                  <a:srgbClr val="5f5f5f"/>
                </a:solidFill>
                <a:effectLst/>
                <a:uFillTx/>
                <a:latin typeface="Arial"/>
                <a:ea typeface="DejaVu Sans"/>
              </a:rPr>
              <a:t>►</a:t>
            </a:r>
            <a:r>
              <a:rPr b="0" i="1" lang="en-GB" sz="1800" strike="noStrike" u="none">
                <a:solidFill>
                  <a:srgbClr val="000000"/>
                </a:solidFill>
                <a:effectLst/>
                <a:uFillTx/>
                <a:latin typeface="Arial"/>
                <a:ea typeface="DejaVu Sans"/>
              </a:rPr>
              <a:t>  </a:t>
            </a:r>
            <a:r>
              <a:rPr b="0" i="1" lang="en-GB" sz="2000" strike="noStrike" u="none">
                <a:solidFill>
                  <a:srgbClr val="000000"/>
                </a:solidFill>
                <a:effectLst/>
                <a:uFillTx/>
                <a:latin typeface="Arial"/>
                <a:ea typeface="DejaVu Sans"/>
              </a:rPr>
              <a:t>Judges HZ marks are               and are then called “Missing”</a:t>
            </a:r>
            <a:r>
              <a:rPr b="0" lang="en-GB" sz="1800" strike="noStrike" u="none">
                <a:solidFill>
                  <a:srgbClr val="000000"/>
                </a:solidFill>
                <a:effectLst/>
                <a:uFillTx/>
                <a:latin typeface="Arial"/>
                <a:ea typeface="DejaVu Sans"/>
              </a:rPr>
              <a:t>   </a:t>
            </a:r>
            <a:br>
              <a:rPr sz="1800"/>
            </a:br>
            <a:endParaRPr b="0" lang="en-GB" sz="1800" strike="noStrike" u="none">
              <a:solidFill>
                <a:srgbClr val="000000"/>
              </a:solidFill>
              <a:effectLst/>
              <a:uFillTx/>
              <a:latin typeface="Arial"/>
            </a:endParaRPr>
          </a:p>
        </p:txBody>
      </p:sp>
      <p:sp>
        <p:nvSpPr>
          <p:cNvPr id="103" name=""/>
          <p:cNvSpPr/>
          <p:nvPr/>
        </p:nvSpPr>
        <p:spPr>
          <a:xfrm>
            <a:off x="339840" y="3011400"/>
            <a:ext cx="8424360" cy="398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000" strike="noStrike" u="none">
                <a:solidFill>
                  <a:srgbClr val="000066"/>
                </a:solidFill>
                <a:effectLst/>
                <a:uFillTx/>
                <a:latin typeface="Arial"/>
                <a:ea typeface="DejaVu Sans"/>
              </a:rPr>
              <a:t>On the Pilots Score Sheet:</a:t>
            </a:r>
            <a:endParaRPr b="0" lang="en-GB" sz="2000" strike="noStrike" u="none">
              <a:solidFill>
                <a:srgbClr val="000000"/>
              </a:solidFill>
              <a:effectLst/>
              <a:uFillTx/>
              <a:latin typeface="Arial"/>
            </a:endParaRPr>
          </a:p>
        </p:txBody>
      </p:sp>
      <p:pic>
        <p:nvPicPr>
          <p:cNvPr id="104" name="" descr=""/>
          <p:cNvPicPr/>
          <p:nvPr/>
        </p:nvPicPr>
        <p:blipFill>
          <a:blip r:embed="rId1"/>
          <a:stretch/>
        </p:blipFill>
        <p:spPr>
          <a:xfrm>
            <a:off x="6962760" y="1341360"/>
            <a:ext cx="1496520" cy="1496880"/>
          </a:xfrm>
          <a:prstGeom prst="rect">
            <a:avLst/>
          </a:prstGeom>
          <a:noFill/>
          <a:ln w="0">
            <a:noFill/>
          </a:ln>
        </p:spPr>
      </p:pic>
      <p:sp>
        <p:nvSpPr>
          <p:cNvPr id="105" name=""/>
          <p:cNvSpPr/>
          <p:nvPr/>
        </p:nvSpPr>
        <p:spPr>
          <a:xfrm>
            <a:off x="3435480" y="4202280"/>
            <a:ext cx="863280" cy="286920"/>
          </a:xfrm>
          <a:prstGeom prst="rect">
            <a:avLst/>
          </a:prstGeom>
          <a:no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66"/>
                </a:solidFill>
                <a:effectLst/>
                <a:uFillTx/>
                <a:latin typeface="Arial"/>
                <a:ea typeface="DejaVu Sans"/>
              </a:rPr>
              <a:t>boxed</a:t>
            </a:r>
            <a:endParaRPr b="0" lang="en-GB" sz="1800" strike="noStrike" u="none">
              <a:solidFill>
                <a:srgbClr val="000000"/>
              </a:solidFill>
              <a:effectLst/>
              <a:uFillTx/>
              <a:latin typeface="Arial"/>
            </a:endParaRPr>
          </a:p>
        </p:txBody>
      </p:sp>
      <p:sp>
        <p:nvSpPr>
          <p:cNvPr id="106" name=""/>
          <p:cNvSpPr/>
          <p:nvPr/>
        </p:nvSpPr>
        <p:spPr>
          <a:xfrm>
            <a:off x="3708360" y="5497560"/>
            <a:ext cx="863280" cy="286920"/>
          </a:xfrm>
          <a:prstGeom prst="rect">
            <a:avLst/>
          </a:prstGeom>
          <a:noFill/>
          <a:ln w="1908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trike="noStrike" u="none">
                <a:solidFill>
                  <a:srgbClr val="000066"/>
                </a:solidFill>
                <a:effectLst/>
                <a:uFillTx/>
                <a:latin typeface="Arial"/>
                <a:ea typeface="DejaVu Sans"/>
              </a:rPr>
              <a:t>boxed</a:t>
            </a:r>
            <a:endParaRPr b="0" lang="en-GB" sz="1800" strike="noStrike" u="none">
              <a:solidFill>
                <a:srgbClr val="000000"/>
              </a:solidFill>
              <a:effectLst/>
              <a:uFillTx/>
              <a:latin typeface="Arial"/>
            </a:endParaRPr>
          </a:p>
        </p:txBody>
      </p:sp>
      <p:sp>
        <p:nvSpPr>
          <p:cNvPr id="107" name=""/>
          <p:cNvSpPr/>
          <p:nvPr/>
        </p:nvSpPr>
        <p:spPr>
          <a:xfrm>
            <a:off x="395280" y="-171360"/>
            <a:ext cx="1655280" cy="575640"/>
          </a:xfrm>
          <a:prstGeom prst="roundRect">
            <a:avLst>
              <a:gd name="adj" fmla="val 16667"/>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08" name=""/>
          <p:cNvSpPr/>
          <p:nvPr/>
        </p:nvSpPr>
        <p:spPr>
          <a:xfrm>
            <a:off x="324000" y="476280"/>
            <a:ext cx="6840000" cy="864720"/>
          </a:xfrm>
          <a:prstGeom prst="roundRect">
            <a:avLst>
              <a:gd name="adj" fmla="val 16667"/>
            </a:avLst>
          </a:prstGeom>
          <a:blipFill rotWithShape="0">
            <a:blip r:embed="rId2">
              <a:alphaModFix amt="15000"/>
            </a:blip>
            <a:srcRect/>
            <a:tile tx="0" ty="0" sx="100000" sy="100000" algn="ctr"/>
          </a:blipFill>
          <a:ln w="48960">
            <a:solidFill>
              <a:srgbClr val="53537d"/>
            </a:solidFill>
            <a:miter/>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sp>
        <p:nvSpPr>
          <p:cNvPr id="109" name=""/>
          <p:cNvSpPr/>
          <p:nvPr/>
        </p:nvSpPr>
        <p:spPr>
          <a:xfrm>
            <a:off x="395280" y="476280"/>
            <a:ext cx="7056000" cy="7916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2400" strike="noStrike" u="sng">
                <a:solidFill>
                  <a:srgbClr val="000066"/>
                </a:solidFill>
                <a:effectLst/>
                <a:uFillTx/>
                <a:latin typeface="Arial"/>
                <a:ea typeface="DejaVu Sans"/>
              </a:rPr>
              <a:t>Before</a:t>
            </a:r>
            <a:r>
              <a:rPr b="1" i="1" lang="en-GB" sz="2400" strike="noStrike" u="none">
                <a:solidFill>
                  <a:srgbClr val="000066"/>
                </a:solidFill>
                <a:effectLst/>
                <a:uFillTx/>
                <a:latin typeface="Arial"/>
                <a:ea typeface="DejaVu Sans"/>
              </a:rPr>
              <a:t> FairPlay starts:</a:t>
            </a:r>
            <a:br>
              <a:rPr sz="2400"/>
            </a:br>
            <a:r>
              <a:rPr b="1" i="1" lang="en-GB" sz="2400" strike="noStrike" u="none">
                <a:solidFill>
                  <a:srgbClr val="000066"/>
                </a:solidFill>
                <a:effectLst/>
                <a:uFillTx/>
                <a:latin typeface="Arial"/>
                <a:ea typeface="DejaVu Sans"/>
              </a:rPr>
              <a:t>Confirm or deny the Hard Zero’s – the “CHZ”</a:t>
            </a:r>
            <a:endParaRPr b="0" lang="en-GB" sz="2400" strike="noStrike" u="none">
              <a:solidFill>
                <a:srgbClr val="000000"/>
              </a:solidFill>
              <a:effectLst/>
              <a:uFillTx/>
              <a:latin typeface="Arial"/>
            </a:endParaRPr>
          </a:p>
        </p:txBody>
      </p:sp>
      <p:sp>
        <p:nvSpPr>
          <p:cNvPr id="110" name=""/>
          <p:cNvSpPr/>
          <p:nvPr/>
        </p:nvSpPr>
        <p:spPr>
          <a:xfrm>
            <a:off x="2916360" y="-289080"/>
            <a:ext cx="1294920" cy="576000"/>
          </a:xfrm>
          <a:prstGeom prst="roundRect">
            <a:avLst>
              <a:gd name="adj" fmla="val 16667"/>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GB" sz="1800" strike="noStrike" u="none">
              <a:solidFill>
                <a:srgbClr val="000000"/>
              </a:solidFill>
              <a:effectLst/>
              <a:uFillTx/>
              <a:latin typeface="Arial"/>
              <a:ea typeface="DejaVu Sans"/>
            </a:endParaRPr>
          </a:p>
        </p:txBody>
      </p:sp>
      <p:pic>
        <p:nvPicPr>
          <p:cNvPr id="111" name="" descr=""/>
          <p:cNvPicPr/>
          <p:nvPr/>
        </p:nvPicPr>
        <p:blipFill>
          <a:blip r:embed="rId3"/>
          <a:stretch/>
        </p:blipFill>
        <p:spPr>
          <a:xfrm>
            <a:off x="6531120" y="2565360"/>
            <a:ext cx="1550520" cy="110304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3495</TotalTime>
  <Application>LibreOffice/25.8.3.2$Windows_X86_64 LibreOffice_project/8ca8d55c161d602844f5428fa4b58097424e324e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2008-02-14T11:00:16Z</dcterms:created>
  <dc:creator>Owner</dc:creator>
  <dc:description/>
  <dc:language>en-GB</dc:language>
  <cp:lastModifiedBy/>
  <dcterms:modified xsi:type="dcterms:W3CDTF">2025-11-25T10:43:15Z</dcterms:modified>
  <cp:revision>997</cp:revision>
  <dc:subject/>
  <dc:title>Advanced Judging School Frankfurt March 2008</dc:title>
</cp:coreProperties>
</file>

<file path=docProps/custom.xml><?xml version="1.0" encoding="utf-8"?>
<Properties xmlns="http://schemas.openxmlformats.org/officeDocument/2006/custom-properties" xmlns:vt="http://schemas.openxmlformats.org/officeDocument/2006/docPropsVTypes"/>
</file>