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3.xml" ContentType="application/vnd.openxmlformats-officedocument.theme+xml"/>
  <Override PartName="/ppt/theme/theme1.xml" ContentType="application/vnd.openxmlformats-officedocument.theme+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18.png" ContentType="image/png"/>
  <Override PartName="/ppt/media/image1.png" ContentType="image/png"/>
  <Override PartName="/ppt/media/image13.png" ContentType="image/png"/>
  <Override PartName="/ppt/media/image3.gif" ContentType="image/gif"/>
  <Override PartName="/ppt/media/image2.png" ContentType="image/png"/>
  <Override PartName="/ppt/media/image21.png" ContentType="image/png"/>
  <Override PartName="/ppt/media/image28.gif" ContentType="image/gif"/>
  <Override PartName="/ppt/media/image11.png" ContentType="image/pn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22.png" ContentType="image/png"/>
  <Override PartName="/ppt/media/image9.gif" ContentType="image/gif"/>
  <Override PartName="/ppt/media/image10.png" ContentType="image/png"/>
  <Override PartName="/ppt/media/image12.png" ContentType="image/png"/>
  <Override PartName="/ppt/media/image14.png" ContentType="image/png"/>
  <Override PartName="/ppt/media/image15.png" ContentType="image/png"/>
  <Override PartName="/ppt/media/image16.png" ContentType="image/png"/>
  <Override PartName="/ppt/media/image17.png" ContentType="image/png"/>
  <Override PartName="/ppt/media/image19.png" ContentType="image/png"/>
  <Override PartName="/ppt/media/image20.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1.xml" ContentType="application/vnd.openxmlformats-officedocument.presentationml.notesSlide+xml"/>
  <Override PartName="/ppt/notesSlides/_rels/notesSlide1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p:notesSz cx="7099300" cy="102346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GB" sz="4400" strike="noStrike" u="none">
                <a:solidFill>
                  <a:srgbClr val="000000"/>
                </a:solidFill>
                <a:effectLst/>
                <a:uFillTx/>
                <a:latin typeface="Arial"/>
              </a:rPr>
              <a:t>Click to move the slide</a:t>
            </a:r>
            <a:endParaRPr b="0" lang="en-GB" sz="4400" strike="noStrike" u="none">
              <a:solidFill>
                <a:srgbClr val="000000"/>
              </a:solidFill>
              <a:effectLst/>
              <a:uFillTx/>
              <a:latin typeface="Arial"/>
            </a:endParaRPr>
          </a:p>
        </p:txBody>
      </p:sp>
      <p:sp>
        <p:nvSpPr>
          <p:cNvPr id="6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GB" sz="2000" strike="noStrike" u="none">
                <a:solidFill>
                  <a:srgbClr val="000000"/>
                </a:solidFill>
                <a:effectLst/>
                <a:uFillTx/>
                <a:latin typeface="Arial"/>
              </a:rPr>
              <a:t>Click to edit the notes format</a:t>
            </a:r>
            <a:endParaRPr b="0" lang="en-GB" sz="2000" strike="noStrike" u="none">
              <a:solidFill>
                <a:srgbClr val="000000"/>
              </a:solidFill>
              <a:effectLst/>
              <a:uFillTx/>
              <a:latin typeface="Arial"/>
            </a:endParaRPr>
          </a:p>
        </p:txBody>
      </p:sp>
      <p:sp>
        <p:nvSpPr>
          <p:cNvPr id="6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trike="noStrike" u="none">
                <a:solidFill>
                  <a:srgbClr val="000000"/>
                </a:solidFill>
                <a:effectLst/>
                <a:uFillTx/>
                <a:latin typeface="Times New Roman"/>
              </a:rPr>
              <a:t>&lt;header&gt;</a:t>
            </a:r>
            <a:endParaRPr b="0" lang="en-GB" sz="1400" strike="noStrike" u="none">
              <a:solidFill>
                <a:srgbClr val="000000"/>
              </a:solidFill>
              <a:effectLst/>
              <a:uFillTx/>
              <a:latin typeface="Times New Roman"/>
            </a:endParaRPr>
          </a:p>
        </p:txBody>
      </p:sp>
      <p:sp>
        <p:nvSpPr>
          <p:cNvPr id="70" name="PlaceHolder 4"/>
          <p:cNvSpPr>
            <a:spLocks noGrp="1"/>
          </p:cNvSpPr>
          <p:nvPr>
            <p:ph type="dt" idx="37"/>
          </p:nvPr>
        </p:nvSpPr>
        <p:spPr>
          <a:xfrm>
            <a:off x="4278960" y="0"/>
            <a:ext cx="3280680" cy="534240"/>
          </a:xfrm>
          <a:prstGeom prst="rect">
            <a:avLst/>
          </a:prstGeom>
          <a:noFill/>
          <a:ln w="0">
            <a:noFill/>
          </a:ln>
        </p:spPr>
        <p:txBody>
          <a:bodyPr lIns="0" rIns="0" tIns="0" bIns="0" anchor="t">
            <a:noAutofit/>
          </a:bodyPr>
          <a:lstStyle>
            <a:lvl1pPr indent="0" algn="r">
              <a:buNone/>
              <a:defRPr b="0" lang="en-GB" sz="1400" strike="noStrike" u="none">
                <a:solidFill>
                  <a:srgbClr val="000000"/>
                </a:solidFill>
                <a:effectLst/>
                <a:uFillTx/>
                <a:latin typeface="Times New Roman"/>
              </a:defRPr>
            </a:lvl1pPr>
          </a:lstStyle>
          <a:p>
            <a:pPr indent="0" algn="r">
              <a:buNone/>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71" name="PlaceHolder 5"/>
          <p:cNvSpPr>
            <a:spLocks noGrp="1"/>
          </p:cNvSpPr>
          <p:nvPr>
            <p:ph type="ftr" idx="38"/>
          </p:nvPr>
        </p:nvSpPr>
        <p:spPr>
          <a:xfrm>
            <a:off x="0" y="10157400"/>
            <a:ext cx="3280680" cy="534240"/>
          </a:xfrm>
          <a:prstGeom prst="rect">
            <a:avLst/>
          </a:prstGeom>
          <a:noFill/>
          <a:ln w="0">
            <a:noFill/>
          </a:ln>
        </p:spPr>
        <p:txBody>
          <a:bodyPr lIns="0" rIns="0" tIns="0" bIns="0" anchor="b">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72" name="PlaceHolder 6"/>
          <p:cNvSpPr>
            <a:spLocks noGrp="1"/>
          </p:cNvSpPr>
          <p:nvPr>
            <p:ph type="sldNum" idx="39"/>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trike="noStrike" u="none">
                <a:solidFill>
                  <a:srgbClr val="000000"/>
                </a:solidFill>
                <a:effectLst/>
                <a:uFillTx/>
                <a:latin typeface="Times New Roman"/>
              </a:defRPr>
            </a:lvl1pPr>
          </a:lstStyle>
          <a:p>
            <a:pPr indent="0" algn="r">
              <a:buNone/>
            </a:pPr>
            <a:fld id="{FD0CB35D-3605-428A-A566-F75B5A0002FE}" type="slidenum">
              <a:rPr b="0" lang="en-GB" sz="1400" strike="noStrike" u="none">
                <a:solidFill>
                  <a:srgbClr val="000000"/>
                </a:solidFill>
                <a:effectLst/>
                <a:uFillTx/>
                <a:latin typeface="Times New Roman"/>
              </a:rPr>
              <a:t>&lt;number&gt;</a:t>
            </a:fld>
            <a:endParaRPr b="0" lang="en-GB"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992160" y="768240"/>
            <a:ext cx="5112720" cy="3834720"/>
          </a:xfrm>
          <a:prstGeom prst="rect">
            <a:avLst/>
          </a:prstGeom>
          <a:ln w="0">
            <a:noFill/>
          </a:ln>
        </p:spPr>
      </p:sp>
      <p:sp>
        <p:nvSpPr>
          <p:cNvPr id="206" name="PlaceHolder 2"/>
          <p:cNvSpPr>
            <a:spLocks noGrp="1"/>
          </p:cNvSpPr>
          <p:nvPr>
            <p:ph type="body"/>
          </p:nvPr>
        </p:nvSpPr>
        <p:spPr>
          <a:xfrm>
            <a:off x="709560" y="4861080"/>
            <a:ext cx="5677920" cy="4603320"/>
          </a:xfrm>
          <a:prstGeom prst="rect">
            <a:avLst/>
          </a:prstGeom>
          <a:noFill/>
          <a:ln w="0">
            <a:noFill/>
          </a:ln>
        </p:spPr>
        <p:txBody>
          <a:bodyPr lIns="91440" rIns="91440" tIns="45720" bIns="45720" anchor="t">
            <a:noAutofit/>
          </a:bodyPr>
          <a:p>
            <a:pPr indent="0">
              <a:buNone/>
            </a:pPr>
            <a:endParaRPr b="0" lang="en-GB" sz="1800" strike="noStrike" u="none">
              <a:solidFill>
                <a:srgbClr val="000000"/>
              </a:solidFill>
              <a:effectLst/>
              <a:uFillTx/>
              <a:latin typeface="Arial"/>
            </a:endParaRPr>
          </a:p>
        </p:txBody>
      </p:sp>
      <p:sp>
        <p:nvSpPr>
          <p:cNvPr id="207" name="PlaceHolder 3"/>
          <p:cNvSpPr>
            <a:spLocks noGrp="1"/>
          </p:cNvSpPr>
          <p:nvPr>
            <p:ph type="sldNum" idx="40"/>
          </p:nvPr>
        </p:nvSpPr>
        <p:spPr>
          <a:xfrm>
            <a:off x="4021200" y="9721800"/>
            <a:ext cx="3074400" cy="5090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GB" sz="1200" strike="noStrike" u="none">
                <a:solidFill>
                  <a:schemeClr val="dk1"/>
                </a:solidFill>
                <a:effectLst/>
                <a:uFillTx/>
                <a:latin typeface="Arial"/>
                <a:ea typeface="+mn-ea"/>
              </a:defRPr>
            </a:lvl1pPr>
          </a:lstStyle>
          <a:p>
            <a:pPr indent="0" algn="r">
              <a:lnSpc>
                <a:spcPct val="100000"/>
              </a:lnSpc>
              <a:buNone/>
              <a:tabLst>
                <a:tab algn="l" pos="0"/>
              </a:tabLst>
            </a:pPr>
            <a:fld id="{85E686DB-A500-4558-8ABA-1C911CDA0BF0}" type="slidenum">
              <a:rPr b="0" lang="en-GB" sz="1200" strike="noStrike" u="none">
                <a:solidFill>
                  <a:schemeClr val="dk1"/>
                </a:solidFill>
                <a:effectLst/>
                <a:uFillTx/>
                <a:latin typeface="Arial"/>
                <a:ea typeface="+mn-ea"/>
              </a:rPr>
              <a:t>&lt;number&gt;</a:t>
            </a:fld>
            <a:endParaRPr b="0" lang="en-GB"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chemeClr val="lt1"/>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3" name="PlaceHolder 2"/>
          <p:cNvSpPr>
            <a:spLocks noGrp="1"/>
          </p:cNvSpPr>
          <p:nvPr>
            <p:ph type="body"/>
          </p:nvPr>
        </p:nvSpPr>
        <p:spPr>
          <a:xfrm>
            <a:off x="457200" y="1600200"/>
            <a:ext cx="8227440" cy="45237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4" name="PlaceHolder 3"/>
          <p:cNvSpPr>
            <a:spLocks noGrp="1"/>
          </p:cNvSpPr>
          <p:nvPr>
            <p:ph type="dt" idx="1"/>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5" name="PlaceHolder 4"/>
          <p:cNvSpPr>
            <a:spLocks noGrp="1"/>
          </p:cNvSpPr>
          <p:nvPr>
            <p:ph type="ftr" idx="2"/>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6" name="PlaceHolder 5"/>
          <p:cNvSpPr>
            <a:spLocks noGrp="1"/>
          </p:cNvSpPr>
          <p:nvPr>
            <p:ph type="sldNum" idx="3"/>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E9DB94FD-5D1C-4717-816A-0F1A47C53D06}"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chemeClr val="lt1"/>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51" name="PlaceHolder 2"/>
          <p:cNvSpPr>
            <a:spLocks noGrp="1"/>
          </p:cNvSpPr>
          <p:nvPr>
            <p:ph type="body"/>
          </p:nvPr>
        </p:nvSpPr>
        <p:spPr>
          <a:xfrm>
            <a:off x="457200" y="1600200"/>
            <a:ext cx="8227440" cy="452376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52" name="PlaceHolder 3"/>
          <p:cNvSpPr>
            <a:spLocks noGrp="1"/>
          </p:cNvSpPr>
          <p:nvPr>
            <p:ph type="dt" idx="28"/>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53" name="PlaceHolder 4"/>
          <p:cNvSpPr>
            <a:spLocks noGrp="1"/>
          </p:cNvSpPr>
          <p:nvPr>
            <p:ph type="ftr" idx="29"/>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54" name="PlaceHolder 5"/>
          <p:cNvSpPr>
            <a:spLocks noGrp="1"/>
          </p:cNvSpPr>
          <p:nvPr>
            <p:ph type="sldNum" idx="30"/>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5E3D57BE-9C5E-4F60-8046-489A69C8E282}"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chemeClr val="lt1"/>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629400" y="274680"/>
            <a:ext cx="2055240" cy="5849280"/>
          </a:xfrm>
          <a:prstGeom prst="rect">
            <a:avLst/>
          </a:prstGeom>
          <a:noFill/>
          <a:ln w="0">
            <a:noFill/>
          </a:ln>
        </p:spPr>
        <p:txBody>
          <a:bodyPr numCol="1" spcCol="0" lIns="91440" rIns="91440" tIns="45720" bIns="45720" anchor="ctr" vert="eaVert">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56" name="PlaceHolder 2"/>
          <p:cNvSpPr>
            <a:spLocks noGrp="1"/>
          </p:cNvSpPr>
          <p:nvPr>
            <p:ph type="body"/>
          </p:nvPr>
        </p:nvSpPr>
        <p:spPr>
          <a:xfrm>
            <a:off x="457200" y="274680"/>
            <a:ext cx="6017760" cy="584928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57" name="PlaceHolder 3"/>
          <p:cNvSpPr>
            <a:spLocks noGrp="1"/>
          </p:cNvSpPr>
          <p:nvPr>
            <p:ph type="dt" idx="31"/>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58" name="PlaceHolder 4"/>
          <p:cNvSpPr>
            <a:spLocks noGrp="1"/>
          </p:cNvSpPr>
          <p:nvPr>
            <p:ph type="ftr" idx="32"/>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59" name="PlaceHolder 5"/>
          <p:cNvSpPr>
            <a:spLocks noGrp="1"/>
          </p:cNvSpPr>
          <p:nvPr>
            <p:ph type="sldNum" idx="33"/>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B25530DE-C428-497D-BFA4-88871E341341}"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bg>
      <p:bgPr>
        <a:solidFill>
          <a:schemeClr val="lt1"/>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61" name="PlaceHolder 2"/>
          <p:cNvSpPr>
            <a:spLocks noGrp="1"/>
          </p:cNvSpPr>
          <p:nvPr>
            <p:ph type="body"/>
          </p:nvPr>
        </p:nvSpPr>
        <p:spPr>
          <a:xfrm>
            <a:off x="457200" y="1600200"/>
            <a:ext cx="4036320" cy="45237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62" name="PlaceHolder 3"/>
          <p:cNvSpPr>
            <a:spLocks noGrp="1"/>
          </p:cNvSpPr>
          <p:nvPr>
            <p:ph type="body"/>
          </p:nvPr>
        </p:nvSpPr>
        <p:spPr>
          <a:xfrm>
            <a:off x="4648320" y="1600200"/>
            <a:ext cx="4036320" cy="21837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63" name="PlaceHolder 4"/>
          <p:cNvSpPr>
            <a:spLocks noGrp="1"/>
          </p:cNvSpPr>
          <p:nvPr>
            <p:ph type="body"/>
          </p:nvPr>
        </p:nvSpPr>
        <p:spPr>
          <a:xfrm>
            <a:off x="4648320" y="3938760"/>
            <a:ext cx="4036320" cy="21855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64" name="PlaceHolder 5"/>
          <p:cNvSpPr>
            <a:spLocks noGrp="1"/>
          </p:cNvSpPr>
          <p:nvPr>
            <p:ph type="dt" idx="34"/>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65" name="PlaceHolder 6"/>
          <p:cNvSpPr>
            <a:spLocks noGrp="1"/>
          </p:cNvSpPr>
          <p:nvPr>
            <p:ph type="ftr" idx="35"/>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66" name="PlaceHolder 7"/>
          <p:cNvSpPr>
            <a:spLocks noGrp="1"/>
          </p:cNvSpPr>
          <p:nvPr>
            <p:ph type="sldNum" idx="36"/>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357320DE-1454-4E34-AC8C-E892F35250E6}"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chemeClr val="lt1"/>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722160" y="4406760"/>
            <a:ext cx="7770240" cy="1360080"/>
          </a:xfrm>
          <a:prstGeom prst="rect">
            <a:avLst/>
          </a:prstGeom>
          <a:noFill/>
          <a:ln w="0">
            <a:noFill/>
          </a:ln>
        </p:spPr>
        <p:txBody>
          <a:bodyPr numCol="1" spcCol="0" lIns="91440" rIns="91440" tIns="45720" bIns="45720" anchor="t">
            <a:noAutofit/>
          </a:bodyPr>
          <a:p>
            <a:pPr indent="0">
              <a:lnSpc>
                <a:spcPct val="100000"/>
              </a:lnSpc>
              <a:buNone/>
              <a:tabLst>
                <a:tab algn="l" pos="0"/>
              </a:tabLst>
            </a:pPr>
            <a:r>
              <a:rPr b="1" lang="en-US" sz="4000" strike="noStrike" u="none" cap="all">
                <a:solidFill>
                  <a:schemeClr val="dk2"/>
                </a:solidFill>
                <a:effectLst/>
                <a:uFillTx/>
                <a:latin typeface="Arial"/>
              </a:rPr>
              <a:t>Click to edit Master title style</a:t>
            </a:r>
            <a:endParaRPr b="0" lang="en-GB" sz="4000" strike="noStrike" u="none">
              <a:solidFill>
                <a:srgbClr val="000000"/>
              </a:solidFill>
              <a:effectLst/>
              <a:uFillTx/>
              <a:latin typeface="Arial"/>
            </a:endParaRPr>
          </a:p>
        </p:txBody>
      </p:sp>
      <p:sp>
        <p:nvSpPr>
          <p:cNvPr id="8" name="PlaceHolder 2"/>
          <p:cNvSpPr>
            <a:spLocks noGrp="1"/>
          </p:cNvSpPr>
          <p:nvPr>
            <p:ph type="body"/>
          </p:nvPr>
        </p:nvSpPr>
        <p:spPr>
          <a:xfrm>
            <a:off x="722160" y="2906640"/>
            <a:ext cx="7770240" cy="1497960"/>
          </a:xfrm>
          <a:prstGeom prst="rect">
            <a:avLst/>
          </a:prstGeom>
          <a:noFill/>
          <a:ln w="0">
            <a:noFill/>
          </a:ln>
        </p:spPr>
        <p:txBody>
          <a:bodyPr numCol="1" spcCol="0" lIns="91440" rIns="91440" tIns="45720" bIns="45720" anchor="b">
            <a:noAutofit/>
          </a:bodyPr>
          <a:p>
            <a:pPr indent="0">
              <a:lnSpc>
                <a:spcPct val="100000"/>
              </a:lnSpc>
              <a:spcBef>
                <a:spcPts val="400"/>
              </a:spcBef>
              <a:buNone/>
              <a:tabLst>
                <a:tab algn="l" pos="0"/>
              </a:tabLst>
            </a:pPr>
            <a:r>
              <a:rPr b="0" lang="en-US" sz="2000" strike="noStrike" u="none">
                <a:solidFill>
                  <a:schemeClr val="dk1"/>
                </a:solidFill>
                <a:effectLst/>
                <a:uFillTx/>
                <a:latin typeface="Arial"/>
              </a:rPr>
              <a:t>Click to edit Master text styles</a:t>
            </a:r>
            <a:endParaRPr b="0" lang="en-GB" sz="2000" strike="noStrike" u="none">
              <a:solidFill>
                <a:srgbClr val="000000"/>
              </a:solidFill>
              <a:effectLst/>
              <a:uFillTx/>
              <a:latin typeface="Arial"/>
            </a:endParaRPr>
          </a:p>
        </p:txBody>
      </p:sp>
      <p:sp>
        <p:nvSpPr>
          <p:cNvPr id="9" name="PlaceHolder 3"/>
          <p:cNvSpPr>
            <a:spLocks noGrp="1"/>
          </p:cNvSpPr>
          <p:nvPr>
            <p:ph type="dt" idx="4"/>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0" name="PlaceHolder 4"/>
          <p:cNvSpPr>
            <a:spLocks noGrp="1"/>
          </p:cNvSpPr>
          <p:nvPr>
            <p:ph type="ftr" idx="5"/>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1" name="PlaceHolder 5"/>
          <p:cNvSpPr>
            <a:spLocks noGrp="1"/>
          </p:cNvSpPr>
          <p:nvPr>
            <p:ph type="sldNum" idx="6"/>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3EF1A630-E240-42C6-880D-4E3D1E44469A}"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chemeClr val="lt1"/>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13" name="PlaceHolder 2"/>
          <p:cNvSpPr>
            <a:spLocks noGrp="1"/>
          </p:cNvSpPr>
          <p:nvPr>
            <p:ph type="body"/>
          </p:nvPr>
        </p:nvSpPr>
        <p:spPr>
          <a:xfrm>
            <a:off x="457200" y="1600200"/>
            <a:ext cx="4036320" cy="45237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Click to edit Master text styles</a:t>
            </a:r>
            <a:endParaRPr b="0" lang="en-GB" sz="2800" strike="noStrike" u="none">
              <a:solidFill>
                <a:srgbClr val="000000"/>
              </a:solidFill>
              <a:effectLst/>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Second level</a:t>
            </a:r>
            <a:endParaRPr b="0" lang="en-GB" sz="2400" strike="noStrike" u="none">
              <a:solidFill>
                <a:srgbClr val="000000"/>
              </a:solidFill>
              <a:effectLst/>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Third level</a:t>
            </a:r>
            <a:endParaRPr b="0" lang="en-GB" sz="2000" strike="noStrike" u="none">
              <a:solidFill>
                <a:srgbClr val="000000"/>
              </a:solidFill>
              <a:effectLst/>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rPr>
              <a:t>Fourth level</a:t>
            </a:r>
            <a:endParaRPr b="0" lang="en-GB" sz="1800" strike="noStrike" u="none">
              <a:solidFill>
                <a:srgbClr val="000000"/>
              </a:solidFill>
              <a:effectLst/>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Arial"/>
              </a:rPr>
              <a:t>Fifth level</a:t>
            </a:r>
            <a:endParaRPr b="0" lang="en-GB" sz="1800" strike="noStrike" u="none">
              <a:solidFill>
                <a:srgbClr val="000000"/>
              </a:solidFill>
              <a:effectLst/>
              <a:uFillTx/>
              <a:latin typeface="Arial"/>
            </a:endParaRPr>
          </a:p>
        </p:txBody>
      </p:sp>
      <p:sp>
        <p:nvSpPr>
          <p:cNvPr id="14" name="PlaceHolder 3"/>
          <p:cNvSpPr>
            <a:spLocks noGrp="1"/>
          </p:cNvSpPr>
          <p:nvPr>
            <p:ph type="body"/>
          </p:nvPr>
        </p:nvSpPr>
        <p:spPr>
          <a:xfrm>
            <a:off x="4648320" y="1600200"/>
            <a:ext cx="4036320" cy="45237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Click to edit Master text styles</a:t>
            </a:r>
            <a:endParaRPr b="0" lang="en-GB" sz="2800" strike="noStrike" u="none">
              <a:solidFill>
                <a:srgbClr val="000000"/>
              </a:solidFill>
              <a:effectLst/>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Second level</a:t>
            </a:r>
            <a:endParaRPr b="0" lang="en-GB" sz="2400" strike="noStrike" u="none">
              <a:solidFill>
                <a:srgbClr val="000000"/>
              </a:solidFill>
              <a:effectLst/>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Third level</a:t>
            </a:r>
            <a:endParaRPr b="0" lang="en-GB" sz="2000" strike="noStrike" u="none">
              <a:solidFill>
                <a:srgbClr val="000000"/>
              </a:solidFill>
              <a:effectLst/>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rPr>
              <a:t>Fourth level</a:t>
            </a:r>
            <a:endParaRPr b="0" lang="en-GB" sz="1800" strike="noStrike" u="none">
              <a:solidFill>
                <a:srgbClr val="000000"/>
              </a:solidFill>
              <a:effectLst/>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Arial"/>
              </a:rPr>
              <a:t>Fifth level</a:t>
            </a:r>
            <a:endParaRPr b="0" lang="en-GB" sz="1800" strike="noStrike" u="none">
              <a:solidFill>
                <a:srgbClr val="000000"/>
              </a:solidFill>
              <a:effectLst/>
              <a:uFillTx/>
              <a:latin typeface="Arial"/>
            </a:endParaRPr>
          </a:p>
        </p:txBody>
      </p:sp>
      <p:sp>
        <p:nvSpPr>
          <p:cNvPr id="15" name="PlaceHolder 4"/>
          <p:cNvSpPr>
            <a:spLocks noGrp="1"/>
          </p:cNvSpPr>
          <p:nvPr>
            <p:ph type="dt" idx="7"/>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6" name="PlaceHolder 5"/>
          <p:cNvSpPr>
            <a:spLocks noGrp="1"/>
          </p:cNvSpPr>
          <p:nvPr>
            <p:ph type="ftr" idx="8"/>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7" name="PlaceHolder 6"/>
          <p:cNvSpPr>
            <a:spLocks noGrp="1"/>
          </p:cNvSpPr>
          <p:nvPr>
            <p:ph type="sldNum" idx="9"/>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D23BF5F9-A686-4BD5-92D0-444E19403CBC}"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chemeClr val="lt1"/>
        </a:solid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19" name="PlaceHolder 2"/>
          <p:cNvSpPr>
            <a:spLocks noGrp="1"/>
          </p:cNvSpPr>
          <p:nvPr>
            <p:ph type="body"/>
          </p:nvPr>
        </p:nvSpPr>
        <p:spPr>
          <a:xfrm>
            <a:off x="457200" y="1535040"/>
            <a:ext cx="4038120" cy="6375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p:txBody>
      </p:sp>
      <p:sp>
        <p:nvSpPr>
          <p:cNvPr id="20" name="PlaceHolder 3"/>
          <p:cNvSpPr>
            <a:spLocks noGrp="1"/>
          </p:cNvSpPr>
          <p:nvPr>
            <p:ph type="body"/>
          </p:nvPr>
        </p:nvSpPr>
        <p:spPr>
          <a:xfrm>
            <a:off x="457200" y="2174760"/>
            <a:ext cx="4038120" cy="39492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Second level</a:t>
            </a:r>
            <a:endParaRPr b="0" lang="en-GB" sz="2000" strike="noStrike" u="none">
              <a:solidFill>
                <a:srgbClr val="000000"/>
              </a:solidFill>
              <a:effectLst/>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rPr>
              <a:t>Third level</a:t>
            </a:r>
            <a:endParaRPr b="0" lang="en-GB" sz="1800" strike="noStrike" u="none">
              <a:solidFill>
                <a:srgbClr val="000000"/>
              </a:solidFill>
              <a:effectLst/>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Arial"/>
              </a:rPr>
              <a:t>Fourth level</a:t>
            </a:r>
            <a:endParaRPr b="0" lang="en-GB" sz="1600" strike="noStrike" u="none">
              <a:solidFill>
                <a:srgbClr val="000000"/>
              </a:solidFill>
              <a:effectLst/>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Arial"/>
              </a:rPr>
              <a:t>Fifth level</a:t>
            </a:r>
            <a:endParaRPr b="0" lang="en-GB" sz="1600" strike="noStrike" u="none">
              <a:solidFill>
                <a:srgbClr val="000000"/>
              </a:solidFill>
              <a:effectLst/>
              <a:uFillTx/>
              <a:latin typeface="Arial"/>
            </a:endParaRPr>
          </a:p>
        </p:txBody>
      </p:sp>
      <p:sp>
        <p:nvSpPr>
          <p:cNvPr id="21" name="PlaceHolder 4"/>
          <p:cNvSpPr>
            <a:spLocks noGrp="1"/>
          </p:cNvSpPr>
          <p:nvPr>
            <p:ph type="body"/>
          </p:nvPr>
        </p:nvSpPr>
        <p:spPr>
          <a:xfrm>
            <a:off x="4645080" y="1535040"/>
            <a:ext cx="4039560" cy="6375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p:txBody>
      </p:sp>
      <p:sp>
        <p:nvSpPr>
          <p:cNvPr id="22" name="PlaceHolder 5"/>
          <p:cNvSpPr>
            <a:spLocks noGrp="1"/>
          </p:cNvSpPr>
          <p:nvPr>
            <p:ph type="body"/>
          </p:nvPr>
        </p:nvSpPr>
        <p:spPr>
          <a:xfrm>
            <a:off x="4645080" y="2174760"/>
            <a:ext cx="4039560" cy="39492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Second level</a:t>
            </a:r>
            <a:endParaRPr b="0" lang="en-GB" sz="2000" strike="noStrike" u="none">
              <a:solidFill>
                <a:srgbClr val="000000"/>
              </a:solidFill>
              <a:effectLst/>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rPr>
              <a:t>Third level</a:t>
            </a:r>
            <a:endParaRPr b="0" lang="en-GB" sz="1800" strike="noStrike" u="none">
              <a:solidFill>
                <a:srgbClr val="000000"/>
              </a:solidFill>
              <a:effectLst/>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Arial"/>
              </a:rPr>
              <a:t>Fourth level</a:t>
            </a:r>
            <a:endParaRPr b="0" lang="en-GB" sz="1600" strike="noStrike" u="none">
              <a:solidFill>
                <a:srgbClr val="000000"/>
              </a:solidFill>
              <a:effectLst/>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Arial"/>
              </a:rPr>
              <a:t>Fifth level</a:t>
            </a:r>
            <a:endParaRPr b="0" lang="en-GB" sz="1600" strike="noStrike" u="none">
              <a:solidFill>
                <a:srgbClr val="000000"/>
              </a:solidFill>
              <a:effectLst/>
              <a:uFillTx/>
              <a:latin typeface="Arial"/>
            </a:endParaRPr>
          </a:p>
        </p:txBody>
      </p:sp>
      <p:sp>
        <p:nvSpPr>
          <p:cNvPr id="23" name="PlaceHolder 6"/>
          <p:cNvSpPr>
            <a:spLocks noGrp="1"/>
          </p:cNvSpPr>
          <p:nvPr>
            <p:ph type="dt" idx="10"/>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24" name="PlaceHolder 7"/>
          <p:cNvSpPr>
            <a:spLocks noGrp="1"/>
          </p:cNvSpPr>
          <p:nvPr>
            <p:ph type="ftr" idx="11"/>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25" name="PlaceHolder 8"/>
          <p:cNvSpPr>
            <a:spLocks noGrp="1"/>
          </p:cNvSpPr>
          <p:nvPr>
            <p:ph type="sldNum" idx="12"/>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A78F04F3-CD2C-4311-BA27-47C0268A78B2}"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chemeClr val="lt1"/>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7440" cy="1140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27" name="PlaceHolder 2"/>
          <p:cNvSpPr>
            <a:spLocks noGrp="1"/>
          </p:cNvSpPr>
          <p:nvPr>
            <p:ph type="dt" idx="13"/>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28" name="PlaceHolder 3"/>
          <p:cNvSpPr>
            <a:spLocks noGrp="1"/>
          </p:cNvSpPr>
          <p:nvPr>
            <p:ph type="ftr" idx="14"/>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29" name="PlaceHolder 4"/>
          <p:cNvSpPr>
            <a:spLocks noGrp="1"/>
          </p:cNvSpPr>
          <p:nvPr>
            <p:ph type="sldNum" idx="15"/>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A6E6C01F-1BDB-4F64-84D0-4105F3FB2B8D}"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
        <p:nvSpPr>
          <p:cNvPr id="30" name="PlaceHolder 1"/>
          <p:cNvSpPr>
            <a:spLocks noGrp="1"/>
          </p:cNvSpPr>
          <p:nvPr>
            <p:ph type="dt" idx="16"/>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31" name="PlaceHolder 2"/>
          <p:cNvSpPr>
            <a:spLocks noGrp="1"/>
          </p:cNvSpPr>
          <p:nvPr>
            <p:ph type="ftr" idx="17"/>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32" name="PlaceHolder 3"/>
          <p:cNvSpPr>
            <a:spLocks noGrp="1"/>
          </p:cNvSpPr>
          <p:nvPr>
            <p:ph type="sldNum" idx="18"/>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4D520009-10CC-4249-8BE4-B3BD5478B948}"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chemeClr val="lt1"/>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2880"/>
            <a:ext cx="3006000" cy="1159920"/>
          </a:xfrm>
          <a:prstGeom prst="rect">
            <a:avLst/>
          </a:prstGeom>
          <a:noFill/>
          <a:ln w="0">
            <a:noFill/>
          </a:ln>
        </p:spPr>
        <p:txBody>
          <a:bodyPr numCol="1" spcCol="0" lIns="91440" rIns="91440" tIns="45720" bIns="45720" anchor="b">
            <a:noAutofit/>
          </a:bodyPr>
          <a:p>
            <a:pPr indent="0">
              <a:lnSpc>
                <a:spcPct val="100000"/>
              </a:lnSpc>
              <a:buNone/>
              <a:tabLst>
                <a:tab algn="l" pos="0"/>
              </a:tabLst>
            </a:pPr>
            <a:r>
              <a:rPr b="1" lang="en-US" sz="2000" strike="noStrike" u="none">
                <a:solidFill>
                  <a:schemeClr val="dk2"/>
                </a:solidFill>
                <a:effectLst/>
                <a:uFillTx/>
                <a:latin typeface="Arial"/>
              </a:rPr>
              <a:t>Click to edit Master title style</a:t>
            </a:r>
            <a:endParaRPr b="0" lang="en-GB" sz="2000" strike="noStrike" u="none">
              <a:solidFill>
                <a:srgbClr val="000000"/>
              </a:solidFill>
              <a:effectLst/>
              <a:uFillTx/>
              <a:latin typeface="Arial"/>
            </a:endParaRPr>
          </a:p>
        </p:txBody>
      </p:sp>
      <p:sp>
        <p:nvSpPr>
          <p:cNvPr id="34" name="PlaceHolder 2"/>
          <p:cNvSpPr>
            <a:spLocks noGrp="1"/>
          </p:cNvSpPr>
          <p:nvPr>
            <p:ph type="body"/>
          </p:nvPr>
        </p:nvSpPr>
        <p:spPr>
          <a:xfrm>
            <a:off x="3575160" y="272880"/>
            <a:ext cx="5109480" cy="585108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rPr>
              <a:t>Fifth level</a:t>
            </a:r>
            <a:endParaRPr b="0" lang="en-GB" sz="2000" strike="noStrike" u="none">
              <a:solidFill>
                <a:srgbClr val="000000"/>
              </a:solidFill>
              <a:effectLst/>
              <a:uFillTx/>
              <a:latin typeface="Arial"/>
            </a:endParaRPr>
          </a:p>
        </p:txBody>
      </p:sp>
      <p:sp>
        <p:nvSpPr>
          <p:cNvPr id="35" name="PlaceHolder 3"/>
          <p:cNvSpPr>
            <a:spLocks noGrp="1"/>
          </p:cNvSpPr>
          <p:nvPr>
            <p:ph type="body"/>
          </p:nvPr>
        </p:nvSpPr>
        <p:spPr>
          <a:xfrm>
            <a:off x="457200" y="1434960"/>
            <a:ext cx="3006000" cy="46890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Arial"/>
              </a:rPr>
              <a:t>Click to edit Master text styles</a:t>
            </a:r>
            <a:endParaRPr b="0" lang="en-GB" sz="1400" strike="noStrike" u="none">
              <a:solidFill>
                <a:srgbClr val="000000"/>
              </a:solidFill>
              <a:effectLst/>
              <a:uFillTx/>
              <a:latin typeface="Arial"/>
            </a:endParaRPr>
          </a:p>
        </p:txBody>
      </p:sp>
      <p:sp>
        <p:nvSpPr>
          <p:cNvPr id="36" name="PlaceHolder 4"/>
          <p:cNvSpPr>
            <a:spLocks noGrp="1"/>
          </p:cNvSpPr>
          <p:nvPr>
            <p:ph type="dt" idx="19"/>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37" name="PlaceHolder 5"/>
          <p:cNvSpPr>
            <a:spLocks noGrp="1"/>
          </p:cNvSpPr>
          <p:nvPr>
            <p:ph type="ftr" idx="20"/>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38" name="PlaceHolder 6"/>
          <p:cNvSpPr>
            <a:spLocks noGrp="1"/>
          </p:cNvSpPr>
          <p:nvPr>
            <p:ph type="sldNum" idx="21"/>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AAAEBABD-266F-440E-9C50-916CCA661BF1}"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chemeClr val="lt1"/>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792440" y="4800600"/>
            <a:ext cx="5484240" cy="564480"/>
          </a:xfrm>
          <a:prstGeom prst="rect">
            <a:avLst/>
          </a:prstGeom>
          <a:noFill/>
          <a:ln w="0">
            <a:noFill/>
          </a:ln>
        </p:spPr>
        <p:txBody>
          <a:bodyPr numCol="1" spcCol="0" lIns="91440" rIns="91440" tIns="45720" bIns="45720" anchor="b">
            <a:noAutofit/>
          </a:bodyPr>
          <a:p>
            <a:pPr indent="0">
              <a:lnSpc>
                <a:spcPct val="100000"/>
              </a:lnSpc>
              <a:buNone/>
              <a:tabLst>
                <a:tab algn="l" pos="0"/>
              </a:tabLst>
            </a:pPr>
            <a:r>
              <a:rPr b="1" lang="en-US" sz="2000" strike="noStrike" u="none">
                <a:solidFill>
                  <a:schemeClr val="dk2"/>
                </a:solidFill>
                <a:effectLst/>
                <a:uFillTx/>
                <a:latin typeface="Arial"/>
              </a:rPr>
              <a:t>Click to edit Master title style</a:t>
            </a:r>
            <a:endParaRPr b="0" lang="en-GB" sz="2000" strike="noStrike" u="none">
              <a:solidFill>
                <a:srgbClr val="000000"/>
              </a:solidFill>
              <a:effectLst/>
              <a:uFillTx/>
              <a:latin typeface="Arial"/>
            </a:endParaRPr>
          </a:p>
        </p:txBody>
      </p:sp>
      <p:sp>
        <p:nvSpPr>
          <p:cNvPr id="40" name="PlaceHolder 2"/>
          <p:cNvSpPr>
            <a:spLocks noGrp="1"/>
          </p:cNvSpPr>
          <p:nvPr>
            <p:ph type="body"/>
          </p:nvPr>
        </p:nvSpPr>
        <p:spPr>
          <a:xfrm>
            <a:off x="1792440" y="612720"/>
            <a:ext cx="5484240" cy="411264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GB" sz="3200" strike="noStrike" u="none">
                <a:solidFill>
                  <a:schemeClr val="dk1"/>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GB" sz="3200" strike="noStrike" u="none">
                <a:solidFill>
                  <a:schemeClr val="dk1"/>
                </a:solidFill>
                <a:effectLst/>
                <a:uFillTx/>
                <a:latin typeface="Arial"/>
              </a:rPr>
              <a:t>Second Outline Level</a:t>
            </a:r>
            <a:endParaRPr b="0" lang="en-GB"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GB" sz="3200" strike="noStrike" u="none">
                <a:solidFill>
                  <a:schemeClr val="dk1"/>
                </a:solidFill>
                <a:effectLst/>
                <a:uFillTx/>
                <a:latin typeface="Arial"/>
              </a:rPr>
              <a:t>Third Outline Level</a:t>
            </a:r>
            <a:endParaRPr b="0" lang="en-GB"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GB" sz="3200" strike="noStrike" u="none">
                <a:solidFill>
                  <a:schemeClr val="dk1"/>
                </a:solidFill>
                <a:effectLst/>
                <a:uFillTx/>
                <a:latin typeface="Arial"/>
              </a:rPr>
              <a:t>Fourth Outline Level</a:t>
            </a:r>
            <a:endParaRPr b="0" lang="en-GB"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Fifth Outline Level</a:t>
            </a:r>
            <a:endParaRPr b="0" lang="en-GB"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Sixth Outline Level</a:t>
            </a:r>
            <a:endParaRPr b="0" lang="en-GB"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Seventh Outline Level</a:t>
            </a:r>
            <a:endParaRPr b="0" lang="en-GB" sz="3200" strike="noStrike" u="none">
              <a:solidFill>
                <a:srgbClr val="000000"/>
              </a:solidFill>
              <a:effectLst/>
              <a:uFillTx/>
              <a:latin typeface="Arial"/>
            </a:endParaRPr>
          </a:p>
        </p:txBody>
      </p:sp>
      <p:sp>
        <p:nvSpPr>
          <p:cNvPr id="41" name="PlaceHolder 3"/>
          <p:cNvSpPr>
            <a:spLocks noGrp="1"/>
          </p:cNvSpPr>
          <p:nvPr>
            <p:ph type="body"/>
          </p:nvPr>
        </p:nvSpPr>
        <p:spPr>
          <a:xfrm>
            <a:off x="1792440" y="5367240"/>
            <a:ext cx="5484240" cy="8028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Arial"/>
              </a:rPr>
              <a:t>Click to edit Master text styles</a:t>
            </a:r>
            <a:endParaRPr b="0" lang="en-GB" sz="1400" strike="noStrike" u="none">
              <a:solidFill>
                <a:srgbClr val="000000"/>
              </a:solidFill>
              <a:effectLst/>
              <a:uFillTx/>
              <a:latin typeface="Arial"/>
            </a:endParaRPr>
          </a:p>
        </p:txBody>
      </p:sp>
      <p:sp>
        <p:nvSpPr>
          <p:cNvPr id="42" name="PlaceHolder 4"/>
          <p:cNvSpPr>
            <a:spLocks noGrp="1"/>
          </p:cNvSpPr>
          <p:nvPr>
            <p:ph type="dt" idx="22"/>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43" name="PlaceHolder 5"/>
          <p:cNvSpPr>
            <a:spLocks noGrp="1"/>
          </p:cNvSpPr>
          <p:nvPr>
            <p:ph type="ftr" idx="23"/>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44" name="PlaceHolder 6"/>
          <p:cNvSpPr>
            <a:spLocks noGrp="1"/>
          </p:cNvSpPr>
          <p:nvPr>
            <p:ph type="sldNum" idx="24"/>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909620A6-E5CE-46B3-8E25-C925560209F4}"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chemeClr val="lt1"/>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2130480"/>
            <a:ext cx="7770240" cy="146772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46" name="PlaceHolder 2"/>
          <p:cNvSpPr>
            <a:spLocks noGrp="1"/>
          </p:cNvSpPr>
          <p:nvPr>
            <p:ph type="dt" idx="25"/>
          </p:nvPr>
        </p:nvSpPr>
        <p:spPr>
          <a:xfrm>
            <a:off x="457200" y="6245280"/>
            <a:ext cx="2131560" cy="474120"/>
          </a:xfrm>
          <a:prstGeom prst="rect">
            <a:avLst/>
          </a:prstGeom>
          <a:noFill/>
          <a:ln w="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47" name="PlaceHolder 3"/>
          <p:cNvSpPr>
            <a:spLocks noGrp="1"/>
          </p:cNvSpPr>
          <p:nvPr>
            <p:ph type="ftr" idx="26"/>
          </p:nvPr>
        </p:nvSpPr>
        <p:spPr>
          <a:xfrm>
            <a:off x="3124080" y="6245280"/>
            <a:ext cx="2893320" cy="474120"/>
          </a:xfrm>
          <a:prstGeom prst="rect">
            <a:avLst/>
          </a:prstGeom>
          <a:noFill/>
          <a:ln w="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48" name="PlaceHolder 4"/>
          <p:cNvSpPr>
            <a:spLocks noGrp="1"/>
          </p:cNvSpPr>
          <p:nvPr>
            <p:ph type="sldNum" idx="27"/>
          </p:nvPr>
        </p:nvSpPr>
        <p:spPr>
          <a:xfrm>
            <a:off x="6553080" y="6245280"/>
            <a:ext cx="2131560" cy="474120"/>
          </a:xfrm>
          <a:prstGeom prst="rect">
            <a:avLst/>
          </a:prstGeom>
          <a:noFill/>
          <a:ln w="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171D18E2-3387-417C-AD42-03891DFE2324}"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
        <p:nvSpPr>
          <p:cNvPr id="49" name="PlaceHolder 5"/>
          <p:cNvSpPr>
            <a:spLocks noGrp="1"/>
          </p:cNvSpPr>
          <p:nvPr>
            <p:ph type="body"/>
          </p:nvPr>
        </p:nvSpPr>
        <p:spPr>
          <a:xfrm>
            <a:off x="457200" y="1604520"/>
            <a:ext cx="8227440" cy="39754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GB" sz="3200" strike="noStrike" u="none">
                <a:solidFill>
                  <a:schemeClr val="dk1"/>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GB" sz="2400" strike="noStrike" u="none">
                <a:solidFill>
                  <a:schemeClr val="dk1"/>
                </a:solidFill>
                <a:effectLst/>
                <a:uFillTx/>
                <a:latin typeface="Arial"/>
              </a:rPr>
              <a:t>Second Outline Level</a:t>
            </a:r>
            <a:endParaRPr b="0" lang="en-GB" sz="24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GB" sz="2000" strike="noStrike" u="none">
                <a:solidFill>
                  <a:schemeClr val="dk1"/>
                </a:solidFill>
                <a:effectLst/>
                <a:uFillTx/>
                <a:latin typeface="Arial"/>
              </a:rPr>
              <a:t>Third Outline Level</a:t>
            </a:r>
            <a:endParaRPr b="0" lang="en-GB" sz="20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GB" sz="2000" strike="noStrike" u="none">
                <a:solidFill>
                  <a:schemeClr val="dk1"/>
                </a:solidFill>
                <a:effectLst/>
                <a:uFillTx/>
                <a:latin typeface="Arial"/>
              </a:rPr>
              <a:t>Fourth Outline Level</a:t>
            </a:r>
            <a:endParaRPr b="0" lang="en-GB" sz="20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Fifth Outline Level</a:t>
            </a:r>
            <a:endParaRPr b="0" lang="en-GB" sz="20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Sixth Outline Level</a:t>
            </a:r>
            <a:endParaRPr b="0" lang="en-GB" sz="20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Seventh Outline Level</a:t>
            </a:r>
            <a:endParaRPr b="0" lang="en-GB" sz="20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9.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8.gif"/><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slideLayout" Target="../slideLayouts/slideLayout1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2.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Text Box 5"/>
          <p:cNvSpPr/>
          <p:nvPr/>
        </p:nvSpPr>
        <p:spPr>
          <a:xfrm>
            <a:off x="5868000" y="404640"/>
            <a:ext cx="2806200" cy="6091920"/>
          </a:xfrm>
          <a:prstGeom prst="rect">
            <a:avLst/>
          </a:prstGeom>
          <a:noFill/>
          <a:ln w="0">
            <a:noFill/>
          </a:ln>
          <a:effectLst>
            <a:outerShdw algn="tl" blurRad="38160" dir="2700000" dist="25455" rotWithShape="0">
              <a:srgbClr val="000000">
                <a:alpha val="40000"/>
              </a:srgbClr>
            </a:outerShdw>
          </a:effectLst>
        </p:spPr>
        <p:style>
          <a:lnRef idx="0"/>
          <a:fillRef idx="0"/>
          <a:effectRef idx="0"/>
          <a:fontRef idx="minor"/>
        </p:style>
        <p:txBody>
          <a:bodyPr lIns="90000" rIns="90000" tIns="45000" bIns="45000" anchor="t">
            <a:spAutoFit/>
          </a:bodyPr>
          <a:p>
            <a:pPr>
              <a:lnSpc>
                <a:spcPts val="2599"/>
              </a:lnSpc>
            </a:pPr>
            <a:r>
              <a:rPr b="1" i="1" lang="en-GB" sz="1600" strike="noStrike" u="none">
                <a:solidFill>
                  <a:schemeClr val="accent2">
                    <a:lumMod val="75000"/>
                  </a:schemeClr>
                </a:solidFill>
                <a:effectLst/>
                <a:uFillTx/>
                <a:latin typeface="Calibri"/>
              </a:rPr>
              <a:t>●  Centre of Gravity Track</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Zero Lift Axis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When to use each one ?</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The “Box”</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Wing Rocks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Steep / Shallow, Neg &amp; Pos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Basics Rules of Judging</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Turns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Slow Rolls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Flick Rolls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Spins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Loops and Eights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Stall Turns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Humpty Bumps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Tail Slides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Rolling Circles</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Positioning mark</a:t>
            </a:r>
            <a:endParaRPr b="0" lang="en-GB" sz="1600" strike="noStrike" u="none">
              <a:solidFill>
                <a:srgbClr val="000000"/>
              </a:solidFill>
              <a:effectLst/>
              <a:uFillTx/>
              <a:latin typeface="Arial"/>
            </a:endParaRPr>
          </a:p>
          <a:p>
            <a:pPr>
              <a:lnSpc>
                <a:spcPts val="2599"/>
              </a:lnSpc>
            </a:pPr>
            <a:r>
              <a:rPr b="1" i="1" lang="en-GB" sz="1600" strike="noStrike" u="none">
                <a:solidFill>
                  <a:schemeClr val="accent2">
                    <a:lumMod val="75000"/>
                  </a:schemeClr>
                </a:solidFill>
                <a:effectLst/>
                <a:uFillTx/>
                <a:latin typeface="Calibri"/>
              </a:rPr>
              <a:t>●  Handling the major errors</a:t>
            </a:r>
            <a:endParaRPr b="0" lang="en-GB" sz="1600" strike="noStrike" u="none">
              <a:solidFill>
                <a:srgbClr val="000000"/>
              </a:solidFill>
              <a:effectLst/>
              <a:uFillTx/>
              <a:latin typeface="Arial"/>
            </a:endParaRPr>
          </a:p>
        </p:txBody>
      </p:sp>
      <p:pic>
        <p:nvPicPr>
          <p:cNvPr id="74" name="Picture 2" descr=""/>
          <p:cNvPicPr/>
          <p:nvPr/>
        </p:nvPicPr>
        <p:blipFill>
          <a:blip r:embed="rId1"/>
          <a:stretch/>
        </p:blipFill>
        <p:spPr>
          <a:xfrm>
            <a:off x="971640" y="1845000"/>
            <a:ext cx="3809160" cy="5010840"/>
          </a:xfrm>
          <a:prstGeom prst="rect">
            <a:avLst/>
          </a:prstGeom>
          <a:noFill/>
          <a:ln w="0">
            <a:noFill/>
          </a:ln>
        </p:spPr>
      </p:pic>
      <p:sp>
        <p:nvSpPr>
          <p:cNvPr id="75" name="Rectangle 2"/>
          <p:cNvSpPr/>
          <p:nvPr/>
        </p:nvSpPr>
        <p:spPr>
          <a:xfrm>
            <a:off x="323640" y="262800"/>
            <a:ext cx="5398560" cy="1439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4000" strike="noStrike" u="none">
                <a:solidFill>
                  <a:srgbClr val="0070c0"/>
                </a:solidFill>
                <a:effectLst/>
                <a:uFillTx/>
                <a:latin typeface="Arial Black"/>
              </a:rPr>
              <a:t>A Quick Zoom through the Rules</a:t>
            </a:r>
            <a:endParaRPr b="0" lang="en-GB" sz="4000" strike="noStrike" u="none">
              <a:solidFill>
                <a:srgbClr val="000000"/>
              </a:solidFill>
              <a:effectLst/>
              <a:uFillTx/>
              <a:latin typeface="Arial"/>
            </a:endParaRPr>
          </a:p>
        </p:txBody>
      </p:sp>
      <p:pic>
        <p:nvPicPr>
          <p:cNvPr id="76" name="Picture 2" descr=""/>
          <p:cNvPicPr/>
          <p:nvPr/>
        </p:nvPicPr>
        <p:blipFill>
          <a:blip r:embed="rId2"/>
          <a:stretch/>
        </p:blipFill>
        <p:spPr>
          <a:xfrm>
            <a:off x="179640" y="6133320"/>
            <a:ext cx="861840" cy="5270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Slow Rolls</a:t>
            </a:r>
            <a:endParaRPr b="0" lang="en-GB" sz="3600" strike="noStrike" u="none">
              <a:solidFill>
                <a:srgbClr val="000000"/>
              </a:solidFill>
              <a:effectLst/>
              <a:uFillTx/>
              <a:latin typeface="Arial"/>
            </a:endParaRPr>
          </a:p>
        </p:txBody>
      </p:sp>
      <p:sp>
        <p:nvSpPr>
          <p:cNvPr id="123" name="Rectangle 6"/>
          <p:cNvSpPr/>
          <p:nvPr/>
        </p:nvSpPr>
        <p:spPr>
          <a:xfrm>
            <a:off x="695880" y="2565000"/>
            <a:ext cx="3873960" cy="1177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400" strike="noStrike" u="none">
                <a:solidFill>
                  <a:schemeClr val="dk1"/>
                </a:solidFill>
                <a:effectLst/>
                <a:uFillTx/>
                <a:latin typeface="Candara"/>
              </a:rPr>
              <a:t>Many variations of slow rolls are used in a great variety of figures, often preceded and followed by lines which must be judged for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(where horizontal) or </a:t>
            </a:r>
            <a:r>
              <a:rPr b="1" lang="en-GB" sz="1400" strike="noStrike" u="none">
                <a:solidFill>
                  <a:schemeClr val="dk1"/>
                </a:solidFill>
                <a:effectLst/>
                <a:uFillTx/>
                <a:latin typeface="Candara"/>
              </a:rPr>
              <a:t>ZLA </a:t>
            </a:r>
            <a:r>
              <a:rPr b="0" lang="en-GB" sz="1400" strike="noStrike" u="none">
                <a:solidFill>
                  <a:schemeClr val="dk1"/>
                </a:solidFill>
                <a:effectLst/>
                <a:uFillTx/>
                <a:latin typeface="Candara"/>
              </a:rPr>
              <a:t>(where at 45° or in the vertical) and also for comparative length.</a:t>
            </a:r>
            <a:endParaRPr b="0" lang="en-GB" sz="14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p:txBody>
      </p:sp>
      <p:sp>
        <p:nvSpPr>
          <p:cNvPr id="124" name="Rectangle 6"/>
          <p:cNvSpPr/>
          <p:nvPr/>
        </p:nvSpPr>
        <p:spPr>
          <a:xfrm>
            <a:off x="659880" y="1268640"/>
            <a:ext cx="8046360" cy="321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Slow rolls, many of which include hesitations, are sometimes called aileron rolls to distinguish them from flick or snap rolls.</a:t>
            </a:r>
            <a:endParaRPr b="0" lang="en-GB" sz="1400" strike="noStrike" u="none">
              <a:solidFill>
                <a:srgbClr val="000000"/>
              </a:solidFill>
              <a:effectLst/>
              <a:uFillTx/>
              <a:latin typeface="Arial"/>
            </a:endParaRPr>
          </a:p>
          <a:p>
            <a:pPr>
              <a:lnSpc>
                <a:spcPct val="100000"/>
              </a:lnSpc>
              <a:spcBef>
                <a:spcPts val="601"/>
              </a:spcBef>
            </a:pPr>
            <a:r>
              <a:rPr b="1" lang="en-GB" sz="1400" strike="noStrike" u="none">
                <a:solidFill>
                  <a:schemeClr val="dk1"/>
                </a:solidFill>
                <a:effectLst/>
                <a:uFillTx/>
                <a:latin typeface="Candara"/>
              </a:rPr>
              <a:t>In a slow roll the rotation is primarily driven by aileron action, whereas a flick roll combines yaw and pitch inputs to cause rapid 'auto-rotation'.</a:t>
            </a:r>
            <a:endParaRPr b="0" lang="en-GB" sz="1400" strike="noStrike" u="none">
              <a:solidFill>
                <a:srgbClr val="000000"/>
              </a:solidFill>
              <a:effectLst/>
              <a:uFillTx/>
              <a:latin typeface="Arial"/>
            </a:endParaRPr>
          </a:p>
        </p:txBody>
      </p:sp>
      <p:pic>
        <p:nvPicPr>
          <p:cNvPr id="125" name="Picture 4" descr=""/>
          <p:cNvPicPr/>
          <p:nvPr/>
        </p:nvPicPr>
        <p:blipFill>
          <a:blip r:embed="rId1"/>
          <a:stretch/>
        </p:blipFill>
        <p:spPr>
          <a:xfrm>
            <a:off x="599760" y="3954960"/>
            <a:ext cx="3940920" cy="1966680"/>
          </a:xfrm>
          <a:prstGeom prst="rect">
            <a:avLst/>
          </a:prstGeom>
          <a:noFill/>
          <a:ln w="0">
            <a:noFill/>
          </a:ln>
        </p:spPr>
      </p:pic>
      <p:pic>
        <p:nvPicPr>
          <p:cNvPr id="126" name="Picture 5" descr=""/>
          <p:cNvPicPr/>
          <p:nvPr/>
        </p:nvPicPr>
        <p:blipFill>
          <a:blip r:embed="rId2"/>
          <a:stretch/>
        </p:blipFill>
        <p:spPr>
          <a:xfrm>
            <a:off x="4932000" y="2853000"/>
            <a:ext cx="3774240" cy="2936160"/>
          </a:xfrm>
          <a:prstGeom prst="rect">
            <a:avLst/>
          </a:prstGeom>
          <a:noFill/>
          <a:ln w="0">
            <a:noFill/>
          </a:ln>
        </p:spPr>
      </p:pic>
      <p:pic>
        <p:nvPicPr>
          <p:cNvPr id="127" name="Picture 6" descr=""/>
          <p:cNvPicPr/>
          <p:nvPr/>
        </p:nvPicPr>
        <p:blipFill>
          <a:blip r:embed="rId3"/>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Flick or Snap Rolls</a:t>
            </a:r>
            <a:endParaRPr b="0" lang="en-GB" sz="3600" strike="noStrike" u="none">
              <a:solidFill>
                <a:srgbClr val="000000"/>
              </a:solidFill>
              <a:effectLst/>
              <a:uFillTx/>
              <a:latin typeface="Arial"/>
            </a:endParaRPr>
          </a:p>
        </p:txBody>
      </p:sp>
      <p:pic>
        <p:nvPicPr>
          <p:cNvPr id="129" name="Picture 2" descr=""/>
          <p:cNvPicPr/>
          <p:nvPr/>
        </p:nvPicPr>
        <p:blipFill>
          <a:blip r:embed="rId1"/>
          <a:stretch/>
        </p:blipFill>
        <p:spPr>
          <a:xfrm>
            <a:off x="3492000" y="2773080"/>
            <a:ext cx="5025240" cy="2560680"/>
          </a:xfrm>
          <a:prstGeom prst="rect">
            <a:avLst/>
          </a:prstGeom>
          <a:noFill/>
          <a:ln w="0">
            <a:noFill/>
          </a:ln>
        </p:spPr>
      </p:pic>
      <p:sp>
        <p:nvSpPr>
          <p:cNvPr id="130" name="Rectangle 6"/>
          <p:cNvSpPr/>
          <p:nvPr/>
        </p:nvSpPr>
        <p:spPr>
          <a:xfrm>
            <a:off x="659880" y="2665080"/>
            <a:ext cx="2757600" cy="3138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400" strike="noStrike" u="none">
                <a:solidFill>
                  <a:schemeClr val="dk1"/>
                </a:solidFill>
                <a:effectLst/>
                <a:uFillTx/>
                <a:latin typeface="Candara"/>
              </a:rPr>
              <a:t>Flick-rolls happen so quickly it is your subjective 'perception' as to whether the pitch and yaw have –</a:t>
            </a:r>
            <a:endParaRPr b="0" lang="en-GB" sz="1400" strike="noStrike" u="none">
              <a:solidFill>
                <a:srgbClr val="000000"/>
              </a:solidFill>
              <a:effectLst/>
              <a:uFillTx/>
              <a:latin typeface="Arial"/>
            </a:endParaRPr>
          </a:p>
          <a:p>
            <a:pPr>
              <a:lnSpc>
                <a:spcPct val="100000"/>
              </a:lnSpc>
            </a:pPr>
            <a:endParaRPr b="0" lang="en-GB" sz="1400" strike="noStrike" u="none">
              <a:solidFill>
                <a:srgbClr val="000000"/>
              </a:solidFill>
              <a:effectLst/>
              <a:uFillTx/>
              <a:latin typeface="Arial"/>
            </a:endParaRPr>
          </a:p>
          <a:p>
            <a:pPr marL="285840" indent="-285840">
              <a:lnSpc>
                <a:spcPct val="100000"/>
              </a:lnSpc>
              <a:buClr>
                <a:srgbClr val="000000"/>
              </a:buClr>
              <a:buFont typeface="Arial"/>
              <a:buChar char="●"/>
            </a:pPr>
            <a:r>
              <a:rPr b="0" lang="en-GB" sz="1400" strike="noStrike" u="none">
                <a:solidFill>
                  <a:schemeClr val="dk1"/>
                </a:solidFill>
                <a:effectLst/>
                <a:uFillTx/>
                <a:latin typeface="Candara"/>
              </a:rPr>
              <a:t>caused auto-rotation</a:t>
            </a:r>
            <a:endParaRPr b="0" lang="en-GB" sz="1400" strike="noStrike" u="none">
              <a:solidFill>
                <a:srgbClr val="000000"/>
              </a:solidFill>
              <a:effectLst/>
              <a:uFillTx/>
              <a:latin typeface="Arial"/>
            </a:endParaRPr>
          </a:p>
          <a:p>
            <a:pPr marL="285840" indent="-285840">
              <a:lnSpc>
                <a:spcPct val="100000"/>
              </a:lnSpc>
              <a:buClr>
                <a:srgbClr val="000000"/>
              </a:buClr>
              <a:buFont typeface="Arial"/>
              <a:buChar char="●"/>
            </a:pPr>
            <a:r>
              <a:rPr b="0" lang="en-GB" sz="1400" strike="noStrike" u="none">
                <a:solidFill>
                  <a:schemeClr val="dk1"/>
                </a:solidFill>
                <a:effectLst/>
                <a:uFillTx/>
                <a:latin typeface="Candara"/>
              </a:rPr>
              <a:t>stayed there during the roll</a:t>
            </a:r>
            <a:endParaRPr b="0" lang="en-GB" sz="1400" strike="noStrike" u="none">
              <a:solidFill>
                <a:srgbClr val="000000"/>
              </a:solidFill>
              <a:effectLst/>
              <a:uFillTx/>
              <a:latin typeface="Arial"/>
            </a:endParaRPr>
          </a:p>
          <a:p>
            <a:pPr marL="285840" indent="-285840">
              <a:lnSpc>
                <a:spcPct val="100000"/>
              </a:lnSpc>
              <a:buClr>
                <a:srgbClr val="000000"/>
              </a:buClr>
              <a:buFont typeface="Arial"/>
              <a:buChar char="●"/>
            </a:pPr>
            <a:r>
              <a:rPr b="0" lang="en-GB" sz="1400" strike="noStrike" u="none">
                <a:solidFill>
                  <a:schemeClr val="dk1"/>
                </a:solidFill>
                <a:effectLst/>
                <a:uFillTx/>
                <a:latin typeface="Candara"/>
              </a:rPr>
              <a:t>been removed to stop it</a:t>
            </a:r>
            <a:endParaRPr b="0" lang="en-GB" sz="1400" strike="noStrike" u="none">
              <a:solidFill>
                <a:srgbClr val="000000"/>
              </a:solidFill>
              <a:effectLst/>
              <a:uFillTx/>
              <a:latin typeface="Arial"/>
            </a:endParaRPr>
          </a:p>
          <a:p>
            <a:pPr>
              <a:lnSpc>
                <a:spcPct val="100000"/>
              </a:lnSpc>
            </a:pPr>
            <a:endParaRPr b="0" lang="en-GB" sz="1400" strike="noStrike" u="none">
              <a:solidFill>
                <a:srgbClr val="000000"/>
              </a:solidFill>
              <a:effectLst/>
              <a:uFillTx/>
              <a:latin typeface="Arial"/>
            </a:endParaRPr>
          </a:p>
          <a:p>
            <a:pPr>
              <a:lnSpc>
                <a:spcPct val="100000"/>
              </a:lnSpc>
            </a:pPr>
            <a:r>
              <a:rPr b="1" lang="en-GB" sz="1400" strike="noStrike" u="none">
                <a:solidFill>
                  <a:schemeClr val="dk1"/>
                </a:solidFill>
                <a:effectLst/>
                <a:uFillTx/>
                <a:latin typeface="Candara"/>
              </a:rPr>
              <a:t>If you are not convinced that the aeroplane “flicked” or “snapped”, i.e. there was no auto-rotation, then you </a:t>
            </a:r>
            <a:r>
              <a:rPr b="1" i="1" lang="en-GB" sz="1400" strike="noStrike" u="sng">
                <a:solidFill>
                  <a:schemeClr val="dk1"/>
                </a:solidFill>
                <a:effectLst/>
                <a:uFillTx/>
                <a:latin typeface="Candara"/>
              </a:rPr>
              <a:t>must</a:t>
            </a:r>
            <a:r>
              <a:rPr b="1" lang="en-GB" sz="1400" strike="noStrike" u="none">
                <a:solidFill>
                  <a:schemeClr val="dk1"/>
                </a:solidFill>
                <a:effectLst/>
                <a:uFillTx/>
                <a:latin typeface="Candara"/>
              </a:rPr>
              <a:t> apply a 4-point downgrade and carry on marking the rest of the figure in the normal way.</a:t>
            </a:r>
            <a:endParaRPr b="0" lang="en-GB" sz="1400" strike="noStrike" u="none">
              <a:solidFill>
                <a:srgbClr val="000000"/>
              </a:solidFill>
              <a:effectLst/>
              <a:uFillTx/>
              <a:latin typeface="Arial"/>
            </a:endParaRPr>
          </a:p>
        </p:txBody>
      </p:sp>
      <p:sp>
        <p:nvSpPr>
          <p:cNvPr id="131" name="Rectangle 6"/>
          <p:cNvSpPr/>
          <p:nvPr/>
        </p:nvSpPr>
        <p:spPr>
          <a:xfrm>
            <a:off x="659880" y="1268640"/>
            <a:ext cx="8107560" cy="1149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Flick rolls are initiated by rapid pitch and yaw control inputs, which cause one wing to stall while the other one continues to fly. This leads immediately to very high acceleration in roll.</a:t>
            </a:r>
            <a:br>
              <a:rPr sz="1400"/>
            </a:br>
            <a:br>
              <a:rPr sz="1400"/>
            </a:br>
            <a:r>
              <a:rPr b="1" lang="en-GB" sz="1400" strike="noStrike" u="none">
                <a:solidFill>
                  <a:schemeClr val="dk1"/>
                </a:solidFill>
                <a:effectLst/>
                <a:uFillTx/>
                <a:latin typeface="Candara"/>
              </a:rPr>
              <a:t>This abrupt high energy translation makes the manoeuvre hard to study and hence difficult to judge accurately. Flicks are over very quickly – it helps to watch how the tail moves throughout.</a:t>
            </a:r>
            <a:endParaRPr b="0" lang="en-GB" sz="1400" strike="noStrike" u="none">
              <a:solidFill>
                <a:srgbClr val="000000"/>
              </a:solidFill>
              <a:effectLst/>
              <a:uFillTx/>
              <a:latin typeface="Arial"/>
            </a:endParaRPr>
          </a:p>
        </p:txBody>
      </p:sp>
      <p:pic>
        <p:nvPicPr>
          <p:cNvPr id="132" name="Picture 5"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Picture 2" descr=""/>
          <p:cNvPicPr/>
          <p:nvPr/>
        </p:nvPicPr>
        <p:blipFill>
          <a:blip r:embed="rId1"/>
          <a:stretch/>
        </p:blipFill>
        <p:spPr>
          <a:xfrm>
            <a:off x="3988800" y="1700640"/>
            <a:ext cx="4602960" cy="4390200"/>
          </a:xfrm>
          <a:prstGeom prst="rect">
            <a:avLst/>
          </a:prstGeom>
          <a:noFill/>
          <a:ln w="0">
            <a:noFill/>
          </a:ln>
        </p:spPr>
      </p:pic>
      <p:sp>
        <p:nvSpPr>
          <p:cNvPr id="134"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Spins</a:t>
            </a:r>
            <a:endParaRPr b="0" lang="en-GB" sz="3600" strike="noStrike" u="none">
              <a:solidFill>
                <a:srgbClr val="000000"/>
              </a:solidFill>
              <a:effectLst/>
              <a:uFillTx/>
              <a:latin typeface="Arial"/>
            </a:endParaRPr>
          </a:p>
        </p:txBody>
      </p:sp>
      <p:sp>
        <p:nvSpPr>
          <p:cNvPr id="135" name="Rectangle 5"/>
          <p:cNvSpPr/>
          <p:nvPr/>
        </p:nvSpPr>
        <p:spPr>
          <a:xfrm>
            <a:off x="659880" y="5157000"/>
            <a:ext cx="5277960" cy="637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Candara"/>
              </a:rPr>
              <a:t>If you are not convinced that there was a genuine stall leading to the combined wing-drop and auto-rotation then you </a:t>
            </a:r>
            <a:r>
              <a:rPr b="1" i="1" lang="en-GB" sz="1400" strike="noStrike" u="sng">
                <a:solidFill>
                  <a:schemeClr val="dk1"/>
                </a:solidFill>
                <a:effectLst/>
                <a:uFillTx/>
                <a:latin typeface="Candara"/>
              </a:rPr>
              <a:t>must</a:t>
            </a:r>
            <a:r>
              <a:rPr b="1" lang="en-GB" sz="1400" strike="noStrike" u="none">
                <a:solidFill>
                  <a:schemeClr val="dk1"/>
                </a:solidFill>
                <a:effectLst/>
                <a:uFillTx/>
                <a:latin typeface="Candara"/>
              </a:rPr>
              <a:t> apply a 4-point downgrade and carry on marking the rest of the figure.</a:t>
            </a:r>
            <a:endParaRPr b="0" lang="en-GB" sz="1400" strike="noStrike" u="none">
              <a:solidFill>
                <a:srgbClr val="000000"/>
              </a:solidFill>
              <a:effectLst/>
              <a:uFillTx/>
              <a:latin typeface="Arial"/>
            </a:endParaRPr>
          </a:p>
          <a:p>
            <a:pPr>
              <a:lnSpc>
                <a:spcPct val="100000"/>
              </a:lnSpc>
            </a:pPr>
            <a:endParaRPr b="0" lang="en-GB" sz="1400" strike="noStrike" u="none">
              <a:solidFill>
                <a:srgbClr val="000000"/>
              </a:solidFill>
              <a:effectLst/>
              <a:uFillTx/>
              <a:latin typeface="Arial"/>
            </a:endParaRPr>
          </a:p>
        </p:txBody>
      </p:sp>
      <p:sp>
        <p:nvSpPr>
          <p:cNvPr id="136" name="Rectangle 6"/>
          <p:cNvSpPr/>
          <p:nvPr/>
        </p:nvSpPr>
        <p:spPr>
          <a:xfrm>
            <a:off x="659880" y="1268640"/>
            <a:ext cx="8046360" cy="285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The ‘competition’ spin must display these characteristics –</a:t>
            </a:r>
            <a:endParaRPr b="0" lang="en-GB" sz="1400" strike="noStrike" u="none">
              <a:solidFill>
                <a:srgbClr val="000000"/>
              </a:solidFill>
              <a:effectLst/>
              <a:uFillTx/>
              <a:latin typeface="Arial"/>
            </a:endParaRPr>
          </a:p>
        </p:txBody>
      </p:sp>
      <p:sp>
        <p:nvSpPr>
          <p:cNvPr id="137" name="Rectangle 8"/>
          <p:cNvSpPr/>
          <p:nvPr/>
        </p:nvSpPr>
        <p:spPr>
          <a:xfrm>
            <a:off x="659880" y="1700640"/>
            <a:ext cx="2973600" cy="302220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 clean initial stall on-heading in </a:t>
            </a:r>
            <a:r>
              <a:rPr b="1" lang="en-GB" sz="1400" strike="noStrike" u="none">
                <a:solidFill>
                  <a:schemeClr val="dk1"/>
                </a:solidFill>
                <a:effectLst/>
                <a:uFillTx/>
                <a:latin typeface="Candara"/>
              </a:rPr>
              <a:t>level CGT flight</a:t>
            </a:r>
            <a:r>
              <a:rPr b="0" lang="en-GB" sz="1400" strike="noStrike" u="none">
                <a:solidFill>
                  <a:schemeClr val="dk1"/>
                </a:solidFill>
                <a:effectLst/>
                <a:uFillTx/>
                <a:latin typeface="Candara"/>
              </a:rPr>
              <a:t>, leading to</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An immediate combination of nose drop + wing drop + and yaw into true auto-rotation</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auto-rotation must stop on the correct heading</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We must then see rapid translation to a vertical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line, and after a SHORT pause there may be a following roll</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Finally a  smooth radius pull or push to … (level flight exit, remainder of figure etc.)</a:t>
            </a:r>
            <a:endParaRPr b="0" lang="en-GB" sz="1400" strike="noStrike" u="none">
              <a:solidFill>
                <a:srgbClr val="000000"/>
              </a:solidFill>
              <a:effectLst/>
              <a:uFillTx/>
              <a:latin typeface="Arial"/>
            </a:endParaRPr>
          </a:p>
          <a:p>
            <a:pPr>
              <a:lnSpc>
                <a:spcPct val="100000"/>
              </a:lnSpc>
              <a:spcBef>
                <a:spcPts val="601"/>
              </a:spcBef>
            </a:pPr>
            <a:endParaRPr b="0" lang="en-GB" sz="1400" strike="noStrike" u="none">
              <a:solidFill>
                <a:srgbClr val="000000"/>
              </a:solidFill>
              <a:effectLst/>
              <a:uFillTx/>
              <a:latin typeface="Arial"/>
            </a:endParaRPr>
          </a:p>
        </p:txBody>
      </p:sp>
      <p:pic>
        <p:nvPicPr>
          <p:cNvPr id="138"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39"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Loops and Eights</a:t>
            </a:r>
            <a:endParaRPr b="0" lang="en-GB" sz="3600" strike="noStrike" u="none">
              <a:solidFill>
                <a:srgbClr val="000000"/>
              </a:solidFill>
              <a:effectLst/>
              <a:uFillTx/>
              <a:latin typeface="Arial"/>
            </a:endParaRPr>
          </a:p>
        </p:txBody>
      </p:sp>
      <p:sp>
        <p:nvSpPr>
          <p:cNvPr id="140" name="Rectangle 5"/>
          <p:cNvSpPr/>
          <p:nvPr/>
        </p:nvSpPr>
        <p:spPr>
          <a:xfrm>
            <a:off x="659880" y="1268640"/>
            <a:ext cx="8046360" cy="933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9"/>
              </a:spcBef>
            </a:pPr>
            <a:r>
              <a:rPr b="1" lang="en-GB" sz="1400" strike="noStrike" u="none">
                <a:solidFill>
                  <a:schemeClr val="dk1"/>
                </a:solidFill>
                <a:effectLst/>
                <a:uFillTx/>
                <a:latin typeface="Arial Black"/>
              </a:rPr>
              <a:t>A partial or complete loop takes place when the aeroplane pitches through at least 45° without roll or yaw, either in positive (pull) or negative (push) flight.</a:t>
            </a:r>
            <a:endParaRPr b="0" lang="en-GB" sz="1400" strike="noStrike" u="none">
              <a:solidFill>
                <a:srgbClr val="000000"/>
              </a:solidFill>
              <a:effectLst/>
              <a:uFillTx/>
              <a:latin typeface="Arial"/>
            </a:endParaRPr>
          </a:p>
          <a:p>
            <a:pPr>
              <a:lnSpc>
                <a:spcPct val="100000"/>
              </a:lnSpc>
              <a:spcBef>
                <a:spcPts val="1199"/>
              </a:spcBef>
            </a:pPr>
            <a:r>
              <a:rPr b="1" lang="en-GB" sz="1400" strike="noStrike" u="none">
                <a:solidFill>
                  <a:schemeClr val="dk1"/>
                </a:solidFill>
                <a:effectLst/>
                <a:uFillTx/>
                <a:latin typeface="Arial Black"/>
                <a:ea typeface="Noto Sans SC"/>
              </a:rPr>
              <a:t>Looping segments are always judged on CGT or flight path - never on ZLA.</a:t>
            </a:r>
            <a:endParaRPr b="0" lang="en-GB" sz="1400" strike="noStrike" u="none">
              <a:solidFill>
                <a:srgbClr val="000000"/>
              </a:solidFill>
              <a:effectLst/>
              <a:uFillTx/>
              <a:latin typeface="Arial"/>
            </a:endParaRPr>
          </a:p>
        </p:txBody>
      </p:sp>
      <p:sp>
        <p:nvSpPr>
          <p:cNvPr id="141" name="Rectangle 6"/>
          <p:cNvSpPr/>
          <p:nvPr/>
        </p:nvSpPr>
        <p:spPr>
          <a:xfrm>
            <a:off x="659880" y="2493000"/>
            <a:ext cx="2829600" cy="345420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shape of loops, eights and vertical S's are always wind corrected, their elements must be accurate and 'round'.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In a simple loop (see right) the end point should be exactly where the loop started, both horizontally and vertically.</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Hold up your finger, a pencil or pen to keep track of this important position.</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Unless you have an easy-to-apply method they can be quite difficult to judge</a:t>
            </a:r>
            <a:endParaRPr b="0" lang="en-GB" sz="1400" strike="noStrike" u="none">
              <a:solidFill>
                <a:srgbClr val="000000"/>
              </a:solidFill>
              <a:effectLst/>
              <a:uFillTx/>
              <a:latin typeface="Arial"/>
            </a:endParaRPr>
          </a:p>
        </p:txBody>
      </p:sp>
      <p:pic>
        <p:nvPicPr>
          <p:cNvPr id="142" name="Picture 2" descr=""/>
          <p:cNvPicPr/>
          <p:nvPr/>
        </p:nvPicPr>
        <p:blipFill>
          <a:blip r:embed="rId1"/>
          <a:stretch/>
        </p:blipFill>
        <p:spPr>
          <a:xfrm>
            <a:off x="4140000" y="2493000"/>
            <a:ext cx="4329720" cy="3454200"/>
          </a:xfrm>
          <a:prstGeom prst="rect">
            <a:avLst/>
          </a:prstGeom>
          <a:noFill/>
          <a:ln w="0">
            <a:noFill/>
          </a:ln>
        </p:spPr>
      </p:pic>
      <p:pic>
        <p:nvPicPr>
          <p:cNvPr id="143"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Judging loop shapes</a:t>
            </a:r>
            <a:endParaRPr b="0" lang="en-GB" sz="3600" strike="noStrike" u="none">
              <a:solidFill>
                <a:srgbClr val="000000"/>
              </a:solidFill>
              <a:effectLst/>
              <a:uFillTx/>
              <a:latin typeface="Arial"/>
            </a:endParaRPr>
          </a:p>
        </p:txBody>
      </p:sp>
      <p:sp>
        <p:nvSpPr>
          <p:cNvPr id="145" name="Rectangle 5"/>
          <p:cNvSpPr/>
          <p:nvPr/>
        </p:nvSpPr>
        <p:spPr>
          <a:xfrm>
            <a:off x="659880" y="1196640"/>
            <a:ext cx="8046360" cy="93384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400"/>
              </a:spcBef>
              <a:buClr>
                <a:srgbClr val="000000"/>
              </a:buClr>
              <a:buFont typeface="Wingdings" charset="2"/>
              <a:buChar char=""/>
            </a:pPr>
            <a:r>
              <a:rPr b="1" lang="en-GB" sz="1400" strike="noStrike" u="none">
                <a:solidFill>
                  <a:schemeClr val="dk1"/>
                </a:solidFill>
                <a:effectLst/>
                <a:uFillTx/>
                <a:latin typeface="Candara"/>
              </a:rPr>
              <a:t>The exit point should be at exactly the same level as the entry point.</a:t>
            </a:r>
            <a:endParaRPr b="0" lang="en-GB" sz="1400" strike="noStrike" u="none">
              <a:solidFill>
                <a:srgbClr val="000000"/>
              </a:solidFill>
              <a:effectLst/>
              <a:uFillTx/>
              <a:latin typeface="Arial"/>
            </a:endParaRPr>
          </a:p>
          <a:p>
            <a:pPr marL="285840" indent="-285840">
              <a:lnSpc>
                <a:spcPct val="100000"/>
              </a:lnSpc>
              <a:spcBef>
                <a:spcPts val="400"/>
              </a:spcBef>
              <a:buClr>
                <a:srgbClr val="000000"/>
              </a:buClr>
              <a:buFont typeface="Wingdings" charset="2"/>
              <a:buChar char=""/>
            </a:pPr>
            <a:r>
              <a:rPr b="1" lang="en-GB" sz="1400" strike="noStrike" u="none">
                <a:solidFill>
                  <a:schemeClr val="dk1"/>
                </a:solidFill>
                <a:effectLst/>
                <a:uFillTx/>
                <a:latin typeface="Candara"/>
              </a:rPr>
              <a:t>The four quadrant radii and centre points are all exactly the same.</a:t>
            </a:r>
            <a:endParaRPr b="0" lang="en-GB" sz="1400" strike="noStrike" u="none">
              <a:solidFill>
                <a:srgbClr val="000000"/>
              </a:solidFill>
              <a:effectLst/>
              <a:uFillTx/>
              <a:latin typeface="Arial"/>
            </a:endParaRPr>
          </a:p>
          <a:p>
            <a:pPr marL="285840" indent="-285840">
              <a:lnSpc>
                <a:spcPct val="100000"/>
              </a:lnSpc>
              <a:spcBef>
                <a:spcPts val="400"/>
              </a:spcBef>
              <a:buClr>
                <a:srgbClr val="000000"/>
              </a:buClr>
              <a:buFont typeface="Wingdings" charset="2"/>
              <a:buChar char=""/>
            </a:pPr>
            <a:r>
              <a:rPr b="1" lang="en-GB" sz="1400" strike="noStrike" u="none">
                <a:solidFill>
                  <a:schemeClr val="dk1"/>
                </a:solidFill>
                <a:effectLst/>
                <a:uFillTx/>
                <a:latin typeface="Candara"/>
              </a:rPr>
              <a:t>The centre-top point is exactly above the start point.</a:t>
            </a:r>
            <a:endParaRPr b="0" lang="en-GB" sz="1400" strike="noStrike" u="none">
              <a:solidFill>
                <a:srgbClr val="000000"/>
              </a:solidFill>
              <a:effectLst/>
              <a:uFillTx/>
              <a:latin typeface="Arial"/>
            </a:endParaRPr>
          </a:p>
        </p:txBody>
      </p:sp>
      <p:pic>
        <p:nvPicPr>
          <p:cNvPr id="146" name="Picture 3" descr=""/>
          <p:cNvPicPr/>
          <p:nvPr/>
        </p:nvPicPr>
        <p:blipFill>
          <a:blip r:embed="rId1"/>
          <a:stretch/>
        </p:blipFill>
        <p:spPr>
          <a:xfrm>
            <a:off x="4424400" y="2841120"/>
            <a:ext cx="1873800" cy="3094200"/>
          </a:xfrm>
          <a:prstGeom prst="rect">
            <a:avLst/>
          </a:prstGeom>
          <a:noFill/>
          <a:ln w="0">
            <a:noFill/>
          </a:ln>
        </p:spPr>
      </p:pic>
      <p:pic>
        <p:nvPicPr>
          <p:cNvPr id="147" name="Picture 4" descr=""/>
          <p:cNvPicPr/>
          <p:nvPr/>
        </p:nvPicPr>
        <p:blipFill>
          <a:blip r:embed="rId2"/>
          <a:stretch/>
        </p:blipFill>
        <p:spPr>
          <a:xfrm>
            <a:off x="920520" y="2697120"/>
            <a:ext cx="2929320" cy="3490560"/>
          </a:xfrm>
          <a:prstGeom prst="rect">
            <a:avLst/>
          </a:prstGeom>
          <a:noFill/>
          <a:ln w="0">
            <a:noFill/>
          </a:ln>
        </p:spPr>
      </p:pic>
      <p:pic>
        <p:nvPicPr>
          <p:cNvPr id="148" name="Picture 6" descr=""/>
          <p:cNvPicPr/>
          <p:nvPr/>
        </p:nvPicPr>
        <p:blipFill>
          <a:blip r:embed="rId3"/>
          <a:stretch/>
        </p:blipFill>
        <p:spPr>
          <a:xfrm>
            <a:off x="6588360" y="2806920"/>
            <a:ext cx="1981800" cy="3380760"/>
          </a:xfrm>
          <a:prstGeom prst="rect">
            <a:avLst/>
          </a:prstGeom>
          <a:noFill/>
          <a:ln w="0">
            <a:noFill/>
          </a:ln>
        </p:spPr>
      </p:pic>
      <p:sp>
        <p:nvSpPr>
          <p:cNvPr id="149" name="Rectangle 12"/>
          <p:cNvSpPr/>
          <p:nvPr/>
        </p:nvSpPr>
        <p:spPr>
          <a:xfrm>
            <a:off x="667800" y="2134800"/>
            <a:ext cx="7358400" cy="356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400"/>
              </a:spcBef>
            </a:pPr>
            <a:r>
              <a:rPr b="1" lang="en-GB" sz="1400" strike="noStrike" u="none">
                <a:solidFill>
                  <a:schemeClr val="dk1"/>
                </a:solidFill>
                <a:effectLst/>
                <a:uFillTx/>
                <a:latin typeface="Arial Black"/>
              </a:rPr>
              <a:t>Wherever you see these 3 'truths' you can be sure that the loop is round.</a:t>
            </a:r>
            <a:endParaRPr b="0" lang="en-GB" sz="1400" strike="noStrike" u="none">
              <a:solidFill>
                <a:srgbClr val="000000"/>
              </a:solidFill>
              <a:effectLst/>
              <a:uFillTx/>
              <a:latin typeface="Arial"/>
            </a:endParaRPr>
          </a:p>
        </p:txBody>
      </p:sp>
      <p:pic>
        <p:nvPicPr>
          <p:cNvPr id="150" name="Picture 7" descr=""/>
          <p:cNvPicPr/>
          <p:nvPr/>
        </p:nvPicPr>
        <p:blipFill>
          <a:blip r:embed="rId4"/>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Half-loops with Rolls</a:t>
            </a:r>
            <a:endParaRPr b="0" lang="en-GB" sz="3600" strike="noStrike" u="none">
              <a:solidFill>
                <a:srgbClr val="000000"/>
              </a:solidFill>
              <a:effectLst/>
              <a:uFillTx/>
              <a:latin typeface="Arial"/>
            </a:endParaRPr>
          </a:p>
        </p:txBody>
      </p:sp>
      <p:sp>
        <p:nvSpPr>
          <p:cNvPr id="152" name="Rectangle 4"/>
          <p:cNvSpPr/>
          <p:nvPr/>
        </p:nvSpPr>
        <p:spPr>
          <a:xfrm>
            <a:off x="659880" y="1196640"/>
            <a:ext cx="8046360" cy="573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a:rPr>
              <a:t>When a half-loop upwards or downwards has some rolling at the start or end of the looping segment, there must be </a:t>
            </a:r>
            <a:r>
              <a:rPr b="1" lang="en-GB" sz="1400" strike="noStrike" u="sng">
                <a:solidFill>
                  <a:schemeClr val="dk1"/>
                </a:solidFill>
                <a:effectLst/>
                <a:uFillTx/>
                <a:latin typeface="Arial"/>
              </a:rPr>
              <a:t>NO</a:t>
            </a:r>
            <a:r>
              <a:rPr b="1" lang="en-GB" sz="1400" strike="noStrike" u="none">
                <a:solidFill>
                  <a:schemeClr val="dk1"/>
                </a:solidFill>
                <a:effectLst/>
                <a:uFillTx/>
                <a:latin typeface="Arial"/>
              </a:rPr>
              <a:t> horizontal line between the rolls and the looping arc.</a:t>
            </a:r>
            <a:endParaRPr b="0" lang="en-GB" sz="1400" strike="noStrike" u="none">
              <a:solidFill>
                <a:srgbClr val="000000"/>
              </a:solidFill>
              <a:effectLst/>
              <a:uFillTx/>
              <a:latin typeface="Arial"/>
            </a:endParaRPr>
          </a:p>
        </p:txBody>
      </p:sp>
      <p:pic>
        <p:nvPicPr>
          <p:cNvPr id="153" name="Picture 9" descr=""/>
          <p:cNvPicPr/>
          <p:nvPr/>
        </p:nvPicPr>
        <p:blipFill>
          <a:blip r:embed="rId1"/>
          <a:stretch/>
        </p:blipFill>
        <p:spPr>
          <a:xfrm>
            <a:off x="8417160" y="152640"/>
            <a:ext cx="586080" cy="357840"/>
          </a:xfrm>
          <a:prstGeom prst="rect">
            <a:avLst/>
          </a:prstGeom>
          <a:noFill/>
          <a:ln w="0">
            <a:noFill/>
          </a:ln>
        </p:spPr>
      </p:pic>
      <p:sp>
        <p:nvSpPr>
          <p:cNvPr id="154" name="Rectangle 11"/>
          <p:cNvSpPr/>
          <p:nvPr/>
        </p:nvSpPr>
        <p:spPr>
          <a:xfrm>
            <a:off x="683640" y="1845000"/>
            <a:ext cx="4354560" cy="4561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a:rPr>
              <a:t>Fix in your memory the </a:t>
            </a:r>
            <a:r>
              <a:rPr b="1" lang="en-GB" sz="1400" strike="noStrike" u="sng">
                <a:solidFill>
                  <a:schemeClr val="dk1"/>
                </a:solidFill>
                <a:effectLst/>
                <a:uFillTx/>
                <a:latin typeface="Arial"/>
              </a:rPr>
              <a:t>RADIUS</a:t>
            </a:r>
            <a:r>
              <a:rPr b="1" lang="en-GB" sz="1400" strike="noStrike" u="none">
                <a:solidFill>
                  <a:schemeClr val="dk1"/>
                </a:solidFill>
                <a:effectLst/>
                <a:uFillTx/>
                <a:latin typeface="Arial"/>
              </a:rPr>
              <a:t> of the looping arc while it is being flown:</a:t>
            </a:r>
            <a:endParaRPr b="0" lang="en-GB" sz="1400" strike="noStrike" u="none">
              <a:solidFill>
                <a:srgbClr val="000000"/>
              </a:solidFill>
              <a:effectLst/>
              <a:uFillTx/>
              <a:latin typeface="Arial"/>
            </a:endParaRPr>
          </a:p>
          <a:p>
            <a:pPr>
              <a:lnSpc>
                <a:spcPct val="100000"/>
              </a:lnSpc>
            </a:pPr>
            <a:endParaRPr b="0" lang="en-GB" sz="1400" strike="noStrike" u="none">
              <a:solidFill>
                <a:srgbClr val="000000"/>
              </a:solidFill>
              <a:effectLst/>
              <a:uFillTx/>
              <a:latin typeface="Arial"/>
            </a:endParaRPr>
          </a:p>
          <a:p>
            <a:pPr marL="285840" indent="-285840">
              <a:lnSpc>
                <a:spcPct val="100000"/>
              </a:lnSpc>
              <a:spcAft>
                <a:spcPts val="1199"/>
              </a:spcAft>
              <a:buClr>
                <a:srgbClr val="000000"/>
              </a:buClr>
              <a:buFont typeface="Wingdings" charset="2"/>
              <a:buChar char=""/>
            </a:pPr>
            <a:r>
              <a:rPr b="0" lang="en-GB" sz="1400" strike="noStrike" u="none">
                <a:solidFill>
                  <a:schemeClr val="dk1"/>
                </a:solidFill>
                <a:effectLst/>
                <a:uFillTx/>
                <a:latin typeface="Arial"/>
              </a:rPr>
              <a:t>Where no line is drawn between the arc and the roll there is no downgrade to apply.</a:t>
            </a:r>
            <a:endParaRPr b="0" lang="en-GB" sz="1400" strike="noStrike" u="none">
              <a:solidFill>
                <a:srgbClr val="000000"/>
              </a:solidFill>
              <a:effectLst/>
              <a:uFillTx/>
              <a:latin typeface="Arial"/>
            </a:endParaRPr>
          </a:p>
          <a:p>
            <a:pPr marL="285840" indent="-285840">
              <a:lnSpc>
                <a:spcPct val="100000"/>
              </a:lnSpc>
              <a:spcAft>
                <a:spcPts val="1199"/>
              </a:spcAft>
              <a:buClr>
                <a:srgbClr val="000000"/>
              </a:buClr>
              <a:buFont typeface="Wingdings" charset="2"/>
              <a:buChar char=""/>
            </a:pPr>
            <a:r>
              <a:rPr b="0" lang="en-GB" sz="1400" strike="noStrike" u="none">
                <a:solidFill>
                  <a:schemeClr val="dk1"/>
                </a:solidFill>
                <a:effectLst/>
                <a:uFillTx/>
                <a:latin typeface="Arial"/>
              </a:rPr>
              <a:t>If you see any line </a:t>
            </a:r>
            <a:r>
              <a:rPr b="1" lang="en-GB" sz="1400" strike="noStrike" u="none">
                <a:solidFill>
                  <a:schemeClr val="dk1"/>
                </a:solidFill>
                <a:effectLst/>
                <a:uFillTx/>
                <a:latin typeface="Arial"/>
              </a:rPr>
              <a:t>AT ALL</a:t>
            </a:r>
            <a:r>
              <a:rPr b="0" lang="en-GB" sz="1400" strike="noStrike" u="none">
                <a:solidFill>
                  <a:schemeClr val="dk1"/>
                </a:solidFill>
                <a:effectLst/>
                <a:uFillTx/>
                <a:latin typeface="Arial"/>
              </a:rPr>
              <a:t> then at least a </a:t>
            </a:r>
            <a:r>
              <a:rPr b="1" lang="en-GB" sz="1400" strike="noStrike" u="none">
                <a:solidFill>
                  <a:schemeClr val="dk1"/>
                </a:solidFill>
                <a:effectLst/>
                <a:uFillTx/>
                <a:latin typeface="Arial"/>
              </a:rPr>
              <a:t>one point</a:t>
            </a:r>
            <a:r>
              <a:rPr b="0" lang="en-GB" sz="1400" strike="noStrike" u="none">
                <a:solidFill>
                  <a:schemeClr val="dk1"/>
                </a:solidFill>
                <a:effectLst/>
                <a:uFillTx/>
                <a:latin typeface="Arial"/>
              </a:rPr>
              <a:t> downgrade must be applied.</a:t>
            </a:r>
            <a:endParaRPr b="0" lang="en-GB" sz="1400" strike="noStrike" u="none">
              <a:solidFill>
                <a:srgbClr val="000000"/>
              </a:solidFill>
              <a:effectLst/>
              <a:uFillTx/>
              <a:latin typeface="Arial"/>
            </a:endParaRPr>
          </a:p>
          <a:p>
            <a:pPr marL="285840" indent="-285840">
              <a:lnSpc>
                <a:spcPct val="100000"/>
              </a:lnSpc>
              <a:spcAft>
                <a:spcPts val="1199"/>
              </a:spcAft>
              <a:buClr>
                <a:srgbClr val="000000"/>
              </a:buClr>
              <a:buFont typeface="Wingdings" charset="2"/>
              <a:buChar char=""/>
            </a:pPr>
            <a:r>
              <a:rPr b="0" lang="en-GB" sz="1400" strike="noStrike" u="none">
                <a:solidFill>
                  <a:schemeClr val="dk1"/>
                </a:solidFill>
                <a:effectLst/>
                <a:uFillTx/>
                <a:latin typeface="Arial"/>
                <a:ea typeface="Noto Sans SC"/>
              </a:rPr>
              <a:t>As the length of this unwanted line increases but remains less than the radius of the half-loop, </a:t>
            </a:r>
            <a:r>
              <a:rPr b="1" lang="en-GB" sz="1400" strike="noStrike" u="none">
                <a:solidFill>
                  <a:schemeClr val="dk1"/>
                </a:solidFill>
                <a:effectLst/>
                <a:uFillTx/>
                <a:latin typeface="Arial"/>
                <a:ea typeface="Noto Sans SC"/>
              </a:rPr>
              <a:t>two </a:t>
            </a:r>
            <a:r>
              <a:rPr b="0" lang="en-GB" sz="1400" strike="noStrike" u="none">
                <a:solidFill>
                  <a:schemeClr val="dk1"/>
                </a:solidFill>
                <a:effectLst/>
                <a:uFillTx/>
                <a:latin typeface="Arial"/>
                <a:ea typeface="Noto Sans SC"/>
              </a:rPr>
              <a:t>to </a:t>
            </a:r>
            <a:r>
              <a:rPr b="1" lang="en-GB" sz="1400" strike="noStrike" u="none">
                <a:solidFill>
                  <a:schemeClr val="dk1"/>
                </a:solidFill>
                <a:effectLst/>
                <a:uFillTx/>
                <a:latin typeface="Arial"/>
                <a:ea typeface="Noto Sans SC"/>
              </a:rPr>
              <a:t>three points </a:t>
            </a:r>
            <a:r>
              <a:rPr b="0" lang="en-GB" sz="1400" strike="noStrike" u="none">
                <a:solidFill>
                  <a:schemeClr val="dk1"/>
                </a:solidFill>
                <a:effectLst/>
                <a:uFillTx/>
                <a:latin typeface="Arial"/>
                <a:ea typeface="Noto Sans SC"/>
              </a:rPr>
              <a:t>should be deducted.</a:t>
            </a:r>
            <a:endParaRPr b="0" lang="en-GB" sz="1400" strike="noStrike" u="none">
              <a:solidFill>
                <a:srgbClr val="000000"/>
              </a:solidFill>
              <a:effectLst/>
              <a:uFillTx/>
              <a:latin typeface="Arial"/>
            </a:endParaRPr>
          </a:p>
          <a:p>
            <a:pPr marL="285840" indent="-285840">
              <a:lnSpc>
                <a:spcPct val="100000"/>
              </a:lnSpc>
              <a:spcAft>
                <a:spcPts val="1199"/>
              </a:spcAft>
              <a:buClr>
                <a:srgbClr val="000000"/>
              </a:buClr>
              <a:buFont typeface="Wingdings" charset="2"/>
              <a:buChar char=""/>
            </a:pPr>
            <a:r>
              <a:rPr b="0" lang="en-GB" sz="1400" strike="noStrike" u="none">
                <a:solidFill>
                  <a:schemeClr val="dk1"/>
                </a:solidFill>
                <a:effectLst/>
                <a:uFillTx/>
                <a:latin typeface="Arial"/>
                <a:ea typeface="Noto Sans SC"/>
              </a:rPr>
              <a:t>If the length of the line is as long or is longer than the half-loop radius you must award a </a:t>
            </a:r>
            <a:r>
              <a:rPr b="1" lang="en-GB" sz="1400" strike="noStrike" u="none">
                <a:solidFill>
                  <a:schemeClr val="dk1"/>
                </a:solidFill>
                <a:effectLst/>
                <a:uFillTx/>
                <a:latin typeface="Arial"/>
                <a:ea typeface="Noto Sans SC"/>
              </a:rPr>
              <a:t>four point</a:t>
            </a:r>
            <a:r>
              <a:rPr b="0" lang="en-GB" sz="1400" strike="noStrike" u="none">
                <a:solidFill>
                  <a:schemeClr val="dk1"/>
                </a:solidFill>
                <a:effectLst/>
                <a:uFillTx/>
                <a:latin typeface="Arial"/>
                <a:ea typeface="Noto Sans SC"/>
              </a:rPr>
              <a:t> downgrade to the figure.</a:t>
            </a:r>
            <a:endParaRPr b="0" lang="en-GB" sz="1400" strike="noStrike" u="none">
              <a:solidFill>
                <a:srgbClr val="000000"/>
              </a:solidFill>
              <a:effectLst/>
              <a:uFillTx/>
              <a:latin typeface="Arial"/>
            </a:endParaRPr>
          </a:p>
          <a:p>
            <a:pPr marL="285840" indent="-285840">
              <a:lnSpc>
                <a:spcPct val="100000"/>
              </a:lnSpc>
              <a:spcAft>
                <a:spcPts val="1199"/>
              </a:spcAft>
              <a:buClr>
                <a:srgbClr val="000000"/>
              </a:buClr>
              <a:buFont typeface="Wingdings" charset="2"/>
              <a:buChar char=""/>
            </a:pPr>
            <a:r>
              <a:rPr b="0" lang="en-GB" sz="1400" strike="noStrike" u="none">
                <a:solidFill>
                  <a:schemeClr val="dk1"/>
                </a:solidFill>
                <a:effectLst/>
                <a:uFillTx/>
                <a:latin typeface="Arial"/>
                <a:ea typeface="Noto Sans SC"/>
              </a:rPr>
              <a:t>If the roll is at the </a:t>
            </a:r>
            <a:r>
              <a:rPr b="1" lang="en-GB" sz="1400" strike="noStrike" u="none">
                <a:solidFill>
                  <a:schemeClr val="dk1"/>
                </a:solidFill>
                <a:effectLst/>
                <a:uFillTx/>
                <a:latin typeface="Arial"/>
                <a:ea typeface="Noto Sans SC"/>
              </a:rPr>
              <a:t>END</a:t>
            </a:r>
            <a:r>
              <a:rPr b="0" lang="en-GB" sz="1400" strike="noStrike" u="none">
                <a:solidFill>
                  <a:schemeClr val="dk1"/>
                </a:solidFill>
                <a:effectLst/>
                <a:uFillTx/>
                <a:latin typeface="Arial"/>
                <a:ea typeface="Noto Sans SC"/>
              </a:rPr>
              <a:t> of the figure and the length of the line flown between the half-loop and the roll reaches two times the radius then you must apply a </a:t>
            </a:r>
            <a:r>
              <a:rPr b="1" lang="en-GB" sz="1400" strike="noStrike" u="none">
                <a:solidFill>
                  <a:schemeClr val="dk1"/>
                </a:solidFill>
                <a:effectLst/>
                <a:uFillTx/>
                <a:latin typeface="Arial"/>
                <a:ea typeface="Noto Sans SC"/>
              </a:rPr>
              <a:t>HZ (Hard Zero)</a:t>
            </a:r>
            <a:r>
              <a:rPr b="0" lang="en-GB" sz="1400" strike="noStrike" u="none">
                <a:solidFill>
                  <a:schemeClr val="dk1"/>
                </a:solidFill>
                <a:effectLst/>
                <a:uFillTx/>
                <a:latin typeface="Arial"/>
                <a:ea typeface="Noto Sans SC"/>
              </a:rPr>
              <a:t> to the whole figure and state “Wrong Figure” on the sheet.</a:t>
            </a:r>
            <a:endParaRPr b="0" lang="en-GB" sz="1400" strike="noStrike" u="none">
              <a:solidFill>
                <a:srgbClr val="000000"/>
              </a:solidFill>
              <a:effectLst/>
              <a:uFillTx/>
              <a:latin typeface="Arial"/>
            </a:endParaRPr>
          </a:p>
        </p:txBody>
      </p:sp>
      <p:pic>
        <p:nvPicPr>
          <p:cNvPr id="155" name="" descr=""/>
          <p:cNvPicPr/>
          <p:nvPr/>
        </p:nvPicPr>
        <p:blipFill>
          <a:blip r:embed="rId2"/>
          <a:stretch/>
        </p:blipFill>
        <p:spPr>
          <a:xfrm>
            <a:off x="5650560" y="2016000"/>
            <a:ext cx="2614320" cy="421020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Stall Turns or Hammerheads</a:t>
            </a:r>
            <a:endParaRPr b="0" lang="en-GB" sz="3600" strike="noStrike" u="none">
              <a:solidFill>
                <a:srgbClr val="000000"/>
              </a:solidFill>
              <a:effectLst/>
              <a:uFillTx/>
              <a:latin typeface="Arial"/>
            </a:endParaRPr>
          </a:p>
        </p:txBody>
      </p:sp>
      <p:sp>
        <p:nvSpPr>
          <p:cNvPr id="157" name="Rectangle 7"/>
          <p:cNvSpPr/>
          <p:nvPr/>
        </p:nvSpPr>
        <p:spPr>
          <a:xfrm>
            <a:off x="659880" y="1268640"/>
            <a:ext cx="8046360" cy="933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The Stall Turn is one of the most graceful aerobatic figures.</a:t>
            </a:r>
            <a:endParaRPr b="0" lang="en-GB" sz="1400" strike="noStrike" u="none">
              <a:solidFill>
                <a:srgbClr val="000000"/>
              </a:solidFill>
              <a:effectLst/>
              <a:uFillTx/>
              <a:latin typeface="Arial"/>
            </a:endParaRPr>
          </a:p>
          <a:p>
            <a:pPr>
              <a:lnSpc>
                <a:spcPct val="100000"/>
              </a:lnSpc>
              <a:spcBef>
                <a:spcPts val="601"/>
              </a:spcBef>
            </a:pPr>
            <a:r>
              <a:rPr b="1" lang="en-GB" sz="1400" strike="noStrike" u="none">
                <a:solidFill>
                  <a:schemeClr val="dk1"/>
                </a:solidFill>
                <a:effectLst/>
                <a:uFillTx/>
                <a:latin typeface="Arial Black"/>
              </a:rPr>
              <a:t>The figure can be divided into a series of sections for judging:</a:t>
            </a:r>
            <a:endParaRPr b="0" lang="en-GB" sz="1400" strike="noStrike" u="none">
              <a:solidFill>
                <a:srgbClr val="000000"/>
              </a:solidFill>
              <a:effectLst/>
              <a:uFillTx/>
              <a:latin typeface="Arial"/>
            </a:endParaRPr>
          </a:p>
        </p:txBody>
      </p:sp>
      <p:sp>
        <p:nvSpPr>
          <p:cNvPr id="158" name="Rectangle 8"/>
          <p:cNvSpPr/>
          <p:nvPr/>
        </p:nvSpPr>
        <p:spPr>
          <a:xfrm>
            <a:off x="659880" y="2205000"/>
            <a:ext cx="4052880" cy="259020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Smooth radius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entry and pull / push to the vertical.</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vertical up-line, and assessment of any rolls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turn itself, which must be purely yaw with no rolling or pitching.</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down-line, and assessment of any rolls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smooth radius pull / push and exit to level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flight.</a:t>
            </a:r>
            <a:endParaRPr b="0" lang="en-GB" sz="1400" strike="noStrike" u="none">
              <a:solidFill>
                <a:srgbClr val="000000"/>
              </a:solidFill>
              <a:effectLst/>
              <a:uFillTx/>
              <a:latin typeface="Arial"/>
            </a:endParaRPr>
          </a:p>
        </p:txBody>
      </p:sp>
      <p:pic>
        <p:nvPicPr>
          <p:cNvPr id="159" name="Picture 2" descr=""/>
          <p:cNvPicPr/>
          <p:nvPr/>
        </p:nvPicPr>
        <p:blipFill>
          <a:blip r:embed="rId1"/>
          <a:stretch/>
        </p:blipFill>
        <p:spPr>
          <a:xfrm>
            <a:off x="5076000" y="2061000"/>
            <a:ext cx="3310200" cy="4220640"/>
          </a:xfrm>
          <a:prstGeom prst="rect">
            <a:avLst/>
          </a:prstGeom>
          <a:noFill/>
          <a:ln w="0">
            <a:noFill/>
          </a:ln>
        </p:spPr>
      </p:pic>
      <p:sp>
        <p:nvSpPr>
          <p:cNvPr id="160" name="Rectangle 10"/>
          <p:cNvSpPr/>
          <p:nvPr/>
        </p:nvSpPr>
        <p:spPr>
          <a:xfrm>
            <a:off x="659880" y="5059440"/>
            <a:ext cx="4052880" cy="527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Candara"/>
              </a:rPr>
              <a:t>Stall Turns with 45° entry and/or exit segments may also have rolls superimposed there.</a:t>
            </a:r>
            <a:endParaRPr b="0" lang="en-GB" sz="1400" strike="noStrike" u="none">
              <a:solidFill>
                <a:srgbClr val="000000"/>
              </a:solidFill>
              <a:effectLst/>
              <a:uFillTx/>
              <a:latin typeface="Arial"/>
            </a:endParaRPr>
          </a:p>
        </p:txBody>
      </p:sp>
      <p:pic>
        <p:nvPicPr>
          <p:cNvPr id="161" name="Picture 9"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Humpty Bumps</a:t>
            </a:r>
            <a:endParaRPr b="0" lang="en-GB" sz="3600" strike="noStrike" u="none">
              <a:solidFill>
                <a:srgbClr val="000000"/>
              </a:solidFill>
              <a:effectLst/>
              <a:uFillTx/>
              <a:latin typeface="Arial"/>
            </a:endParaRPr>
          </a:p>
        </p:txBody>
      </p:sp>
      <p:sp>
        <p:nvSpPr>
          <p:cNvPr id="163" name="Rectangle 4"/>
          <p:cNvSpPr/>
          <p:nvPr/>
        </p:nvSpPr>
        <p:spPr>
          <a:xfrm>
            <a:off x="659880" y="1268640"/>
            <a:ext cx="8046360" cy="107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The ‘Humpty’ can be vertical or at 45°, it can start by going up or going down, and there is even a ‘double’ version with one vertical up and one vertical down.</a:t>
            </a:r>
            <a:endParaRPr b="0" lang="en-GB" sz="1400" strike="noStrike" u="none">
              <a:solidFill>
                <a:srgbClr val="000000"/>
              </a:solidFill>
              <a:effectLst/>
              <a:uFillTx/>
              <a:latin typeface="Arial"/>
            </a:endParaRPr>
          </a:p>
          <a:p>
            <a:pPr>
              <a:lnSpc>
                <a:spcPct val="100000"/>
              </a:lnSpc>
              <a:spcBef>
                <a:spcPts val="601"/>
              </a:spcBef>
            </a:pPr>
            <a:r>
              <a:rPr b="1" lang="en-GB" sz="1400" strike="noStrike" u="none">
                <a:solidFill>
                  <a:schemeClr val="dk1"/>
                </a:solidFill>
                <a:effectLst/>
                <a:uFillTx/>
                <a:latin typeface="Arial Black"/>
              </a:rPr>
              <a:t>All types are basically similar – they comprise looping segments that connect lines upon which a great variety of rolls can be placed.</a:t>
            </a:r>
            <a:endParaRPr b="0" lang="en-GB" sz="1400" strike="noStrike" u="none">
              <a:solidFill>
                <a:srgbClr val="000000"/>
              </a:solidFill>
              <a:effectLst/>
              <a:uFillTx/>
              <a:latin typeface="Arial"/>
            </a:endParaRPr>
          </a:p>
        </p:txBody>
      </p:sp>
      <p:sp>
        <p:nvSpPr>
          <p:cNvPr id="164" name="Rectangle 5"/>
          <p:cNvSpPr/>
          <p:nvPr/>
        </p:nvSpPr>
        <p:spPr>
          <a:xfrm>
            <a:off x="659880" y="2637000"/>
            <a:ext cx="3693600" cy="259020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Smooth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radius entry and pull / push to reach the first line.</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first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line, and assessment of any rolls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 smooth radius half-loop.</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second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line, and assessment of any rolls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smooth radius pull / push and exit to level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flight.</a:t>
            </a:r>
            <a:endParaRPr b="0" lang="en-GB" sz="1400" strike="noStrike" u="none">
              <a:solidFill>
                <a:srgbClr val="000000"/>
              </a:solidFill>
              <a:effectLst/>
              <a:uFillTx/>
              <a:latin typeface="Arial"/>
            </a:endParaRPr>
          </a:p>
        </p:txBody>
      </p:sp>
      <p:pic>
        <p:nvPicPr>
          <p:cNvPr id="165" name="Picture 2" descr=""/>
          <p:cNvPicPr/>
          <p:nvPr/>
        </p:nvPicPr>
        <p:blipFill>
          <a:blip r:embed="rId1"/>
          <a:stretch/>
        </p:blipFill>
        <p:spPr>
          <a:xfrm>
            <a:off x="5004000" y="2638800"/>
            <a:ext cx="3529800" cy="3166200"/>
          </a:xfrm>
          <a:prstGeom prst="rect">
            <a:avLst/>
          </a:prstGeom>
          <a:noFill/>
          <a:ln w="0">
            <a:noFill/>
          </a:ln>
        </p:spPr>
      </p:pic>
      <p:sp>
        <p:nvSpPr>
          <p:cNvPr id="166" name="Rectangle 7"/>
          <p:cNvSpPr/>
          <p:nvPr/>
        </p:nvSpPr>
        <p:spPr>
          <a:xfrm>
            <a:off x="659880" y="5059440"/>
            <a:ext cx="4052880" cy="7455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Candara"/>
              </a:rPr>
              <a:t>All partial loop segments may have different radii, and in a double humpty the two half-loops may also be of completely different sizes.</a:t>
            </a:r>
            <a:endParaRPr b="0" lang="en-GB" sz="1400" strike="noStrike" u="none">
              <a:solidFill>
                <a:srgbClr val="000000"/>
              </a:solidFill>
              <a:effectLst/>
              <a:uFillTx/>
              <a:latin typeface="Arial"/>
            </a:endParaRPr>
          </a:p>
        </p:txBody>
      </p:sp>
      <p:pic>
        <p:nvPicPr>
          <p:cNvPr id="167" name="Picture 6"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Picture 2" descr=""/>
          <p:cNvPicPr/>
          <p:nvPr/>
        </p:nvPicPr>
        <p:blipFill>
          <a:blip r:embed="rId1"/>
          <a:stretch/>
        </p:blipFill>
        <p:spPr>
          <a:xfrm>
            <a:off x="5148000" y="1917000"/>
            <a:ext cx="3249720" cy="4268520"/>
          </a:xfrm>
          <a:prstGeom prst="rect">
            <a:avLst/>
          </a:prstGeom>
          <a:noFill/>
          <a:ln w="0">
            <a:noFill/>
          </a:ln>
        </p:spPr>
      </p:pic>
      <p:sp>
        <p:nvSpPr>
          <p:cNvPr id="169"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Tail Slides</a:t>
            </a:r>
            <a:endParaRPr b="0" lang="en-GB" sz="3600" strike="noStrike" u="none">
              <a:solidFill>
                <a:srgbClr val="000000"/>
              </a:solidFill>
              <a:effectLst/>
              <a:uFillTx/>
              <a:latin typeface="Arial"/>
            </a:endParaRPr>
          </a:p>
        </p:txBody>
      </p:sp>
      <p:sp>
        <p:nvSpPr>
          <p:cNvPr id="170" name="Rectangle 5"/>
          <p:cNvSpPr/>
          <p:nvPr/>
        </p:nvSpPr>
        <p:spPr>
          <a:xfrm>
            <a:off x="659880" y="1268640"/>
            <a:ext cx="804636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Tail Slides have very similar judging criteria to Stall Turns, but there are no 45° entry and exit options – they are all vertical, and upwards!</a:t>
            </a:r>
            <a:endParaRPr b="0" lang="en-GB" sz="1400" strike="noStrike" u="none">
              <a:solidFill>
                <a:srgbClr val="000000"/>
              </a:solidFill>
              <a:effectLst/>
              <a:uFillTx/>
              <a:latin typeface="Arial"/>
            </a:endParaRPr>
          </a:p>
        </p:txBody>
      </p:sp>
      <p:sp>
        <p:nvSpPr>
          <p:cNvPr id="171" name="Rectangle 6"/>
          <p:cNvSpPr/>
          <p:nvPr/>
        </p:nvSpPr>
        <p:spPr>
          <a:xfrm>
            <a:off x="659880" y="1917000"/>
            <a:ext cx="3693600" cy="4606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Break the figure into the following parts for judging:</a:t>
            </a:r>
            <a:br>
              <a:rPr sz="500"/>
            </a:br>
            <a:r>
              <a:rPr b="1" lang="en-GB" sz="500" strike="noStrike" u="none">
                <a:solidFill>
                  <a:schemeClr val="dk1"/>
                </a:solidFill>
                <a:effectLst/>
                <a:uFillTx/>
                <a:latin typeface="Arial Black"/>
              </a:rPr>
              <a:t> </a:t>
            </a:r>
            <a:endParaRPr b="0" lang="en-GB" sz="5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 smooth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radius entry and pull / push to reach the vertical up-line.</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first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line, and assessment of any rolls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slide must be either canopy-up or canopy-down, or you can think of it as wheels-down or wheels-up.</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1" lang="en-GB" sz="1400" strike="noStrike" u="none">
                <a:solidFill>
                  <a:schemeClr val="dk1"/>
                </a:solidFill>
                <a:effectLst/>
                <a:uFillTx/>
                <a:latin typeface="Candara"/>
              </a:rPr>
              <a:t>If the slide is less than a half fuselage length the downgrade is four points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vertical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attitude must be maintained to the top and in the slide.</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After the pendulum is finished, assess the second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line, and any rolls that are super-imposed.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 smooth radius pull / push and exit to level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flight.</a:t>
            </a:r>
            <a:endParaRPr b="0" lang="en-GB" sz="1400" strike="noStrike" u="none">
              <a:solidFill>
                <a:srgbClr val="000000"/>
              </a:solidFill>
              <a:effectLst/>
              <a:uFillTx/>
              <a:latin typeface="Arial"/>
            </a:endParaRPr>
          </a:p>
        </p:txBody>
      </p:sp>
      <p:pic>
        <p:nvPicPr>
          <p:cNvPr id="172"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Picture 4" descr=""/>
          <p:cNvPicPr/>
          <p:nvPr/>
        </p:nvPicPr>
        <p:blipFill>
          <a:blip r:embed="rId1"/>
          <a:stretch/>
        </p:blipFill>
        <p:spPr>
          <a:xfrm>
            <a:off x="3091680" y="2544840"/>
            <a:ext cx="5675760" cy="3231720"/>
          </a:xfrm>
          <a:prstGeom prst="rect">
            <a:avLst/>
          </a:prstGeom>
          <a:noFill/>
          <a:ln w="0">
            <a:noFill/>
          </a:ln>
        </p:spPr>
      </p:pic>
      <p:sp>
        <p:nvSpPr>
          <p:cNvPr id="174"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Rolling Turns</a:t>
            </a:r>
            <a:r>
              <a:rPr b="1" lang="en-GB" sz="2400" strike="noStrike" u="none">
                <a:solidFill>
                  <a:schemeClr val="accent2"/>
                </a:solidFill>
                <a:effectLst/>
                <a:uFillTx/>
                <a:latin typeface="Arial Black"/>
              </a:rPr>
              <a:t> </a:t>
            </a:r>
            <a:r>
              <a:rPr b="1" i="1" lang="en-GB" sz="2400" strike="noStrike" u="none">
                <a:solidFill>
                  <a:schemeClr val="accent2"/>
                </a:solidFill>
                <a:effectLst/>
                <a:uFillTx/>
                <a:latin typeface="Arial Black"/>
              </a:rPr>
              <a:t>– page 1</a:t>
            </a:r>
            <a:endParaRPr b="0" lang="en-GB" sz="2400" strike="noStrike" u="none">
              <a:solidFill>
                <a:srgbClr val="000000"/>
              </a:solidFill>
              <a:effectLst/>
              <a:uFillTx/>
              <a:latin typeface="Arial"/>
            </a:endParaRPr>
          </a:p>
        </p:txBody>
      </p:sp>
      <p:sp>
        <p:nvSpPr>
          <p:cNvPr id="175" name="Rectangle 5"/>
          <p:cNvSpPr/>
          <p:nvPr/>
        </p:nvSpPr>
        <p:spPr>
          <a:xfrm>
            <a:off x="659880" y="1268640"/>
            <a:ext cx="804636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All versions of “Rollers” combine turns with continuous rolling, and they all follow the same set of rules and judging criteria.</a:t>
            </a:r>
            <a:endParaRPr b="0" lang="en-GB" sz="1400" strike="noStrike" u="none">
              <a:solidFill>
                <a:srgbClr val="000000"/>
              </a:solidFill>
              <a:effectLst/>
              <a:uFillTx/>
              <a:latin typeface="Arial"/>
            </a:endParaRPr>
          </a:p>
        </p:txBody>
      </p:sp>
      <p:sp>
        <p:nvSpPr>
          <p:cNvPr id="176" name="Rectangle 6"/>
          <p:cNvSpPr/>
          <p:nvPr/>
        </p:nvSpPr>
        <p:spPr>
          <a:xfrm>
            <a:off x="659880" y="1818000"/>
            <a:ext cx="5565960" cy="4030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Break the figure into the following parts for judging:</a:t>
            </a:r>
            <a:br>
              <a:rPr sz="500"/>
            </a:br>
            <a:r>
              <a:rPr b="1" lang="en-GB" sz="500" strike="noStrike" u="none">
                <a:solidFill>
                  <a:schemeClr val="dk1"/>
                </a:solidFill>
                <a:effectLst/>
                <a:uFillTx/>
                <a:latin typeface="Arial Black"/>
              </a:rPr>
              <a:t> </a:t>
            </a:r>
            <a:endParaRPr b="0" lang="en-GB" sz="5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0" lang="en-GB" sz="1400" strike="noStrike" u="none">
                <a:solidFill>
                  <a:schemeClr val="dk1"/>
                </a:solidFill>
                <a:effectLst/>
                <a:uFillTx/>
                <a:latin typeface="Candara"/>
              </a:rPr>
              <a:t>Start in level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flight precisely on-heading.</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0" lang="en-GB" sz="1400" strike="noStrike" u="none">
                <a:solidFill>
                  <a:schemeClr val="dk1"/>
                </a:solidFill>
                <a:effectLst/>
                <a:uFillTx/>
                <a:latin typeface="Candara"/>
              </a:rPr>
              <a:t>There must be a constant –</a:t>
            </a:r>
            <a:endParaRPr b="0" lang="en-GB" sz="1400" strike="noStrike" u="none">
              <a:solidFill>
                <a:srgbClr val="000000"/>
              </a:solidFill>
              <a:effectLst/>
              <a:uFillTx/>
              <a:latin typeface="Arial"/>
            </a:endParaRPr>
          </a:p>
          <a:p>
            <a:pPr lvl="1" marL="7430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rate of turn round the circle</a:t>
            </a:r>
            <a:endParaRPr b="0" lang="en-GB" sz="1400" strike="noStrike" u="none">
              <a:solidFill>
                <a:srgbClr val="000000"/>
              </a:solidFill>
              <a:effectLst/>
              <a:uFillTx/>
              <a:latin typeface="Arial"/>
            </a:endParaRPr>
          </a:p>
          <a:p>
            <a:pPr lvl="1" marL="7430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rate of roll at all times</a:t>
            </a:r>
            <a:endParaRPr b="0" lang="en-GB" sz="1400" strike="noStrike" u="none">
              <a:solidFill>
                <a:srgbClr val="000000"/>
              </a:solidFill>
              <a:effectLst/>
              <a:uFillTx/>
              <a:latin typeface="Arial"/>
            </a:endParaRPr>
          </a:p>
          <a:p>
            <a:pPr lvl="1" marL="7430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with no climbing or diving</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0" lang="en-GB" sz="1400" strike="noStrike" u="none">
                <a:solidFill>
                  <a:schemeClr val="dk1"/>
                </a:solidFill>
                <a:effectLst/>
                <a:uFillTx/>
                <a:latin typeface="Candara"/>
              </a:rPr>
              <a:t>At every Intermediate Point (with</a:t>
            </a:r>
            <a:br>
              <a:rPr sz="1400"/>
            </a:br>
            <a:r>
              <a:rPr b="0" lang="en-GB" sz="1400" strike="noStrike" u="none">
                <a:solidFill>
                  <a:schemeClr val="dk1"/>
                </a:solidFill>
                <a:effectLst/>
                <a:uFillTx/>
                <a:latin typeface="Candara"/>
              </a:rPr>
              <a:t>the wings level or vertical) the turn</a:t>
            </a:r>
            <a:br>
              <a:rPr sz="1400"/>
            </a:br>
            <a:r>
              <a:rPr b="0" lang="en-GB" sz="1400" strike="noStrike" u="none">
                <a:solidFill>
                  <a:schemeClr val="dk1"/>
                </a:solidFill>
                <a:effectLst/>
                <a:uFillTx/>
                <a:latin typeface="Candara"/>
              </a:rPr>
              <a:t>angle must be correct</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0" lang="en-GB" sz="1400" strike="noStrike" u="none">
                <a:solidFill>
                  <a:schemeClr val="dk1"/>
                </a:solidFill>
                <a:effectLst/>
                <a:uFillTx/>
                <a:latin typeface="Candara"/>
              </a:rPr>
              <a:t>The exit point must be</a:t>
            </a:r>
            <a:br>
              <a:rPr sz="1400"/>
            </a:br>
            <a:r>
              <a:rPr b="0" lang="en-GB" sz="1400" strike="noStrike" u="none">
                <a:solidFill>
                  <a:schemeClr val="dk1"/>
                </a:solidFill>
                <a:effectLst/>
                <a:uFillTx/>
                <a:latin typeface="Candara"/>
              </a:rPr>
              <a:t>reached on-axis with all</a:t>
            </a:r>
            <a:br>
              <a:rPr sz="1400"/>
            </a:br>
            <a:r>
              <a:rPr b="0" lang="en-GB" sz="1400" strike="noStrike" u="none">
                <a:solidFill>
                  <a:schemeClr val="dk1"/>
                </a:solidFill>
                <a:effectLst/>
                <a:uFillTx/>
                <a:latin typeface="Candara"/>
              </a:rPr>
              <a:t>rolling exactly completed</a:t>
            </a:r>
            <a:endParaRPr b="0" lang="en-GB" sz="1400" strike="noStrike" u="none">
              <a:solidFill>
                <a:srgbClr val="000000"/>
              </a:solidFill>
              <a:effectLst/>
              <a:uFillTx/>
              <a:latin typeface="Arial"/>
            </a:endParaRPr>
          </a:p>
        </p:txBody>
      </p:sp>
      <p:sp>
        <p:nvSpPr>
          <p:cNvPr id="177" name="Rectangle 9"/>
          <p:cNvSpPr/>
          <p:nvPr/>
        </p:nvSpPr>
        <p:spPr>
          <a:xfrm>
            <a:off x="659880" y="5661360"/>
            <a:ext cx="7942320" cy="789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Candara"/>
              </a:rPr>
              <a:t>Rolling Turns can include whole or half rolls, or a combinations of both.</a:t>
            </a:r>
            <a:br>
              <a:rPr sz="1400"/>
            </a:br>
            <a:r>
              <a:rPr b="1" lang="en-GB" sz="1400" strike="noStrike" u="none">
                <a:solidFill>
                  <a:schemeClr val="dk1"/>
                </a:solidFill>
                <a:effectLst/>
                <a:uFillTx/>
                <a:latin typeface="Candara"/>
              </a:rPr>
              <a:t>The rolls can be inwards (inner wing going down) or outwards (inner wing going up)</a:t>
            </a:r>
            <a:br>
              <a:rPr sz="1400"/>
            </a:br>
            <a:r>
              <a:rPr b="1" lang="en-GB" sz="1400" strike="noStrike" u="none">
                <a:solidFill>
                  <a:schemeClr val="dk1"/>
                </a:solidFill>
                <a:effectLst/>
                <a:uFillTx/>
                <a:latin typeface="Candara"/>
              </a:rPr>
              <a:t>or both types alternated for the In / Out versions with a </a:t>
            </a:r>
            <a:r>
              <a:rPr b="1" lang="en-GB" sz="1400" strike="noStrike" u="sng">
                <a:solidFill>
                  <a:schemeClr val="dk1"/>
                </a:solidFill>
                <a:effectLst/>
                <a:uFillTx/>
                <a:latin typeface="Candara"/>
              </a:rPr>
              <a:t>short</a:t>
            </a:r>
            <a:r>
              <a:rPr b="1" lang="en-GB" sz="1400" strike="noStrike" u="none">
                <a:solidFill>
                  <a:schemeClr val="dk1"/>
                </a:solidFill>
                <a:effectLst/>
                <a:uFillTx/>
                <a:latin typeface="Candara"/>
              </a:rPr>
              <a:t> pause between the roll elements.</a:t>
            </a:r>
            <a:endParaRPr b="0" lang="en-GB" sz="1400" strike="noStrike" u="none">
              <a:solidFill>
                <a:srgbClr val="000000"/>
              </a:solidFill>
              <a:effectLst/>
              <a:uFillTx/>
              <a:latin typeface="Arial"/>
            </a:endParaRPr>
          </a:p>
        </p:txBody>
      </p:sp>
      <p:pic>
        <p:nvPicPr>
          <p:cNvPr id="178"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Rectangle 6"/>
          <p:cNvSpPr/>
          <p:nvPr/>
        </p:nvSpPr>
        <p:spPr>
          <a:xfrm>
            <a:off x="659880" y="1121400"/>
            <a:ext cx="7796160" cy="1220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Black"/>
              </a:rPr>
              <a:t>The Centre of Gravity Track (also called the </a:t>
            </a:r>
            <a:r>
              <a:rPr b="1" lang="en-GB" sz="1400" strike="noStrike" u="sng">
                <a:solidFill>
                  <a:schemeClr val="dk1"/>
                </a:solidFill>
                <a:effectLst/>
                <a:uFillTx/>
                <a:latin typeface="Arial Black"/>
              </a:rPr>
              <a:t>Flight Path</a:t>
            </a:r>
            <a:r>
              <a:rPr b="1" lang="en-GB" sz="1400" strike="noStrike" u="none">
                <a:solidFill>
                  <a:schemeClr val="dk1"/>
                </a:solidFill>
                <a:effectLst/>
                <a:uFillTx/>
                <a:latin typeface="Arial Black"/>
              </a:rPr>
              <a:t>) is the imaginary line that the aircraft centre of gravity draws as it flies along.</a:t>
            </a:r>
            <a:endParaRPr b="0" lang="en-GB" sz="1400" strike="noStrike" u="none">
              <a:solidFill>
                <a:srgbClr val="000000"/>
              </a:solidFill>
              <a:effectLst/>
              <a:uFillTx/>
              <a:latin typeface="Arial"/>
            </a:endParaRPr>
          </a:p>
          <a:p>
            <a:pPr>
              <a:lnSpc>
                <a:spcPct val="100000"/>
              </a:lnSpc>
            </a:pPr>
            <a:r>
              <a:rPr b="0" lang="en-GB" sz="400" strike="noStrike" u="none">
                <a:solidFill>
                  <a:schemeClr val="dk1"/>
                </a:solidFill>
                <a:effectLst/>
                <a:uFillTx/>
                <a:latin typeface="Arial"/>
              </a:rPr>
              <a:t> </a:t>
            </a:r>
            <a:endParaRPr b="0" lang="en-GB" sz="400" strike="noStrike" u="none">
              <a:solidFill>
                <a:srgbClr val="000000"/>
              </a:solidFill>
              <a:effectLst/>
              <a:uFillTx/>
              <a:latin typeface="Arial"/>
            </a:endParaRPr>
          </a:p>
          <a:p>
            <a:pPr>
              <a:lnSpc>
                <a:spcPct val="100000"/>
              </a:lnSpc>
            </a:pPr>
            <a:r>
              <a:rPr b="0" i="1" lang="en-GB" sz="1400" strike="noStrike" u="none">
                <a:solidFill>
                  <a:schemeClr val="dk1"/>
                </a:solidFill>
                <a:effectLst/>
                <a:uFillTx/>
                <a:latin typeface="Candara"/>
              </a:rPr>
              <a:t>Imagine the aeroplane condensed into a dot, and watch the path that the dot takes through the sky. This is the </a:t>
            </a:r>
            <a:r>
              <a:rPr b="1" i="1" lang="en-GB" sz="1400" strike="noStrike" u="none">
                <a:solidFill>
                  <a:schemeClr val="dk1"/>
                </a:solidFill>
                <a:effectLst/>
                <a:uFillTx/>
                <a:latin typeface="Candara"/>
              </a:rPr>
              <a:t>CGT</a:t>
            </a:r>
            <a:r>
              <a:rPr b="0" i="1" lang="en-GB" sz="1400" strike="noStrike" u="none">
                <a:solidFill>
                  <a:schemeClr val="dk1"/>
                </a:solidFill>
                <a:effectLst/>
                <a:uFillTx/>
                <a:latin typeface="Candara"/>
              </a:rPr>
              <a:t> or if you prefer the </a:t>
            </a:r>
            <a:r>
              <a:rPr b="1" i="1" lang="en-GB" sz="1400" strike="noStrike" u="none">
                <a:solidFill>
                  <a:schemeClr val="dk1"/>
                </a:solidFill>
                <a:effectLst/>
                <a:uFillTx/>
                <a:latin typeface="Candara"/>
              </a:rPr>
              <a:t>Flight Path</a:t>
            </a:r>
            <a:r>
              <a:rPr b="0" i="1" lang="en-GB" sz="1400" strike="noStrike" u="none">
                <a:solidFill>
                  <a:schemeClr val="dk1"/>
                </a:solidFill>
                <a:effectLst/>
                <a:uFillTx/>
                <a:latin typeface="Candara"/>
              </a:rPr>
              <a:t>, the Track of the aeroplanes' Centre of Gravity.</a:t>
            </a:r>
            <a:endParaRPr b="0" lang="en-GB" sz="1400" strike="noStrike" u="none">
              <a:solidFill>
                <a:srgbClr val="000000"/>
              </a:solidFill>
              <a:effectLst/>
              <a:uFillTx/>
              <a:latin typeface="Arial"/>
            </a:endParaRPr>
          </a:p>
          <a:p>
            <a:pPr>
              <a:lnSpc>
                <a:spcPct val="100000"/>
              </a:lnSpc>
            </a:pPr>
            <a:r>
              <a:rPr b="0" lang="en-GB" sz="400" strike="noStrike" u="none">
                <a:solidFill>
                  <a:schemeClr val="dk1"/>
                </a:solidFill>
                <a:effectLst/>
                <a:uFillTx/>
                <a:latin typeface="Arial"/>
              </a:rPr>
              <a:t> </a:t>
            </a:r>
            <a:endParaRPr b="0" lang="en-GB" sz="400" strike="noStrike" u="none">
              <a:solidFill>
                <a:srgbClr val="000000"/>
              </a:solidFill>
              <a:effectLst/>
              <a:uFillTx/>
              <a:latin typeface="Arial"/>
            </a:endParaRPr>
          </a:p>
          <a:p>
            <a:pPr>
              <a:lnSpc>
                <a:spcPct val="100000"/>
              </a:lnSpc>
            </a:pPr>
            <a:r>
              <a:rPr b="1" lang="en-GB" sz="1400" strike="noStrike" u="none">
                <a:solidFill>
                  <a:schemeClr val="dk1"/>
                </a:solidFill>
                <a:effectLst/>
                <a:uFillTx/>
                <a:latin typeface="Arial"/>
              </a:rPr>
              <a:t>To judge the flight path, compare the CGT against the horizon or the box 'A' or 'B' axes.</a:t>
            </a:r>
            <a:endParaRPr b="0" lang="en-GB" sz="1400" strike="noStrike" u="none">
              <a:solidFill>
                <a:srgbClr val="000000"/>
              </a:solidFill>
              <a:effectLst/>
              <a:uFillTx/>
              <a:latin typeface="Arial"/>
            </a:endParaRPr>
          </a:p>
        </p:txBody>
      </p:sp>
      <p:pic>
        <p:nvPicPr>
          <p:cNvPr id="78" name="Picture 6" descr="https://www.aerobatics.org.uk/assets/uploads/JdgCgt.gif"/>
          <p:cNvPicPr/>
          <p:nvPr/>
        </p:nvPicPr>
        <p:blipFill>
          <a:blip r:embed="rId1"/>
          <a:srcRect l="292" t="854" r="997" b="1981"/>
          <a:stretch/>
        </p:blipFill>
        <p:spPr>
          <a:xfrm>
            <a:off x="4644000" y="2709000"/>
            <a:ext cx="3741120" cy="2301480"/>
          </a:xfrm>
          <a:prstGeom prst="rect">
            <a:avLst/>
          </a:prstGeom>
          <a:noFill/>
          <a:ln w="0">
            <a:noFill/>
          </a:ln>
        </p:spPr>
      </p:pic>
      <p:sp>
        <p:nvSpPr>
          <p:cNvPr id="79" name="Rectangle 6"/>
          <p:cNvSpPr/>
          <p:nvPr/>
        </p:nvSpPr>
        <p:spPr>
          <a:xfrm>
            <a:off x="720000" y="2423160"/>
            <a:ext cx="3742560" cy="2626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200" strike="noStrike" u="none">
                <a:solidFill>
                  <a:schemeClr val="dk1"/>
                </a:solidFill>
                <a:effectLst/>
                <a:uFillTx/>
                <a:latin typeface="Arial"/>
              </a:rPr>
              <a:t>Example 1</a:t>
            </a:r>
            <a:endParaRPr b="0" lang="en-GB" sz="1200" strike="noStrike" u="none">
              <a:solidFill>
                <a:srgbClr val="000000"/>
              </a:solidFill>
              <a:effectLst/>
              <a:uFillTx/>
              <a:latin typeface="Arial"/>
            </a:endParaRPr>
          </a:p>
          <a:p>
            <a:pPr>
              <a:lnSpc>
                <a:spcPct val="100000"/>
              </a:lnSpc>
            </a:pPr>
            <a:r>
              <a:rPr b="0" lang="en-GB" sz="1400" strike="noStrike" u="none">
                <a:solidFill>
                  <a:schemeClr val="dk1"/>
                </a:solidFill>
                <a:effectLst/>
                <a:uFillTx/>
                <a:latin typeface="Candara"/>
              </a:rPr>
              <a:t>The aeroplane is required to transit from a vertical down-line to horizontal flight. Although the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(the </a:t>
            </a:r>
            <a:r>
              <a:rPr b="1" lang="en-GB" sz="1400" strike="noStrike" u="none">
                <a:solidFill>
                  <a:schemeClr val="dk1"/>
                </a:solidFill>
                <a:effectLst/>
                <a:uFillTx/>
                <a:latin typeface="Candara"/>
              </a:rPr>
              <a:t>Zero Lift Axis</a:t>
            </a:r>
            <a:r>
              <a:rPr b="0" lang="en-GB" sz="1400" strike="noStrike" u="none">
                <a:solidFill>
                  <a:schemeClr val="dk1"/>
                </a:solidFill>
                <a:effectLst/>
                <a:uFillTx/>
                <a:latin typeface="Candara"/>
              </a:rPr>
              <a:t>, explained in the next slide) remains horizontal after the 90° corner has been completed, the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will in reality continue to descend a little below the required horizontal line.</a:t>
            </a:r>
            <a:endParaRPr b="0" lang="en-GB" sz="1400" strike="noStrike" u="none">
              <a:solidFill>
                <a:srgbClr val="000000"/>
              </a:solidFill>
              <a:effectLst/>
              <a:uFillTx/>
              <a:latin typeface="Arial"/>
            </a:endParaRPr>
          </a:p>
          <a:p>
            <a:pPr>
              <a:lnSpc>
                <a:spcPct val="100000"/>
              </a:lnSpc>
            </a:pPr>
            <a:r>
              <a:rPr b="0" lang="en-GB" sz="800" strike="noStrike" u="none">
                <a:solidFill>
                  <a:srgbClr val="000000"/>
                </a:solidFill>
                <a:effectLst/>
                <a:uFillTx/>
                <a:latin typeface="Arial"/>
              </a:rPr>
              <a:t> </a:t>
            </a:r>
            <a:endParaRPr b="0" lang="en-GB" sz="800" strike="noStrike" u="none">
              <a:solidFill>
                <a:srgbClr val="000000"/>
              </a:solidFill>
              <a:effectLst/>
              <a:uFillTx/>
              <a:latin typeface="Arial"/>
            </a:endParaRPr>
          </a:p>
          <a:p>
            <a:pPr>
              <a:lnSpc>
                <a:spcPct val="100000"/>
              </a:lnSpc>
            </a:pPr>
            <a:r>
              <a:rPr b="1" lang="en-GB" sz="1200" strike="noStrike" u="none">
                <a:solidFill>
                  <a:schemeClr val="dk1"/>
                </a:solidFill>
                <a:effectLst/>
                <a:uFillTx/>
                <a:latin typeface="Arial"/>
              </a:rPr>
              <a:t>Example 2</a:t>
            </a:r>
            <a:endParaRPr b="0" lang="en-GB" sz="1200" strike="noStrike" u="none">
              <a:solidFill>
                <a:srgbClr val="000000"/>
              </a:solidFill>
              <a:effectLst/>
              <a:uFillTx/>
              <a:latin typeface="Arial"/>
            </a:endParaRPr>
          </a:p>
          <a:p>
            <a:pPr>
              <a:lnSpc>
                <a:spcPct val="100000"/>
              </a:lnSpc>
            </a:pPr>
            <a:r>
              <a:rPr b="0" lang="en-GB" sz="1400" strike="noStrike" u="none">
                <a:solidFill>
                  <a:schemeClr val="dk1"/>
                </a:solidFill>
                <a:effectLst/>
                <a:uFillTx/>
                <a:latin typeface="Candara"/>
              </a:rPr>
              <a:t>Here the transit is from a vertical up-line to normal horizontal flight. The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must remain in a level horizontal line, whilst the aircraft speed will increase from very slow and the angle of attack reduces accordingly.</a:t>
            </a:r>
            <a:endParaRPr b="0" lang="en-GB" sz="1400" strike="noStrike" u="none">
              <a:solidFill>
                <a:srgbClr val="000000"/>
              </a:solidFill>
              <a:effectLst/>
              <a:uFillTx/>
              <a:latin typeface="Arial"/>
            </a:endParaRPr>
          </a:p>
        </p:txBody>
      </p:sp>
      <p:sp>
        <p:nvSpPr>
          <p:cNvPr id="80" name="Rectangle 6"/>
          <p:cNvSpPr/>
          <p:nvPr/>
        </p:nvSpPr>
        <p:spPr>
          <a:xfrm>
            <a:off x="718560" y="5625360"/>
            <a:ext cx="7990560" cy="71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200" strike="noStrike" u="none">
                <a:solidFill>
                  <a:schemeClr val="dk1"/>
                </a:solidFill>
                <a:effectLst/>
                <a:uFillTx/>
                <a:latin typeface="Arial"/>
              </a:rPr>
              <a:t>CGT and Angle of Attack</a:t>
            </a:r>
            <a:endParaRPr b="0" lang="en-GB" sz="1200" strike="noStrike" u="none">
              <a:solidFill>
                <a:srgbClr val="000000"/>
              </a:solidFill>
              <a:effectLst/>
              <a:uFillTx/>
              <a:latin typeface="Arial"/>
            </a:endParaRPr>
          </a:p>
          <a:p>
            <a:pPr>
              <a:lnSpc>
                <a:spcPct val="100000"/>
              </a:lnSpc>
            </a:pPr>
            <a:r>
              <a:rPr b="0" lang="en-GB" sz="1400" strike="noStrike" u="none">
                <a:solidFill>
                  <a:schemeClr val="dk1"/>
                </a:solidFill>
                <a:effectLst/>
                <a:uFillTx/>
                <a:latin typeface="Candara"/>
              </a:rPr>
              <a:t>Judges must always look at the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or </a:t>
            </a:r>
            <a:r>
              <a:rPr b="1" lang="en-GB" sz="1400" strike="noStrike" u="none">
                <a:solidFill>
                  <a:schemeClr val="dk1"/>
                </a:solidFill>
                <a:effectLst/>
                <a:uFillTx/>
                <a:latin typeface="Candara"/>
              </a:rPr>
              <a:t>Flight Path</a:t>
            </a:r>
            <a:r>
              <a:rPr b="0" lang="en-GB" sz="1400" strike="noStrike" u="none">
                <a:solidFill>
                  <a:schemeClr val="dk1"/>
                </a:solidFill>
                <a:effectLst/>
                <a:uFillTx/>
                <a:latin typeface="Candara"/>
              </a:rPr>
              <a:t> and not be "fooled" by a high angle of attack at low speed – this can be particularly noticeable when the aeroplane is inverted, as with most aircraft the nose will appear unnaturally high with the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pointing upwards.</a:t>
            </a:r>
            <a:endParaRPr b="0" lang="en-GB" sz="1400" strike="noStrike" u="none">
              <a:solidFill>
                <a:srgbClr val="000000"/>
              </a:solidFill>
              <a:effectLst/>
              <a:uFillTx/>
              <a:latin typeface="Arial"/>
            </a:endParaRPr>
          </a:p>
        </p:txBody>
      </p:sp>
      <p:sp>
        <p:nvSpPr>
          <p:cNvPr id="81"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Centre of Gravity Track (CGT)</a:t>
            </a:r>
            <a:endParaRPr b="0" lang="en-GB" sz="3600" strike="noStrike" u="none">
              <a:solidFill>
                <a:srgbClr val="000000"/>
              </a:solidFill>
              <a:effectLst/>
              <a:uFillTx/>
              <a:latin typeface="Arial"/>
            </a:endParaRPr>
          </a:p>
        </p:txBody>
      </p:sp>
      <p:pic>
        <p:nvPicPr>
          <p:cNvPr id="82" name="Picture 10"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2" descr=""/>
          <p:cNvPicPr/>
          <p:nvPr/>
        </p:nvPicPr>
        <p:blipFill>
          <a:blip r:embed="rId1"/>
          <a:stretch/>
        </p:blipFill>
        <p:spPr>
          <a:xfrm>
            <a:off x="3636720" y="2186280"/>
            <a:ext cx="5253840" cy="4476600"/>
          </a:xfrm>
          <a:prstGeom prst="rect">
            <a:avLst/>
          </a:prstGeom>
          <a:noFill/>
          <a:ln w="0">
            <a:noFill/>
          </a:ln>
        </p:spPr>
      </p:pic>
      <p:sp>
        <p:nvSpPr>
          <p:cNvPr id="180"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Rolling Turns</a:t>
            </a:r>
            <a:r>
              <a:rPr b="1" lang="en-GB" sz="2400" strike="noStrike" u="none">
                <a:solidFill>
                  <a:schemeClr val="accent2"/>
                </a:solidFill>
                <a:effectLst/>
                <a:uFillTx/>
                <a:latin typeface="Arial Black"/>
              </a:rPr>
              <a:t> </a:t>
            </a:r>
            <a:r>
              <a:rPr b="1" i="1" lang="en-GB" sz="2400" strike="noStrike" u="none">
                <a:solidFill>
                  <a:schemeClr val="accent2"/>
                </a:solidFill>
                <a:effectLst/>
                <a:uFillTx/>
                <a:latin typeface="Arial Black"/>
              </a:rPr>
              <a:t>– page 2</a:t>
            </a:r>
            <a:endParaRPr b="0" lang="en-GB" sz="2400" strike="noStrike" u="none">
              <a:solidFill>
                <a:srgbClr val="000000"/>
              </a:solidFill>
              <a:effectLst/>
              <a:uFillTx/>
              <a:latin typeface="Arial"/>
            </a:endParaRPr>
          </a:p>
        </p:txBody>
      </p:sp>
      <p:pic>
        <p:nvPicPr>
          <p:cNvPr id="181" name="Picture 4" descr=""/>
          <p:cNvPicPr/>
          <p:nvPr/>
        </p:nvPicPr>
        <p:blipFill>
          <a:blip r:embed="rId2"/>
          <a:stretch/>
        </p:blipFill>
        <p:spPr>
          <a:xfrm>
            <a:off x="8417160" y="152640"/>
            <a:ext cx="586080" cy="357840"/>
          </a:xfrm>
          <a:prstGeom prst="rect">
            <a:avLst/>
          </a:prstGeom>
          <a:noFill/>
          <a:ln w="0">
            <a:noFill/>
          </a:ln>
        </p:spPr>
      </p:pic>
      <p:sp>
        <p:nvSpPr>
          <p:cNvPr id="182" name="Rectangle 5"/>
          <p:cNvSpPr/>
          <p:nvPr/>
        </p:nvSpPr>
        <p:spPr>
          <a:xfrm>
            <a:off x="659880" y="1268640"/>
            <a:ext cx="8046360" cy="53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In reality many Rolling Turns are flown as a series of “pull” and “push” arcs with straighter segments between them, giving a jerky appearance with ‘corners’.</a:t>
            </a:r>
            <a:endParaRPr b="0" lang="en-GB" sz="1400" strike="noStrike" u="none">
              <a:solidFill>
                <a:srgbClr val="000000"/>
              </a:solidFill>
              <a:effectLst/>
              <a:uFillTx/>
              <a:latin typeface="Arial"/>
            </a:endParaRPr>
          </a:p>
        </p:txBody>
      </p:sp>
      <p:sp>
        <p:nvSpPr>
          <p:cNvPr id="183" name="Rectangle 7"/>
          <p:cNvSpPr/>
          <p:nvPr/>
        </p:nvSpPr>
        <p:spPr>
          <a:xfrm>
            <a:off x="659880" y="1845000"/>
            <a:ext cx="7582320" cy="3689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Here is a 90° </a:t>
            </a:r>
            <a:r>
              <a:rPr b="1" lang="en-GB" sz="1400" strike="noStrike" u="sng">
                <a:solidFill>
                  <a:schemeClr val="dk1"/>
                </a:solidFill>
                <a:effectLst/>
                <a:uFillTx/>
                <a:latin typeface="Arial Black"/>
              </a:rPr>
              <a:t>TURN</a:t>
            </a:r>
            <a:r>
              <a:rPr b="1" lang="en-GB" sz="1400" strike="noStrike" u="none">
                <a:solidFill>
                  <a:schemeClr val="dk1"/>
                </a:solidFill>
                <a:effectLst/>
                <a:uFillTx/>
                <a:latin typeface="Arial Black"/>
              </a:rPr>
              <a:t> with 360° of inwards </a:t>
            </a:r>
            <a:r>
              <a:rPr b="1" lang="en-GB" sz="1400" strike="noStrike" u="sng">
                <a:solidFill>
                  <a:schemeClr val="dk1"/>
                </a:solidFill>
                <a:effectLst/>
                <a:uFillTx/>
                <a:latin typeface="Arial Black"/>
              </a:rPr>
              <a:t>ROLL</a:t>
            </a:r>
            <a:r>
              <a:rPr b="1" lang="en-GB" sz="1400" strike="noStrike" u="none">
                <a:solidFill>
                  <a:schemeClr val="dk1"/>
                </a:solidFill>
                <a:effectLst/>
                <a:uFillTx/>
                <a:latin typeface="Arial Black"/>
              </a:rPr>
              <a:t> – Aresti 2.1.3.1</a:t>
            </a:r>
            <a:endParaRPr b="0" lang="en-GB" sz="1400" strike="noStrike" u="none">
              <a:solidFill>
                <a:srgbClr val="000000"/>
              </a:solidFill>
              <a:effectLst/>
              <a:uFillTx/>
              <a:latin typeface="Arial"/>
            </a:endParaRPr>
          </a:p>
          <a:p>
            <a:pPr>
              <a:lnSpc>
                <a:spcPct val="100000"/>
              </a:lnSpc>
              <a:spcBef>
                <a:spcPts val="601"/>
              </a:spcBef>
            </a:pPr>
            <a:r>
              <a:rPr b="1" lang="en-GB" sz="1400" strike="noStrike" u="none">
                <a:solidFill>
                  <a:schemeClr val="dk1"/>
                </a:solidFill>
                <a:effectLst/>
                <a:uFillTx/>
                <a:latin typeface="Arial Black"/>
              </a:rPr>
              <a:t>Watch the START very carefully:</a:t>
            </a:r>
            <a:br>
              <a:rPr sz="500"/>
            </a:br>
            <a:r>
              <a:rPr b="1" lang="en-GB" sz="500" strike="noStrike" u="none">
                <a:solidFill>
                  <a:schemeClr val="dk1"/>
                </a:solidFill>
                <a:effectLst/>
                <a:uFillTx/>
                <a:latin typeface="Arial Black"/>
              </a:rPr>
              <a:t> </a:t>
            </a:r>
            <a:endParaRPr b="0" lang="en-GB" sz="5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You must see Rolling and Turning </a:t>
            </a:r>
            <a:r>
              <a:rPr b="1" lang="en-GB" sz="1400" strike="noStrike" u="none">
                <a:solidFill>
                  <a:schemeClr val="dk1"/>
                </a:solidFill>
                <a:effectLst/>
                <a:uFillTx/>
                <a:latin typeface="Candara"/>
              </a:rPr>
              <a:t>begin together</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At the 1</a:t>
            </a:r>
            <a:r>
              <a:rPr b="0" lang="en-GB" sz="1400" strike="noStrike" u="none" baseline="30000">
                <a:solidFill>
                  <a:schemeClr val="dk1"/>
                </a:solidFill>
                <a:effectLst/>
                <a:uFillTx/>
                <a:latin typeface="Candara"/>
              </a:rPr>
              <a:t>st</a:t>
            </a:r>
            <a:r>
              <a:rPr b="0" lang="en-GB" sz="1400" strike="noStrike" u="none">
                <a:solidFill>
                  <a:schemeClr val="dk1"/>
                </a:solidFill>
                <a:effectLst/>
                <a:uFillTx/>
                <a:latin typeface="Candara"/>
              </a:rPr>
              <a:t> wings vertical Intermediate Point the</a:t>
            </a:r>
            <a:br>
              <a:rPr sz="1400"/>
            </a:br>
            <a:r>
              <a:rPr b="0" lang="en-GB" sz="1400" strike="noStrike" u="none">
                <a:solidFill>
                  <a:schemeClr val="dk1"/>
                </a:solidFill>
                <a:effectLst/>
                <a:uFillTx/>
                <a:latin typeface="Candara"/>
              </a:rPr>
              <a:t>turn angle reached must be 22.5° (1/4 of 90°)</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At the inverted Intermediate Point the Turn is</a:t>
            </a:r>
            <a:br>
              <a:rPr sz="1400"/>
            </a:br>
            <a:r>
              <a:rPr b="0" lang="en-GB" sz="1400" strike="noStrike" u="none">
                <a:solidFill>
                  <a:schemeClr val="dk1"/>
                </a:solidFill>
                <a:effectLst/>
                <a:uFillTx/>
                <a:latin typeface="Candara"/>
              </a:rPr>
              <a:t>45° and the figure is exactly HALF completed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If you see a flick-roll at any stage you</a:t>
            </a:r>
            <a:br>
              <a:rPr sz="1400"/>
            </a:br>
            <a:r>
              <a:rPr b="0" lang="en-GB" sz="1400" strike="noStrike" u="none">
                <a:solidFill>
                  <a:schemeClr val="dk1"/>
                </a:solidFill>
                <a:effectLst/>
                <a:uFillTx/>
                <a:latin typeface="Candara"/>
              </a:rPr>
              <a:t>must give the figure a </a:t>
            </a:r>
            <a:r>
              <a:rPr b="1" lang="en-GB" sz="1400" strike="noStrike" u="none">
                <a:solidFill>
                  <a:schemeClr val="dk1"/>
                </a:solidFill>
                <a:effectLst/>
                <a:uFillTx/>
                <a:latin typeface="Candara"/>
              </a:rPr>
              <a:t>Hard Zero (HZ)</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Roll and Turn must both finish</a:t>
            </a:r>
            <a:br>
              <a:rPr sz="1400"/>
            </a:br>
            <a:r>
              <a:rPr b="0" lang="en-GB" sz="1400" strike="noStrike" u="none">
                <a:solidFill>
                  <a:schemeClr val="dk1"/>
                </a:solidFill>
                <a:effectLst/>
                <a:uFillTx/>
                <a:latin typeface="Candara"/>
              </a:rPr>
              <a:t>exactly when the exit axis is reached</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ea typeface="Noto Sans SC"/>
              </a:rPr>
              <a:t>If the exit </a:t>
            </a:r>
            <a:r>
              <a:rPr b="1" lang="en-GB" sz="1400" strike="noStrike" u="none">
                <a:solidFill>
                  <a:schemeClr val="dk1"/>
                </a:solidFill>
                <a:effectLst/>
                <a:uFillTx/>
                <a:latin typeface="Candara"/>
                <a:ea typeface="Noto Sans SC"/>
              </a:rPr>
              <a:t>CGT</a:t>
            </a:r>
            <a:r>
              <a:rPr b="0" lang="en-GB" sz="1400" strike="noStrike" u="none">
                <a:solidFill>
                  <a:schemeClr val="dk1"/>
                </a:solidFill>
                <a:effectLst/>
                <a:uFillTx/>
                <a:latin typeface="Candara"/>
                <a:ea typeface="Noto Sans SC"/>
              </a:rPr>
              <a:t> is </a:t>
            </a:r>
            <a:r>
              <a:rPr b="1" lang="en-GB" sz="1400" strike="noStrike" u="none">
                <a:solidFill>
                  <a:schemeClr val="dk1"/>
                </a:solidFill>
                <a:effectLst/>
                <a:uFillTx/>
                <a:latin typeface="Candara"/>
                <a:ea typeface="Noto Sans SC"/>
              </a:rPr>
              <a:t>more than 45°</a:t>
            </a:r>
            <a:r>
              <a:rPr b="0" lang="en-GB" sz="1400" strike="noStrike" u="none">
                <a:solidFill>
                  <a:schemeClr val="dk1"/>
                </a:solidFill>
                <a:effectLst/>
                <a:uFillTx/>
                <a:latin typeface="Candara"/>
                <a:ea typeface="Noto Sans SC"/>
              </a:rPr>
              <a:t> </a:t>
            </a:r>
            <a:r>
              <a:rPr b="0" i="1" lang="en-GB" sz="1400" strike="noStrike" u="none">
                <a:solidFill>
                  <a:schemeClr val="dk1"/>
                </a:solidFill>
                <a:effectLst/>
                <a:uFillTx/>
                <a:latin typeface="Candara"/>
                <a:ea typeface="Noto Sans SC"/>
              </a:rPr>
              <a:t>before</a:t>
            </a:r>
            <a:r>
              <a:rPr b="0" lang="en-GB" sz="1400" strike="noStrike" u="none">
                <a:solidFill>
                  <a:schemeClr val="dk1"/>
                </a:solidFill>
                <a:effectLst/>
                <a:uFillTx/>
                <a:latin typeface="Candara"/>
                <a:ea typeface="Noto Sans SC"/>
              </a:rPr>
              <a:t> or </a:t>
            </a:r>
            <a:r>
              <a:rPr b="0" i="1" lang="en-GB" sz="1400" strike="noStrike" u="none">
                <a:solidFill>
                  <a:schemeClr val="dk1"/>
                </a:solidFill>
                <a:effectLst/>
                <a:uFillTx/>
                <a:latin typeface="Candara"/>
                <a:ea typeface="Noto Sans SC"/>
              </a:rPr>
              <a:t>after</a:t>
            </a:r>
            <a:r>
              <a:rPr b="0" lang="en-GB" sz="1400" strike="noStrike" u="none">
                <a:solidFill>
                  <a:schemeClr val="dk1"/>
                </a:solidFill>
                <a:effectLst/>
                <a:uFillTx/>
                <a:latin typeface="Candara"/>
                <a:ea typeface="Noto Sans SC"/>
              </a:rPr>
              <a:t> the</a:t>
            </a:r>
            <a:br>
              <a:rPr sz="1400"/>
            </a:br>
            <a:r>
              <a:rPr b="0" lang="en-GB" sz="1400" strike="noStrike" u="none">
                <a:solidFill>
                  <a:schemeClr val="dk1"/>
                </a:solidFill>
                <a:effectLst/>
                <a:uFillTx/>
                <a:latin typeface="Candara"/>
                <a:ea typeface="Noto Sans SC"/>
              </a:rPr>
              <a:t>correct direction the figure must be given a </a:t>
            </a:r>
            <a:r>
              <a:rPr b="1" lang="en-GB" sz="1400" strike="noStrike" u="none">
                <a:solidFill>
                  <a:schemeClr val="dk1"/>
                </a:solidFill>
                <a:effectLst/>
                <a:uFillTx/>
                <a:latin typeface="Candara"/>
                <a:ea typeface="Noto Sans SC"/>
              </a:rPr>
              <a:t>Zero (0.0) mark</a:t>
            </a:r>
            <a:r>
              <a:rPr b="0" lang="en-GB" sz="1400" strike="noStrike" u="none">
                <a:solidFill>
                  <a:schemeClr val="dk1"/>
                </a:solidFill>
                <a:effectLst/>
                <a:uFillTx/>
                <a:latin typeface="Candara"/>
                <a:ea typeface="Noto Sans SC"/>
              </a:rPr>
              <a:t>.</a:t>
            </a:r>
            <a:endParaRPr b="0" lang="en-GB" sz="1400" strike="noStrike" u="none">
              <a:solidFill>
                <a:srgbClr val="000000"/>
              </a:solidFill>
              <a:effectLst/>
              <a:uFillTx/>
              <a:latin typeface="Arial"/>
            </a:endParaRPr>
          </a:p>
        </p:txBody>
      </p:sp>
      <p:sp>
        <p:nvSpPr>
          <p:cNvPr id="184" name="Rectangle 8"/>
          <p:cNvSpPr/>
          <p:nvPr/>
        </p:nvSpPr>
        <p:spPr>
          <a:xfrm>
            <a:off x="659880" y="5445360"/>
            <a:ext cx="484596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Candara"/>
              </a:rPr>
              <a:t>This figure </a:t>
            </a:r>
            <a:r>
              <a:rPr b="1" lang="en-GB" sz="1400" strike="noStrike" u="sng">
                <a:solidFill>
                  <a:schemeClr val="dk1"/>
                </a:solidFill>
                <a:effectLst/>
                <a:uFillTx/>
                <a:latin typeface="Candara"/>
              </a:rPr>
              <a:t>CAN</a:t>
            </a:r>
            <a:r>
              <a:rPr b="1" lang="en-GB" sz="1400" strike="noStrike" u="none">
                <a:solidFill>
                  <a:schemeClr val="dk1"/>
                </a:solidFill>
                <a:effectLst/>
                <a:uFillTx/>
                <a:latin typeface="Candara"/>
              </a:rPr>
              <a:t> be flown very convincingly if the rudder and stick inputs are well co-ordinated. Just watch every part carefully and make a running total of the errors.</a:t>
            </a:r>
            <a:endParaRPr b="0" lang="en-GB" sz="1400" strike="noStrike" u="none">
              <a:solidFill>
                <a:srgbClr val="000000"/>
              </a:solidFill>
              <a:effectLst/>
              <a:uFillTx/>
              <a:latin typeface="Arial"/>
            </a:endParaRPr>
          </a:p>
        </p:txBody>
      </p:sp>
      <p:pic>
        <p:nvPicPr>
          <p:cNvPr id="185" name="Picture 2" descr=""/>
          <p:cNvPicPr/>
          <p:nvPr/>
        </p:nvPicPr>
        <p:blipFill>
          <a:blip r:embed="rId3"/>
          <a:stretch/>
        </p:blipFill>
        <p:spPr>
          <a:xfrm>
            <a:off x="7228800" y="1797120"/>
            <a:ext cx="861840" cy="62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720000" y="1205640"/>
            <a:ext cx="7918920" cy="506052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OpenSymbol"/>
              <a:buAutoNum type="arabicPeriod"/>
            </a:pPr>
            <a:r>
              <a:rPr b="1" lang="en-GB" sz="1400" strike="noStrike" u="none">
                <a:solidFill>
                  <a:schemeClr val="dk1"/>
                </a:solidFill>
                <a:effectLst/>
                <a:uFillTx/>
                <a:latin typeface="Arial Black"/>
              </a:rPr>
              <a:t>If a figure is started in front of the judges but part of it is then flown behind the judging line, you should turn around and continue to mark it in the usual way. Your Positioning Mark will naturally be affected by this (NN).</a:t>
            </a:r>
            <a:br>
              <a:rPr sz="600"/>
            </a:br>
            <a:r>
              <a:rPr b="1" lang="en-GB" sz="600" strike="noStrike" u="none">
                <a:solidFill>
                  <a:schemeClr val="dk1"/>
                </a:solidFill>
                <a:effectLst/>
                <a:uFillTx/>
                <a:latin typeface="Arial Black"/>
              </a:rPr>
              <a:t> </a:t>
            </a:r>
            <a:br>
              <a:rPr sz="600"/>
            </a:br>
            <a:r>
              <a:rPr b="0" lang="en-GB" sz="1400" strike="noStrike" u="none">
                <a:solidFill>
                  <a:schemeClr val="dk1"/>
                </a:solidFill>
                <a:effectLst/>
                <a:uFillTx/>
                <a:latin typeface="Candara"/>
              </a:rPr>
              <a:t>This sometimes happens with rolling turns, or when the pilot fails to pay enough attention to where the figures are being flown. Just keep marking the flight and try not to fall over!</a:t>
            </a:r>
            <a:br>
              <a:rPr sz="1400"/>
            </a:br>
            <a:r>
              <a:rPr b="0" lang="en-GB" sz="1400" strike="noStrike" u="none">
                <a:solidFill>
                  <a:schemeClr val="dk1"/>
                </a:solidFill>
                <a:effectLst/>
                <a:uFillTx/>
                <a:latin typeface="Arial"/>
              </a:rPr>
              <a:t> </a:t>
            </a:r>
            <a:endParaRPr b="0" lang="en-GB" sz="1400" strike="noStrike" u="none">
              <a:solidFill>
                <a:srgbClr val="000000"/>
              </a:solidFill>
              <a:effectLst/>
              <a:uFillTx/>
              <a:latin typeface="Arial"/>
            </a:endParaRPr>
          </a:p>
          <a:p>
            <a:pPr marL="216000" indent="-216000">
              <a:lnSpc>
                <a:spcPct val="100000"/>
              </a:lnSpc>
              <a:buClr>
                <a:srgbClr val="000000"/>
              </a:buClr>
              <a:buFont typeface="OpenSymbol"/>
              <a:buAutoNum type="arabicPeriod"/>
            </a:pPr>
            <a:r>
              <a:rPr b="0" lang="en-GB" sz="1400" strike="noStrike" u="none">
                <a:solidFill>
                  <a:schemeClr val="dk1"/>
                </a:solidFill>
                <a:effectLst/>
                <a:uFillTx/>
                <a:latin typeface="Arial Black"/>
              </a:rPr>
              <a:t>If a figure starts behind the judging line you should continue to mark it regardless, and put a note “Behind” on the judging form. Your Positioning Mark should also reflect this poorly located flying.</a:t>
            </a:r>
            <a:br>
              <a:rPr sz="600"/>
            </a:br>
            <a:r>
              <a:rPr b="0" lang="en-GB" sz="600" strike="noStrike" u="none">
                <a:solidFill>
                  <a:schemeClr val="dk1"/>
                </a:solidFill>
                <a:effectLst/>
                <a:uFillTx/>
                <a:latin typeface="Arial Black"/>
              </a:rPr>
              <a:t> </a:t>
            </a:r>
            <a:br>
              <a:rPr sz="600"/>
            </a:br>
            <a:r>
              <a:rPr b="0" lang="en-GB" sz="1400" strike="noStrike" u="none">
                <a:solidFill>
                  <a:schemeClr val="dk1"/>
                </a:solidFill>
                <a:effectLst/>
                <a:uFillTx/>
                <a:latin typeface="Candara"/>
              </a:rPr>
              <a:t>After the flight the Chief Judge will review all the judging sheets to check whether there is a majority of “Behind” comments. If so the figure will be declared a Confirmed Hard Zero (</a:t>
            </a:r>
            <a:r>
              <a:rPr b="1" lang="en-GB" sz="1400" strike="noStrike" u="none">
                <a:solidFill>
                  <a:schemeClr val="dk1"/>
                </a:solidFill>
                <a:effectLst/>
                <a:uFillTx/>
                <a:latin typeface="Candara"/>
              </a:rPr>
              <a:t>CHZ</a:t>
            </a:r>
            <a:r>
              <a:rPr b="0" lang="en-GB" sz="1400" strike="noStrike" u="none">
                <a:solidFill>
                  <a:schemeClr val="dk1"/>
                </a:solidFill>
                <a:effectLst/>
                <a:uFillTx/>
                <a:latin typeface="Candara"/>
              </a:rPr>
              <a:t>) and judges will be directed to ensure their mark is revised to </a:t>
            </a:r>
            <a:r>
              <a:rPr b="1" lang="en-GB" sz="1400" strike="noStrike" u="none">
                <a:solidFill>
                  <a:schemeClr val="dk1"/>
                </a:solidFill>
                <a:effectLst/>
                <a:uFillTx/>
                <a:latin typeface="Candara"/>
              </a:rPr>
              <a:t>HZ</a:t>
            </a:r>
            <a:r>
              <a:rPr b="0" lang="en-GB" sz="1400" strike="noStrike" u="none">
                <a:solidFill>
                  <a:schemeClr val="dk1"/>
                </a:solidFill>
                <a:effectLst/>
                <a:uFillTx/>
                <a:latin typeface="Candara"/>
              </a:rPr>
              <a:t> if it is anything else.</a:t>
            </a:r>
            <a:br>
              <a:rPr sz="1400"/>
            </a:br>
            <a:r>
              <a:rPr b="0" lang="en-GB" sz="1400" strike="noStrike" u="none">
                <a:solidFill>
                  <a:schemeClr val="dk1"/>
                </a:solidFill>
                <a:effectLst/>
                <a:uFillTx/>
                <a:latin typeface="Candara"/>
              </a:rPr>
              <a:t> </a:t>
            </a:r>
            <a:endParaRPr b="0" lang="en-GB" sz="1400" strike="noStrike" u="none">
              <a:solidFill>
                <a:srgbClr val="000000"/>
              </a:solidFill>
              <a:effectLst/>
              <a:uFillTx/>
              <a:latin typeface="Arial"/>
            </a:endParaRPr>
          </a:p>
          <a:p>
            <a:pPr marL="216000" indent="-216000">
              <a:lnSpc>
                <a:spcPct val="100000"/>
              </a:lnSpc>
              <a:buClr>
                <a:srgbClr val="000000"/>
              </a:buClr>
              <a:buFont typeface="OpenSymbol"/>
              <a:buAutoNum type="arabicPeriod"/>
            </a:pPr>
            <a:r>
              <a:rPr b="0" lang="en-GB" sz="1400" strike="noStrike" u="none">
                <a:solidFill>
                  <a:schemeClr val="dk1"/>
                </a:solidFill>
                <a:effectLst/>
                <a:uFillTx/>
                <a:latin typeface="Arial Black"/>
                <a:ea typeface="Noto Sans SC"/>
              </a:rPr>
              <a:t>If all or part of a figure is flown so it is not possible to judge it properly -</a:t>
            </a:r>
            <a:br>
              <a:rPr sz="1400"/>
            </a:br>
            <a:r>
              <a:rPr b="0" i="1" lang="en-GB" sz="1400" strike="noStrike" u="none">
                <a:solidFill>
                  <a:srgbClr val="d30000"/>
                </a:solidFill>
                <a:effectLst/>
                <a:uFillTx/>
                <a:latin typeface="Arial Black"/>
                <a:ea typeface="Noto Sans SC"/>
              </a:rPr>
              <a:t>  -  for example a cross-box looping element exactly in front of you, or</a:t>
            </a:r>
            <a:br>
              <a:rPr sz="1400"/>
            </a:br>
            <a:r>
              <a:rPr b="0" i="1" lang="en-GB" sz="1400" strike="noStrike" u="none">
                <a:solidFill>
                  <a:srgbClr val="d30000"/>
                </a:solidFill>
                <a:effectLst/>
                <a:uFillTx/>
                <a:latin typeface="Arial Black"/>
                <a:ea typeface="Noto Sans SC"/>
              </a:rPr>
              <a:t>  -  the plane is so far away that you really can’t see what it is doing</a:t>
            </a:r>
            <a:br>
              <a:rPr sz="1400"/>
            </a:br>
            <a:r>
              <a:rPr b="0" lang="en-GB" sz="1400" strike="noStrike" u="none">
                <a:solidFill>
                  <a:schemeClr val="dk1"/>
                </a:solidFill>
                <a:effectLst/>
                <a:uFillTx/>
                <a:latin typeface="Arial Black"/>
                <a:ea typeface="Noto Sans SC"/>
              </a:rPr>
              <a:t>then you should apply a downgrade of two (2) points to </a:t>
            </a:r>
            <a:r>
              <a:rPr b="0" lang="en-GB" sz="1400" strike="noStrike" u="sng">
                <a:solidFill>
                  <a:schemeClr val="dk1"/>
                </a:solidFill>
                <a:effectLst/>
                <a:uFillTx/>
                <a:latin typeface="Arial Black"/>
                <a:ea typeface="Noto Sans SC"/>
              </a:rPr>
              <a:t>every element</a:t>
            </a:r>
            <a:r>
              <a:rPr b="0" lang="en-GB" sz="1400" strike="noStrike" u="none">
                <a:solidFill>
                  <a:schemeClr val="dk1"/>
                </a:solidFill>
                <a:effectLst/>
                <a:uFillTx/>
                <a:latin typeface="Arial Black"/>
                <a:ea typeface="Noto Sans SC"/>
              </a:rPr>
              <a:t> that you are unable to judge.</a:t>
            </a:r>
            <a:br>
              <a:rPr sz="600"/>
            </a:br>
            <a:r>
              <a:rPr b="0" lang="en-GB" sz="600" strike="noStrike" u="none">
                <a:solidFill>
                  <a:schemeClr val="dk1"/>
                </a:solidFill>
                <a:effectLst/>
                <a:uFillTx/>
                <a:latin typeface="Arial Black"/>
                <a:ea typeface="Noto Sans SC"/>
              </a:rPr>
              <a:t> </a:t>
            </a:r>
            <a:br>
              <a:rPr sz="600"/>
            </a:br>
            <a:r>
              <a:rPr b="0" lang="en-GB" sz="1400" strike="noStrike" u="none">
                <a:solidFill>
                  <a:schemeClr val="dk1"/>
                </a:solidFill>
                <a:effectLst/>
                <a:uFillTx/>
                <a:latin typeface="Candara"/>
                <a:ea typeface="Noto Sans SC"/>
              </a:rPr>
              <a:t>It is the pilot’s job to to fly the figures so that you can judge every part and reach a mark for each completed figure as required. If any parts of the flight are presented in such a way that elements are impossible to judge properly then the performance must be downgraded, and 2-point deductions are your way to make this happen. Your comments should also bring this to the pilots attention!</a:t>
            </a:r>
            <a:endParaRPr b="0" lang="en-GB" sz="1400" strike="noStrike" u="none">
              <a:solidFill>
                <a:srgbClr val="000000"/>
              </a:solidFill>
              <a:effectLst/>
              <a:uFillTx/>
              <a:latin typeface="Arial"/>
            </a:endParaRPr>
          </a:p>
        </p:txBody>
      </p:sp>
      <p:sp>
        <p:nvSpPr>
          <p:cNvPr id="187" name="Rectangle 1"/>
          <p:cNvSpPr/>
          <p:nvPr/>
        </p:nvSpPr>
        <p:spPr>
          <a:xfrm>
            <a:off x="660240" y="33300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Flight in the “wrong place”</a:t>
            </a:r>
            <a:endParaRPr b="0" lang="en-GB" sz="3600" strike="noStrike" u="none">
              <a:solidFill>
                <a:srgbClr val="000000"/>
              </a:solidFill>
              <a:effectLst/>
              <a:uFillTx/>
              <a:latin typeface="Arial"/>
            </a:endParaRPr>
          </a:p>
        </p:txBody>
      </p:sp>
      <p:pic>
        <p:nvPicPr>
          <p:cNvPr id="188" name="Picture 1" descr=""/>
          <p:cNvPicPr/>
          <p:nvPr/>
        </p:nvPicPr>
        <p:blipFill>
          <a:blip r:embed="rId1"/>
          <a:stretch/>
        </p:blipFill>
        <p:spPr>
          <a:xfrm>
            <a:off x="8417520" y="15300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The Positioning Mark</a:t>
            </a:r>
            <a:endParaRPr b="0" lang="en-GB" sz="3600" strike="noStrike" u="none">
              <a:solidFill>
                <a:srgbClr val="000000"/>
              </a:solidFill>
              <a:effectLst/>
              <a:uFillTx/>
              <a:latin typeface="Arial"/>
            </a:endParaRPr>
          </a:p>
        </p:txBody>
      </p:sp>
      <p:sp>
        <p:nvSpPr>
          <p:cNvPr id="190" name="Rectangle 5"/>
          <p:cNvSpPr/>
          <p:nvPr/>
        </p:nvSpPr>
        <p:spPr>
          <a:xfrm>
            <a:off x="659880" y="1213920"/>
            <a:ext cx="8046360" cy="35089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Use the CIVA system to identify figures that are not placed in an optimum position to be judged, </a:t>
            </a:r>
            <a:r>
              <a:rPr b="1" i="1" lang="en-GB" sz="1400" strike="noStrike" u="sng">
                <a:solidFill>
                  <a:schemeClr val="dk1"/>
                </a:solidFill>
                <a:effectLst/>
                <a:uFillTx/>
                <a:latin typeface="Arial Black"/>
              </a:rPr>
              <a:t>within the context</a:t>
            </a:r>
            <a:r>
              <a:rPr b="1" lang="en-GB" sz="1400" strike="noStrike" u="none">
                <a:solidFill>
                  <a:schemeClr val="dk1"/>
                </a:solidFill>
                <a:effectLst/>
                <a:uFillTx/>
                <a:latin typeface="Arial Black"/>
              </a:rPr>
              <a:t>  of the sequence.</a:t>
            </a:r>
            <a:br>
              <a:rPr sz="800"/>
            </a:br>
            <a:r>
              <a:rPr b="1" lang="en-GB" sz="800" strike="noStrike" u="none">
                <a:solidFill>
                  <a:schemeClr val="dk1"/>
                </a:solidFill>
                <a:effectLst/>
                <a:uFillTx/>
                <a:latin typeface="Arial Black"/>
              </a:rPr>
              <a:t> </a:t>
            </a:r>
            <a:endParaRPr b="0" lang="en-GB" sz="800" strike="noStrike" u="none">
              <a:solidFill>
                <a:srgbClr val="000000"/>
              </a:solidFill>
              <a:effectLst/>
              <a:uFillTx/>
              <a:latin typeface="Arial"/>
            </a:endParaRPr>
          </a:p>
          <a:p>
            <a:pPr>
              <a:lnSpc>
                <a:spcPct val="100000"/>
              </a:lnSpc>
              <a:spcBef>
                <a:spcPts val="601"/>
              </a:spcBef>
            </a:pPr>
            <a:r>
              <a:rPr b="1" lang="en-GB" sz="1400" strike="noStrike" u="none">
                <a:solidFill>
                  <a:schemeClr val="dk1"/>
                </a:solidFill>
                <a:effectLst/>
                <a:uFillTx/>
                <a:latin typeface="Arial Black"/>
              </a:rPr>
              <a:t>Where they are –</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Courier New"/>
              <a:buChar char="o"/>
            </a:pPr>
            <a:r>
              <a:rPr b="0" lang="en-GB" sz="1400" strike="noStrike" u="none">
                <a:solidFill>
                  <a:schemeClr val="dk1"/>
                </a:solidFill>
                <a:effectLst/>
                <a:uFillTx/>
                <a:latin typeface="Candara"/>
              </a:rPr>
              <a:t>Too far to the left</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L</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Much too far left</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LL</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Too far to the right</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R</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Much too far right</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RR</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Too near</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N</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Much too near</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NN</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Too far </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F</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marL="285840" indent="-285840">
              <a:lnSpc>
                <a:spcPct val="100000"/>
              </a:lnSpc>
              <a:spcBef>
                <a:spcPts val="300"/>
              </a:spcBef>
              <a:buClr>
                <a:srgbClr val="000000"/>
              </a:buClr>
              <a:buFont typeface="Courier New"/>
              <a:buChar char="o"/>
            </a:pPr>
            <a:r>
              <a:rPr b="0" lang="en-GB" sz="1400" strike="noStrike" u="none">
                <a:solidFill>
                  <a:schemeClr val="dk1"/>
                </a:solidFill>
                <a:effectLst/>
                <a:uFillTx/>
                <a:latin typeface="Candara"/>
              </a:rPr>
              <a:t>Much too far</a:t>
            </a:r>
            <a:r>
              <a:rPr b="0" lang="en-GB" sz="1400" strike="noStrike" u="none">
                <a:solidFill>
                  <a:schemeClr val="dk1"/>
                </a:solidFill>
                <a:effectLst/>
                <a:uFillTx/>
                <a:latin typeface="Candara"/>
              </a:rPr>
              <a:t>	</a:t>
            </a:r>
            <a:r>
              <a:rPr b="0" lang="en-GB" sz="1400" strike="noStrike" u="none">
                <a:solidFill>
                  <a:schemeClr val="dk1"/>
                </a:solidFill>
                <a:effectLst/>
                <a:uFillTx/>
                <a:latin typeface="Candara"/>
              </a:rPr>
              <a:t>= “</a:t>
            </a:r>
            <a:r>
              <a:rPr b="1" lang="en-GB" sz="1400" strike="noStrike" u="none">
                <a:solidFill>
                  <a:srgbClr val="0000ff"/>
                </a:solidFill>
                <a:effectLst/>
                <a:uFillTx/>
                <a:latin typeface="Candara"/>
              </a:rPr>
              <a:t>FF</a:t>
            </a:r>
            <a:r>
              <a:rPr b="0"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a:lnSpc>
                <a:spcPct val="100000"/>
              </a:lnSpc>
              <a:spcBef>
                <a:spcPts val="1199"/>
              </a:spcBef>
            </a:pPr>
            <a:r>
              <a:rPr b="0" i="1" lang="en-GB" sz="1400" strike="noStrike" u="none">
                <a:solidFill>
                  <a:schemeClr val="dk1"/>
                </a:solidFill>
                <a:effectLst/>
                <a:uFillTx/>
                <a:latin typeface="Candara"/>
              </a:rPr>
              <a:t>so a figure could be “</a:t>
            </a:r>
            <a:r>
              <a:rPr b="1" lang="en-GB" sz="1400" strike="noStrike" u="none">
                <a:solidFill>
                  <a:srgbClr val="0000ff"/>
                </a:solidFill>
                <a:effectLst/>
                <a:uFillTx/>
                <a:latin typeface="Candara"/>
              </a:rPr>
              <a:t>L</a:t>
            </a:r>
            <a:r>
              <a:rPr b="0" i="1" lang="en-GB" sz="1400" strike="noStrike" u="none">
                <a:solidFill>
                  <a:schemeClr val="dk1"/>
                </a:solidFill>
                <a:effectLst/>
                <a:uFillTx/>
                <a:latin typeface="Candara"/>
              </a:rPr>
              <a:t>” or “</a:t>
            </a:r>
            <a:r>
              <a:rPr b="1" lang="en-GB" sz="1400" strike="noStrike" u="none">
                <a:solidFill>
                  <a:srgbClr val="0000ff"/>
                </a:solidFill>
                <a:effectLst/>
                <a:uFillTx/>
                <a:latin typeface="Candara"/>
              </a:rPr>
              <a:t>NLL</a:t>
            </a:r>
            <a:r>
              <a:rPr b="0" i="1" lang="en-GB" sz="1400" strike="noStrike" u="none">
                <a:solidFill>
                  <a:schemeClr val="dk1"/>
                </a:solidFill>
                <a:effectLst/>
                <a:uFillTx/>
                <a:latin typeface="Candara"/>
              </a:rPr>
              <a:t>”</a:t>
            </a:r>
            <a:br>
              <a:rPr sz="1400"/>
            </a:br>
            <a:r>
              <a:rPr b="0" i="1" lang="en-GB" sz="1400" strike="noStrike" u="none">
                <a:solidFill>
                  <a:schemeClr val="dk1"/>
                </a:solidFill>
                <a:effectLst/>
                <a:uFillTx/>
                <a:latin typeface="Candara"/>
              </a:rPr>
              <a:t>or “</a:t>
            </a:r>
            <a:r>
              <a:rPr b="1" lang="en-GB" sz="1400" strike="noStrike" u="none">
                <a:solidFill>
                  <a:srgbClr val="0000ff"/>
                </a:solidFill>
                <a:effectLst/>
                <a:uFillTx/>
                <a:latin typeface="Candara"/>
              </a:rPr>
              <a:t>FFR</a:t>
            </a:r>
            <a:r>
              <a:rPr b="0" i="1" lang="en-GB" sz="1400" strike="noStrike" u="none">
                <a:solidFill>
                  <a:schemeClr val="dk1"/>
                </a:solidFill>
                <a:effectLst/>
                <a:uFillTx/>
                <a:latin typeface="Candara"/>
              </a:rPr>
              <a:t>” or even “</a:t>
            </a:r>
            <a:r>
              <a:rPr b="1" lang="en-GB" sz="1400" strike="noStrike" u="none">
                <a:solidFill>
                  <a:srgbClr val="0000ff"/>
                </a:solidFill>
                <a:effectLst/>
                <a:uFillTx/>
                <a:latin typeface="Candara"/>
              </a:rPr>
              <a:t>NNRR</a:t>
            </a:r>
            <a:r>
              <a:rPr b="0" i="1" lang="en-GB" sz="1400" strike="noStrike" u="none">
                <a:solidFill>
                  <a:schemeClr val="dk1"/>
                </a:solidFill>
                <a:effectLst/>
                <a:uFillTx/>
                <a:latin typeface="Candara"/>
              </a:rPr>
              <a:t>” etc.</a:t>
            </a:r>
            <a:endParaRPr b="0" lang="en-GB" sz="1400" strike="noStrike" u="none">
              <a:solidFill>
                <a:srgbClr val="000000"/>
              </a:solidFill>
              <a:effectLst/>
              <a:uFillTx/>
              <a:latin typeface="Arial"/>
            </a:endParaRPr>
          </a:p>
        </p:txBody>
      </p:sp>
      <p:sp>
        <p:nvSpPr>
          <p:cNvPr id="191" name="Rectangle 6"/>
          <p:cNvSpPr/>
          <p:nvPr/>
        </p:nvSpPr>
        <p:spPr>
          <a:xfrm>
            <a:off x="659880" y="4929480"/>
            <a:ext cx="8107560" cy="1737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400" strike="noStrike" u="none">
                <a:solidFill>
                  <a:schemeClr val="dk1"/>
                </a:solidFill>
                <a:effectLst/>
                <a:uFillTx/>
                <a:latin typeface="Arial Black"/>
              </a:rPr>
              <a:t>After the flight –</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Courier New"/>
              <a:buChar char="o"/>
            </a:pPr>
            <a:r>
              <a:rPr b="0" lang="en-GB" sz="1400" strike="noStrike" u="none">
                <a:solidFill>
                  <a:schemeClr val="dk1"/>
                </a:solidFill>
                <a:effectLst/>
                <a:uFillTx/>
                <a:latin typeface="Candara"/>
              </a:rPr>
              <a:t>Total the number of letters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Courier New"/>
              <a:buChar char="o"/>
            </a:pPr>
            <a:r>
              <a:rPr b="0" lang="en-GB" sz="1400" strike="noStrike" u="none">
                <a:solidFill>
                  <a:schemeClr val="dk1"/>
                </a:solidFill>
                <a:effectLst/>
                <a:uFillTx/>
                <a:latin typeface="Candara"/>
              </a:rPr>
              <a:t>Count each one as a half mark</a:t>
            </a:r>
            <a:r>
              <a:rPr b="0" lang="en-GB" sz="1400" strike="noStrike" u="none">
                <a:solidFill>
                  <a:schemeClr val="dk1"/>
                </a:solidFill>
                <a:effectLst/>
                <a:uFillTx/>
                <a:latin typeface="Candara"/>
              </a:rPr>
              <a:t>	</a:t>
            </a:r>
            <a:r>
              <a:rPr b="0" i="1" lang="en-GB" sz="1400" strike="noStrike" u="none">
                <a:solidFill>
                  <a:schemeClr val="dk1"/>
                </a:solidFill>
                <a:effectLst/>
                <a:uFillTx/>
                <a:latin typeface="Candara"/>
              </a:rPr>
              <a:t>(e.g. “</a:t>
            </a:r>
            <a:r>
              <a:rPr b="1" i="1" lang="en-GB" sz="1400" strike="noStrike" u="none">
                <a:solidFill>
                  <a:srgbClr val="0000ff"/>
                </a:solidFill>
                <a:effectLst/>
                <a:uFillTx/>
                <a:latin typeface="Candara"/>
              </a:rPr>
              <a:t>N</a:t>
            </a:r>
            <a:r>
              <a:rPr b="0" i="1" lang="en-GB" sz="1400" strike="noStrike" u="none">
                <a:solidFill>
                  <a:schemeClr val="dk1"/>
                </a:solidFill>
                <a:effectLst/>
                <a:uFillTx/>
                <a:latin typeface="Candara"/>
              </a:rPr>
              <a:t>” and “</a:t>
            </a:r>
            <a:r>
              <a:rPr b="1" i="1" lang="en-GB" sz="1400" strike="noStrike" u="none">
                <a:solidFill>
                  <a:srgbClr val="0000ff"/>
                </a:solidFill>
                <a:effectLst/>
                <a:uFillTx/>
                <a:latin typeface="Candara"/>
              </a:rPr>
              <a:t>FR</a:t>
            </a:r>
            <a:r>
              <a:rPr b="0" i="1" lang="en-GB" sz="1400" strike="noStrike" u="none">
                <a:solidFill>
                  <a:schemeClr val="dk1"/>
                </a:solidFill>
                <a:effectLst/>
                <a:uFillTx/>
                <a:latin typeface="Candara"/>
              </a:rPr>
              <a:t>” and “</a:t>
            </a:r>
            <a:r>
              <a:rPr b="1" i="1" lang="en-GB" sz="1400" strike="noStrike" u="none">
                <a:solidFill>
                  <a:srgbClr val="0000ff"/>
                </a:solidFill>
                <a:effectLst/>
                <a:uFillTx/>
                <a:latin typeface="Candara"/>
              </a:rPr>
              <a:t>LL</a:t>
            </a:r>
            <a:r>
              <a:rPr b="0" i="1" lang="en-GB" sz="1400" strike="noStrike" u="none">
                <a:solidFill>
                  <a:schemeClr val="dk1"/>
                </a:solidFill>
                <a:effectLst/>
                <a:uFillTx/>
                <a:latin typeface="Candara"/>
              </a:rPr>
              <a:t>” and “</a:t>
            </a:r>
            <a:r>
              <a:rPr b="1" i="1" lang="en-GB" sz="1400" strike="noStrike" u="none">
                <a:solidFill>
                  <a:srgbClr val="0000ff"/>
                </a:solidFill>
                <a:effectLst/>
                <a:uFillTx/>
                <a:latin typeface="Candara"/>
              </a:rPr>
              <a:t>NL</a:t>
            </a:r>
            <a:r>
              <a:rPr b="0" i="1" lang="en-GB" sz="1400" strike="noStrike" u="none">
                <a:solidFill>
                  <a:schemeClr val="dk1"/>
                </a:solidFill>
                <a:effectLst/>
                <a:uFillTx/>
                <a:latin typeface="Candara"/>
              </a:rPr>
              <a:t>” gives </a:t>
            </a:r>
            <a:r>
              <a:rPr b="1" i="1" lang="en-GB" sz="1400" strike="noStrike" u="none">
                <a:solidFill>
                  <a:schemeClr val="dk1"/>
                </a:solidFill>
                <a:effectLst/>
                <a:uFillTx/>
                <a:latin typeface="Candara"/>
              </a:rPr>
              <a:t>3.5</a:t>
            </a:r>
            <a:r>
              <a:rPr b="0" i="1" lang="en-GB" sz="1400" strike="noStrike" u="none">
                <a:solidFill>
                  <a:schemeClr val="dk1"/>
                </a:solidFill>
                <a:effectLst/>
                <a:uFillTx/>
                <a:latin typeface="Candara"/>
              </a:rPr>
              <a:t> downgrades)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Courier New"/>
              <a:buChar char="o"/>
            </a:pPr>
            <a:r>
              <a:rPr b="0" lang="en-GB" sz="1400" strike="noStrike" u="none">
                <a:solidFill>
                  <a:schemeClr val="dk1"/>
                </a:solidFill>
                <a:effectLst/>
                <a:uFillTx/>
                <a:latin typeface="Candara"/>
              </a:rPr>
              <a:t>Deduct this total from ten</a:t>
            </a:r>
            <a:r>
              <a:rPr b="0" lang="en-GB" sz="1400" strike="noStrike" u="none">
                <a:solidFill>
                  <a:schemeClr val="dk1"/>
                </a:solidFill>
                <a:effectLst/>
                <a:uFillTx/>
                <a:latin typeface="Candara"/>
              </a:rPr>
              <a:t>	</a:t>
            </a:r>
            <a:r>
              <a:rPr b="0" i="1" lang="en-GB" sz="1400" strike="noStrike" u="none">
                <a:solidFill>
                  <a:schemeClr val="dk1"/>
                </a:solidFill>
                <a:effectLst/>
                <a:uFillTx/>
                <a:latin typeface="Candara"/>
              </a:rPr>
              <a:t>(e.g. </a:t>
            </a:r>
            <a:r>
              <a:rPr b="1" i="1" lang="en-GB" sz="1400" strike="noStrike" u="none">
                <a:solidFill>
                  <a:schemeClr val="dk1"/>
                </a:solidFill>
                <a:effectLst/>
                <a:uFillTx/>
                <a:latin typeface="Candara"/>
              </a:rPr>
              <a:t>10.0 – 3.5 = 6.5 </a:t>
            </a:r>
            <a:r>
              <a:rPr b="0" i="1" lang="en-GB" sz="1400" strike="noStrike" u="none">
                <a:solidFill>
                  <a:schemeClr val="dk1"/>
                </a:solidFill>
                <a:effectLst/>
                <a:uFillTx/>
                <a:latin typeface="Candara"/>
              </a:rPr>
              <a:t>as the </a:t>
            </a:r>
            <a:r>
              <a:rPr b="1" i="1" lang="en-GB" sz="1400" strike="noStrike" u="none">
                <a:solidFill>
                  <a:schemeClr val="dk1"/>
                </a:solidFill>
                <a:effectLst/>
                <a:uFillTx/>
                <a:latin typeface="Candara"/>
              </a:rPr>
              <a:t>Position Mark</a:t>
            </a:r>
            <a:r>
              <a:rPr b="0" i="1" lang="en-GB" sz="1400" strike="noStrike" u="none">
                <a:solidFill>
                  <a:schemeClr val="dk1"/>
                </a:solidFill>
                <a:effectLst/>
                <a:uFillTx/>
                <a:latin typeface="Candara"/>
              </a:rPr>
              <a:t>)</a:t>
            </a:r>
            <a:endParaRPr b="0" lang="en-GB" sz="1400" strike="noStrike" u="none">
              <a:solidFill>
                <a:srgbClr val="000000"/>
              </a:solidFill>
              <a:effectLst/>
              <a:uFillTx/>
              <a:latin typeface="Arial"/>
            </a:endParaRPr>
          </a:p>
          <a:p>
            <a:pPr>
              <a:lnSpc>
                <a:spcPct val="100000"/>
              </a:lnSpc>
              <a:spcBef>
                <a:spcPts val="601"/>
              </a:spcBef>
            </a:pPr>
            <a:r>
              <a:rPr b="1" lang="en-GB" sz="600" strike="noStrike" u="none">
                <a:solidFill>
                  <a:schemeClr val="dk1"/>
                </a:solidFill>
                <a:effectLst/>
                <a:uFillTx/>
                <a:latin typeface="Candara"/>
              </a:rPr>
              <a:t> </a:t>
            </a:r>
            <a:br>
              <a:rPr sz="600"/>
            </a:br>
            <a:r>
              <a:rPr b="1" lang="en-GB" sz="1400" strike="noStrike" u="none">
                <a:solidFill>
                  <a:schemeClr val="dk1"/>
                </a:solidFill>
                <a:effectLst/>
                <a:uFillTx/>
                <a:latin typeface="Candara"/>
              </a:rPr>
              <a:t>This is your “starter” Positioning Mark, which you can ‘adjust’ up / down by 1 mark if necessary.</a:t>
            </a:r>
            <a:endParaRPr b="0" lang="en-GB" sz="1400" strike="noStrike" u="none">
              <a:solidFill>
                <a:srgbClr val="000000"/>
              </a:solidFill>
              <a:effectLst/>
              <a:uFillTx/>
              <a:latin typeface="Arial"/>
            </a:endParaRPr>
          </a:p>
        </p:txBody>
      </p:sp>
      <p:pic>
        <p:nvPicPr>
          <p:cNvPr id="192" name="Picture 9" descr=""/>
          <p:cNvPicPr/>
          <p:nvPr/>
        </p:nvPicPr>
        <p:blipFill>
          <a:blip r:embed="rId1"/>
          <a:stretch/>
        </p:blipFill>
        <p:spPr>
          <a:xfrm>
            <a:off x="3996000" y="2036520"/>
            <a:ext cx="4505760" cy="2902320"/>
          </a:xfrm>
          <a:prstGeom prst="rect">
            <a:avLst/>
          </a:prstGeom>
          <a:noFill/>
          <a:ln w="0">
            <a:noFill/>
          </a:ln>
        </p:spPr>
      </p:pic>
      <p:pic>
        <p:nvPicPr>
          <p:cNvPr id="193"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Handling the Major Errors</a:t>
            </a:r>
            <a:endParaRPr b="0" lang="en-GB" sz="3600" strike="noStrike" u="none">
              <a:solidFill>
                <a:srgbClr val="000000"/>
              </a:solidFill>
              <a:effectLst/>
              <a:uFillTx/>
              <a:latin typeface="Arial"/>
            </a:endParaRPr>
          </a:p>
        </p:txBody>
      </p:sp>
      <p:pic>
        <p:nvPicPr>
          <p:cNvPr id="195" name="Picture 10" descr=""/>
          <p:cNvPicPr/>
          <p:nvPr/>
        </p:nvPicPr>
        <p:blipFill>
          <a:blip r:embed="rId1"/>
          <a:stretch/>
        </p:blipFill>
        <p:spPr>
          <a:xfrm>
            <a:off x="8417160" y="152640"/>
            <a:ext cx="586080" cy="357840"/>
          </a:xfrm>
          <a:prstGeom prst="rect">
            <a:avLst/>
          </a:prstGeom>
          <a:noFill/>
          <a:ln w="0">
            <a:noFill/>
          </a:ln>
        </p:spPr>
      </p:pic>
      <p:sp>
        <p:nvSpPr>
          <p:cNvPr id="196" name="PlaceHolder 1"/>
          <p:cNvSpPr>
            <a:spLocks noGrp="1"/>
          </p:cNvSpPr>
          <p:nvPr>
            <p:ph/>
          </p:nvPr>
        </p:nvSpPr>
        <p:spPr>
          <a:xfrm>
            <a:off x="529920" y="1340640"/>
            <a:ext cx="6200280" cy="2518200"/>
          </a:xfrm>
          <a:prstGeom prst="rect">
            <a:avLst/>
          </a:prstGeom>
          <a:solidFill>
            <a:srgbClr val="ccff99"/>
          </a:solidFill>
          <a:ln w="31680">
            <a:solidFill>
              <a:schemeClr val="accent2">
                <a:lumMod val="60000"/>
                <a:lumOff val="40000"/>
              </a:schemeClr>
            </a:solidFill>
            <a:round/>
          </a:ln>
        </p:spPr>
        <p:txBody>
          <a:bodyPr numCol="1" spcCol="0" lIns="91440" rIns="91440" tIns="45720" bIns="45720" anchor="t">
            <a:noAutofit/>
          </a:bodyPr>
          <a:p>
            <a:pPr indent="0">
              <a:lnSpc>
                <a:spcPct val="100000"/>
              </a:lnSpc>
              <a:spcBef>
                <a:spcPts val="360"/>
              </a:spcBef>
              <a:buNone/>
              <a:tabLst>
                <a:tab algn="l" pos="0"/>
              </a:tabLst>
            </a:pPr>
            <a:endParaRPr b="0" lang="en-GB" sz="1800" strike="noStrike" u="none">
              <a:solidFill>
                <a:srgbClr val="000000"/>
              </a:solidFill>
              <a:effectLst/>
              <a:uFillTx/>
              <a:latin typeface="Arial"/>
            </a:endParaRPr>
          </a:p>
          <a:p>
            <a:pPr marL="343080" indent="-343080">
              <a:lnSpc>
                <a:spcPct val="100000"/>
              </a:lnSpc>
              <a:spcBef>
                <a:spcPts val="479"/>
              </a:spcBef>
              <a:buClr>
                <a:srgbClr val="000000"/>
              </a:buClr>
              <a:buFont typeface="Symbol" charset="2"/>
              <a:buChar char=""/>
              <a:tabLst>
                <a:tab algn="l" pos="0"/>
              </a:tabLst>
            </a:pPr>
            <a:r>
              <a:rPr b="0" lang="en-GB" sz="1800" strike="noStrike" u="none">
                <a:solidFill>
                  <a:schemeClr val="dk1"/>
                </a:solidFill>
                <a:effectLst/>
                <a:uFillTx/>
                <a:latin typeface="Arial"/>
              </a:rPr>
              <a:t>A figure that receives </a:t>
            </a:r>
            <a:r>
              <a:rPr b="1" i="1" lang="en-GB" sz="1800" strike="noStrike" u="sng">
                <a:solidFill>
                  <a:schemeClr val="dk1"/>
                </a:solidFill>
                <a:effectLst/>
                <a:uFillTx/>
                <a:latin typeface="Arial"/>
              </a:rPr>
              <a:t>ten</a:t>
            </a:r>
            <a:r>
              <a:rPr b="0" lang="en-GB" sz="1800" strike="noStrike" u="none">
                <a:solidFill>
                  <a:schemeClr val="dk1"/>
                </a:solidFill>
                <a:effectLst/>
                <a:uFillTx/>
                <a:latin typeface="Arial"/>
              </a:rPr>
              <a:t> or more downgrades must be awarded </a:t>
            </a:r>
            <a:r>
              <a:rPr b="1" lang="en-GB" sz="1800" strike="noStrike" u="none">
                <a:solidFill>
                  <a:schemeClr val="dk1"/>
                </a:solidFill>
                <a:effectLst/>
                <a:uFillTx/>
                <a:latin typeface="Arial"/>
              </a:rPr>
              <a:t>a     </a:t>
            </a:r>
            <a:r>
              <a:rPr b="1" lang="en-GB" sz="1800" strike="noStrike" u="none">
                <a:solidFill>
                  <a:srgbClr val="c00000"/>
                </a:solidFill>
                <a:effectLst/>
                <a:uFillTx/>
                <a:latin typeface="Arial"/>
              </a:rPr>
              <a:t> </a:t>
            </a:r>
            <a:r>
              <a:rPr b="1" lang="en-GB" sz="2400" strike="noStrike" u="sng">
                <a:solidFill>
                  <a:srgbClr val="c00000"/>
                </a:solidFill>
                <a:effectLst/>
                <a:uFillTx/>
                <a:latin typeface="Arial Black"/>
              </a:rPr>
              <a:t>Numeric Zero = 0.0</a:t>
            </a:r>
            <a:br>
              <a:rPr sz="2400"/>
            </a:br>
            <a:br>
              <a:rPr sz="600"/>
            </a:br>
            <a:r>
              <a:rPr b="1" lang="en-GB" sz="600" strike="noStrike" u="none">
                <a:solidFill>
                  <a:schemeClr val="dk1"/>
                </a:solidFill>
                <a:effectLst/>
                <a:uFillTx/>
                <a:latin typeface="Arial Black"/>
              </a:rPr>
              <a:t> </a:t>
            </a:r>
            <a:endParaRPr b="0" lang="en-GB" sz="600" strike="noStrike" u="none">
              <a:solidFill>
                <a:srgbClr val="000000"/>
              </a:solidFill>
              <a:effectLst/>
              <a:uFillTx/>
              <a:latin typeface="Arial"/>
            </a:endParaRPr>
          </a:p>
          <a:p>
            <a:pPr marL="343080" indent="-343080">
              <a:lnSpc>
                <a:spcPct val="100000"/>
              </a:lnSpc>
              <a:spcBef>
                <a:spcPts val="479"/>
              </a:spcBef>
              <a:buClr>
                <a:srgbClr val="000000"/>
              </a:buClr>
              <a:buFont typeface="Symbol" charset="2"/>
              <a:buChar char=""/>
              <a:tabLst>
                <a:tab algn="l" pos="0"/>
              </a:tabLst>
            </a:pPr>
            <a:r>
              <a:rPr b="0" lang="en-GB" sz="1800" strike="noStrike" u="none">
                <a:solidFill>
                  <a:schemeClr val="dk1"/>
                </a:solidFill>
                <a:effectLst/>
                <a:uFillTx/>
                <a:latin typeface="Arial"/>
              </a:rPr>
              <a:t>When cumulative errors in roll / pitch / yaw total </a:t>
            </a:r>
            <a:r>
              <a:rPr b="1" i="1" lang="en-GB" sz="1800" strike="noStrike" u="sng">
                <a:solidFill>
                  <a:schemeClr val="dk1"/>
                </a:solidFill>
                <a:effectLst/>
                <a:uFillTx/>
                <a:latin typeface="Arial"/>
              </a:rPr>
              <a:t>more</a:t>
            </a:r>
            <a:r>
              <a:rPr b="0" lang="en-GB" sz="1800" strike="noStrike" u="none">
                <a:solidFill>
                  <a:schemeClr val="dk1"/>
                </a:solidFill>
                <a:effectLst/>
                <a:uFillTx/>
                <a:latin typeface="Arial"/>
              </a:rPr>
              <a:t> than </a:t>
            </a:r>
            <a:r>
              <a:rPr b="1" lang="en-GB" sz="1800" strike="noStrike" u="none">
                <a:solidFill>
                  <a:schemeClr val="dk1"/>
                </a:solidFill>
                <a:effectLst/>
                <a:uFillTx/>
                <a:latin typeface="Arial"/>
              </a:rPr>
              <a:t>45° </a:t>
            </a:r>
            <a:r>
              <a:rPr b="0" lang="en-GB" sz="1800" strike="noStrike" u="none">
                <a:solidFill>
                  <a:schemeClr val="dk1"/>
                </a:solidFill>
                <a:effectLst/>
                <a:uFillTx/>
                <a:latin typeface="Arial"/>
              </a:rPr>
              <a:t>but </a:t>
            </a:r>
            <a:r>
              <a:rPr b="1" i="1" lang="en-GB" sz="1800" strike="noStrike" u="sng">
                <a:solidFill>
                  <a:schemeClr val="dk1"/>
                </a:solidFill>
                <a:effectLst/>
                <a:uFillTx/>
                <a:latin typeface="Arial"/>
              </a:rPr>
              <a:t>less</a:t>
            </a:r>
            <a:r>
              <a:rPr b="0" i="1" lang="en-GB" sz="1800" strike="noStrike" u="none">
                <a:solidFill>
                  <a:schemeClr val="dk1"/>
                </a:solidFill>
                <a:effectLst/>
                <a:uFillTx/>
                <a:latin typeface="Arial"/>
              </a:rPr>
              <a:t> </a:t>
            </a:r>
            <a:r>
              <a:rPr b="0" lang="en-GB" sz="1800" strike="noStrike" u="none">
                <a:solidFill>
                  <a:schemeClr val="dk1"/>
                </a:solidFill>
                <a:effectLst/>
                <a:uFillTx/>
                <a:latin typeface="Arial"/>
              </a:rPr>
              <a:t>than </a:t>
            </a:r>
            <a:r>
              <a:rPr b="1" lang="en-GB" sz="1800" strike="noStrike" u="none">
                <a:solidFill>
                  <a:schemeClr val="dk1"/>
                </a:solidFill>
                <a:effectLst/>
                <a:uFillTx/>
                <a:latin typeface="Arial"/>
              </a:rPr>
              <a:t>90° </a:t>
            </a:r>
            <a:r>
              <a:rPr b="0" lang="en-GB" sz="1800" strike="noStrike" u="none">
                <a:solidFill>
                  <a:schemeClr val="dk1"/>
                </a:solidFill>
                <a:effectLst/>
                <a:uFillTx/>
                <a:latin typeface="Arial"/>
              </a:rPr>
              <a:t>you should award a</a:t>
            </a:r>
            <a:br>
              <a:rPr sz="1800"/>
            </a:br>
            <a:r>
              <a:rPr b="0" lang="en-GB" sz="1800" strike="noStrike" u="none">
                <a:solidFill>
                  <a:schemeClr val="dk1"/>
                </a:solidFill>
                <a:effectLst/>
                <a:uFillTx/>
                <a:latin typeface="Arial"/>
              </a:rPr>
              <a:t>                       </a:t>
            </a:r>
            <a:r>
              <a:rPr b="1" lang="en-GB" sz="2400" strike="noStrike" u="sng">
                <a:solidFill>
                  <a:srgbClr val="c00000"/>
                </a:solidFill>
                <a:effectLst/>
                <a:uFillTx/>
                <a:latin typeface="Arial Black"/>
              </a:rPr>
              <a:t>Numeric Zero = 0.0</a:t>
            </a:r>
            <a:endParaRPr b="0" lang="en-GB" sz="2400" strike="noStrike" u="none">
              <a:solidFill>
                <a:srgbClr val="000000"/>
              </a:solidFill>
              <a:effectLst/>
              <a:uFillTx/>
              <a:latin typeface="Arial"/>
            </a:endParaRPr>
          </a:p>
        </p:txBody>
      </p:sp>
      <p:sp>
        <p:nvSpPr>
          <p:cNvPr id="197" name="Rectangle 2"/>
          <p:cNvSpPr/>
          <p:nvPr/>
        </p:nvSpPr>
        <p:spPr>
          <a:xfrm rot="5400000">
            <a:off x="6554160" y="1808640"/>
            <a:ext cx="2518200" cy="1581840"/>
          </a:xfrm>
          <a:prstGeom prst="rect">
            <a:avLst/>
          </a:prstGeom>
          <a:solidFill>
            <a:srgbClr val="ccff99"/>
          </a:solidFill>
          <a:ln w="31750">
            <a:solidFill>
              <a:srgbClr val="7575d1"/>
            </a:solidFill>
            <a:miter/>
          </a:ln>
        </p:spPr>
        <p:style>
          <a:lnRef idx="0"/>
          <a:fillRef idx="0"/>
          <a:effectRef idx="0"/>
          <a:fontRef idx="minor"/>
        </p:style>
        <p:txBody>
          <a:bodyPr numCol="1" spcCol="0" lIns="45000" rIns="45000" tIns="90000" bIns="90000" anchor="ctr" vert="vert270">
            <a:noAutofit/>
          </a:bodyPr>
          <a:p>
            <a:pPr algn="ctr">
              <a:lnSpc>
                <a:spcPct val="100000"/>
              </a:lnSpc>
            </a:pPr>
            <a:r>
              <a:rPr b="1" lang="en-GB" sz="2000" strike="noStrike" u="none">
                <a:solidFill>
                  <a:srgbClr val="595959"/>
                </a:solidFill>
                <a:effectLst/>
                <a:uFillTx/>
                <a:latin typeface="Arial"/>
              </a:rPr>
              <a:t>Subjective</a:t>
            </a:r>
            <a:endParaRPr b="0" lang="en-GB" sz="2000" strike="noStrike" u="none">
              <a:solidFill>
                <a:srgbClr val="000000"/>
              </a:solidFill>
              <a:effectLst/>
              <a:uFillTx/>
              <a:latin typeface="Arial"/>
            </a:endParaRPr>
          </a:p>
          <a:p>
            <a:pPr algn="ctr">
              <a:lnSpc>
                <a:spcPct val="100000"/>
              </a:lnSpc>
            </a:pPr>
            <a:r>
              <a:rPr b="1" lang="en-GB" sz="2000" strike="noStrike" u="none">
                <a:solidFill>
                  <a:srgbClr val="595959"/>
                </a:solidFill>
                <a:effectLst/>
                <a:uFillTx/>
                <a:latin typeface="Arial"/>
              </a:rPr>
              <a:t>personal</a:t>
            </a:r>
            <a:endParaRPr b="0" lang="en-GB" sz="2000" strike="noStrike" u="none">
              <a:solidFill>
                <a:srgbClr val="000000"/>
              </a:solidFill>
              <a:effectLst/>
              <a:uFillTx/>
              <a:latin typeface="Arial"/>
            </a:endParaRPr>
          </a:p>
          <a:p>
            <a:pPr algn="ctr">
              <a:lnSpc>
                <a:spcPct val="100000"/>
              </a:lnSpc>
            </a:pPr>
            <a:r>
              <a:rPr b="1" lang="en-GB" sz="2000" strike="noStrike" u="none">
                <a:solidFill>
                  <a:srgbClr val="595959"/>
                </a:solidFill>
                <a:effectLst/>
                <a:uFillTx/>
                <a:latin typeface="Arial"/>
              </a:rPr>
              <a:t>Judgement</a:t>
            </a:r>
            <a:br>
              <a:rPr sz="1000"/>
            </a:br>
            <a:r>
              <a:rPr b="1" lang="en-GB" sz="1000" strike="noStrike" u="none">
                <a:solidFill>
                  <a:srgbClr val="595959"/>
                </a:solidFill>
                <a:effectLst/>
                <a:uFillTx/>
                <a:latin typeface="Arial"/>
              </a:rPr>
              <a:t> </a:t>
            </a:r>
            <a:br>
              <a:rPr sz="1000"/>
            </a:br>
            <a:r>
              <a:rPr b="1" i="1" lang="en-GB" sz="3600" strike="noStrike" u="sng">
                <a:solidFill>
                  <a:srgbClr val="c00000"/>
                </a:solidFill>
                <a:effectLst/>
                <a:uFillTx/>
                <a:latin typeface="Arial"/>
              </a:rPr>
              <a:t>No</a:t>
            </a:r>
            <a:r>
              <a:rPr b="1" i="1" lang="en-GB" sz="3600" strike="noStrike" u="none">
                <a:solidFill>
                  <a:srgbClr val="c00000"/>
                </a:solidFill>
                <a:effectLst/>
                <a:uFillTx/>
                <a:latin typeface="Arial"/>
              </a:rPr>
              <a:t> Video</a:t>
            </a:r>
            <a:endParaRPr b="0" lang="en-GB" sz="3600" strike="noStrike" u="none">
              <a:solidFill>
                <a:srgbClr val="000000"/>
              </a:solidFill>
              <a:effectLst/>
              <a:uFillTx/>
              <a:latin typeface="Arial"/>
            </a:endParaRPr>
          </a:p>
        </p:txBody>
      </p:sp>
      <p:sp>
        <p:nvSpPr>
          <p:cNvPr id="198" name="Rectangle 3"/>
          <p:cNvSpPr/>
          <p:nvPr/>
        </p:nvSpPr>
        <p:spPr>
          <a:xfrm>
            <a:off x="527400" y="4149000"/>
            <a:ext cx="6201000" cy="2086920"/>
          </a:xfrm>
          <a:prstGeom prst="rect">
            <a:avLst/>
          </a:prstGeom>
          <a:solidFill>
            <a:srgbClr val="affbff"/>
          </a:solidFill>
          <a:ln w="31750">
            <a:solidFill>
              <a:srgbClr val="000000"/>
            </a:solidFill>
            <a:miter/>
          </a:ln>
        </p:spPr>
        <p:style>
          <a:lnRef idx="0"/>
          <a:fillRef idx="0"/>
          <a:effectRef idx="0"/>
          <a:fontRef idx="minor"/>
        </p:style>
        <p:txBody>
          <a:bodyPr numCol="1" spcCol="0" lIns="90000" rIns="90000" tIns="45000" bIns="45000" anchor="t">
            <a:noAutofit/>
          </a:bodyPr>
          <a:p>
            <a:pPr>
              <a:lnSpc>
                <a:spcPct val="100000"/>
              </a:lnSpc>
              <a:spcBef>
                <a:spcPts val="99"/>
              </a:spcBef>
            </a:pPr>
            <a:endParaRPr b="0" lang="en-GB" sz="500" strike="noStrike" u="none">
              <a:solidFill>
                <a:srgbClr val="000000"/>
              </a:solidFill>
              <a:effectLst/>
              <a:uFillTx/>
              <a:latin typeface="Arial"/>
            </a:endParaRPr>
          </a:p>
          <a:p>
            <a:pPr marL="285840" indent="-285840">
              <a:lnSpc>
                <a:spcPct val="100000"/>
              </a:lnSpc>
              <a:spcBef>
                <a:spcPts val="479"/>
              </a:spcBef>
              <a:buClr>
                <a:srgbClr val="000000"/>
              </a:buClr>
              <a:buFont typeface="Arial"/>
              <a:buChar char="•"/>
            </a:pPr>
            <a:r>
              <a:rPr b="0" lang="en-GB" sz="1800" strike="noStrike" u="none">
                <a:solidFill>
                  <a:srgbClr val="000000"/>
                </a:solidFill>
                <a:effectLst/>
                <a:uFillTx/>
                <a:latin typeface="Arial"/>
              </a:rPr>
              <a:t>Where a </a:t>
            </a:r>
            <a:r>
              <a:rPr b="1" lang="en-GB" sz="1800" strike="noStrike" u="none">
                <a:solidFill>
                  <a:srgbClr val="000000"/>
                </a:solidFill>
                <a:effectLst/>
                <a:uFillTx/>
                <a:latin typeface="Arial"/>
              </a:rPr>
              <a:t>Major Error </a:t>
            </a:r>
            <a:r>
              <a:rPr b="0" lang="en-GB" sz="1800" strike="noStrike" u="none">
                <a:solidFill>
                  <a:srgbClr val="000000"/>
                </a:solidFill>
                <a:effectLst/>
                <a:uFillTx/>
                <a:latin typeface="Arial"/>
              </a:rPr>
              <a:t>is seen: an element is flown in the wrong direction, part of the figure is different to the Aresti symbols on the Judging Form, the wrong hesitations in a Roll are seen, or there is </a:t>
            </a:r>
            <a:r>
              <a:rPr b="1" i="1" lang="en-GB" sz="1800" strike="noStrike" u="sng">
                <a:solidFill>
                  <a:srgbClr val="000000"/>
                </a:solidFill>
                <a:effectLst/>
                <a:uFillTx/>
                <a:latin typeface="Arial"/>
              </a:rPr>
              <a:t>more</a:t>
            </a:r>
            <a:r>
              <a:rPr b="0" lang="en-GB" sz="1800" strike="noStrike" u="none">
                <a:solidFill>
                  <a:srgbClr val="000000"/>
                </a:solidFill>
                <a:effectLst/>
                <a:uFillTx/>
                <a:latin typeface="Arial"/>
              </a:rPr>
              <a:t> than </a:t>
            </a:r>
            <a:r>
              <a:rPr b="1" lang="en-GB" sz="1800" strike="noStrike" u="none">
                <a:solidFill>
                  <a:srgbClr val="000000"/>
                </a:solidFill>
                <a:effectLst/>
                <a:uFillTx/>
                <a:latin typeface="Arial"/>
              </a:rPr>
              <a:t>90° </a:t>
            </a:r>
            <a:r>
              <a:rPr b="0" lang="en-GB" sz="1800" strike="noStrike" u="none">
                <a:solidFill>
                  <a:srgbClr val="000000"/>
                </a:solidFill>
                <a:effectLst/>
                <a:uFillTx/>
                <a:latin typeface="Arial"/>
              </a:rPr>
              <a:t>of cumulative error detected …. the figure must be awarded a</a:t>
            </a:r>
            <a:br>
              <a:rPr sz="1800"/>
            </a:br>
            <a:r>
              <a:rPr b="0" lang="en-GB" sz="1800" strike="noStrike" u="none">
                <a:solidFill>
                  <a:srgbClr val="000000"/>
                </a:solidFill>
                <a:effectLst/>
                <a:uFillTx/>
                <a:latin typeface="Arial"/>
              </a:rPr>
              <a:t>	</a:t>
            </a:r>
            <a:r>
              <a:rPr b="0" lang="en-GB" sz="1800" strike="noStrike" u="none">
                <a:solidFill>
                  <a:srgbClr val="000000"/>
                </a:solidFill>
                <a:effectLst/>
                <a:uFillTx/>
                <a:latin typeface="Arial"/>
              </a:rPr>
              <a:t>	</a:t>
            </a:r>
            <a:r>
              <a:rPr b="1" lang="en-GB" sz="2400" strike="noStrike" u="sng">
                <a:solidFill>
                  <a:srgbClr val="c00000"/>
                </a:solidFill>
                <a:effectLst/>
                <a:uFillTx/>
                <a:latin typeface="Arial Black"/>
              </a:rPr>
              <a:t>Hard Zero = HZ</a:t>
            </a:r>
            <a:endParaRPr b="0" lang="en-GB" sz="2400" strike="noStrike" u="none">
              <a:solidFill>
                <a:srgbClr val="000000"/>
              </a:solidFill>
              <a:effectLst/>
              <a:uFillTx/>
              <a:latin typeface="Arial"/>
            </a:endParaRPr>
          </a:p>
        </p:txBody>
      </p:sp>
      <p:sp>
        <p:nvSpPr>
          <p:cNvPr id="199" name="Rectangle 2"/>
          <p:cNvSpPr/>
          <p:nvPr/>
        </p:nvSpPr>
        <p:spPr>
          <a:xfrm rot="5400000">
            <a:off x="6769800" y="4401360"/>
            <a:ext cx="2086920" cy="1581840"/>
          </a:xfrm>
          <a:prstGeom prst="rect">
            <a:avLst/>
          </a:prstGeom>
          <a:solidFill>
            <a:srgbClr val="affbff"/>
          </a:solidFill>
          <a:ln w="31750">
            <a:solidFill>
              <a:srgbClr val="000000"/>
            </a:solidFill>
            <a:miter/>
          </a:ln>
        </p:spPr>
        <p:style>
          <a:lnRef idx="0"/>
          <a:fillRef idx="0"/>
          <a:effectRef idx="0"/>
          <a:fontRef idx="minor"/>
        </p:style>
        <p:txBody>
          <a:bodyPr numCol="1" spcCol="0" lIns="45000" rIns="45000" tIns="90000" bIns="90000" anchor="ctr" vert="vert270">
            <a:noAutofit/>
          </a:bodyPr>
          <a:p>
            <a:pPr algn="ctr">
              <a:lnSpc>
                <a:spcPct val="100000"/>
              </a:lnSpc>
            </a:pPr>
            <a:r>
              <a:rPr b="1" lang="en-GB" sz="2000" strike="noStrike" u="none">
                <a:solidFill>
                  <a:srgbClr val="595959"/>
                </a:solidFill>
                <a:effectLst/>
                <a:uFillTx/>
                <a:latin typeface="Arial"/>
              </a:rPr>
              <a:t>Clear</a:t>
            </a:r>
            <a:endParaRPr b="0" lang="en-GB" sz="2000" strike="noStrike" u="none">
              <a:solidFill>
                <a:srgbClr val="000000"/>
              </a:solidFill>
              <a:effectLst/>
              <a:uFillTx/>
              <a:latin typeface="Arial"/>
            </a:endParaRPr>
          </a:p>
          <a:p>
            <a:pPr algn="ctr">
              <a:lnSpc>
                <a:spcPct val="100000"/>
              </a:lnSpc>
            </a:pPr>
            <a:r>
              <a:rPr b="1" lang="en-GB" sz="2000" strike="noStrike" u="none">
                <a:solidFill>
                  <a:srgbClr val="595959"/>
                </a:solidFill>
                <a:effectLst/>
                <a:uFillTx/>
                <a:latin typeface="Arial"/>
              </a:rPr>
              <a:t>matters of</a:t>
            </a:r>
            <a:endParaRPr b="0" lang="en-GB" sz="2000" strike="noStrike" u="none">
              <a:solidFill>
                <a:srgbClr val="000000"/>
              </a:solidFill>
              <a:effectLst/>
              <a:uFillTx/>
              <a:latin typeface="Arial"/>
            </a:endParaRPr>
          </a:p>
          <a:p>
            <a:pPr algn="ctr">
              <a:lnSpc>
                <a:spcPct val="100000"/>
              </a:lnSpc>
            </a:pPr>
            <a:r>
              <a:rPr b="1" lang="en-GB" sz="2000" strike="noStrike" u="none">
                <a:solidFill>
                  <a:srgbClr val="595959"/>
                </a:solidFill>
                <a:effectLst/>
                <a:uFillTx/>
                <a:latin typeface="Arial"/>
              </a:rPr>
              <a:t>Fact</a:t>
            </a:r>
            <a:br>
              <a:rPr sz="600"/>
            </a:br>
            <a:r>
              <a:rPr b="1" lang="en-GB" sz="600" strike="noStrike" u="none">
                <a:solidFill>
                  <a:srgbClr val="595959"/>
                </a:solidFill>
                <a:effectLst/>
                <a:uFillTx/>
                <a:latin typeface="Arial"/>
              </a:rPr>
              <a:t> </a:t>
            </a:r>
            <a:br>
              <a:rPr sz="600"/>
            </a:br>
            <a:r>
              <a:rPr b="1" i="1" lang="en-GB" sz="3600" strike="noStrike" u="sng">
                <a:solidFill>
                  <a:srgbClr val="c00000"/>
                </a:solidFill>
                <a:effectLst/>
                <a:uFillTx/>
                <a:latin typeface="Arial"/>
              </a:rPr>
              <a:t>Video</a:t>
            </a:r>
            <a:endParaRPr b="0" lang="en-GB" sz="3600" strike="noStrike" u="none">
              <a:solidFill>
                <a:srgbClr val="000000"/>
              </a:solidFill>
              <a:effectLst/>
              <a:uFillTx/>
              <a:latin typeface="Arial"/>
            </a:endParaRPr>
          </a:p>
        </p:txBody>
      </p:sp>
    </p:spTree>
  </p:cSld>
  <mc:AlternateContent>
    <mc:Choice Requires="p14">
      <p:transition spd="med" p14:dur="700">
        <p:fade thruBlk="true"/>
      </p:transition>
    </mc:Choice>
    <mc:Fallback>
      <p:transition spd="med">
        <p:fade thruBlk="tru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395640" y="476640"/>
            <a:ext cx="2590560" cy="1437840"/>
          </a:xfrm>
          <a:prstGeom prst="rect">
            <a:avLst/>
          </a:prstGeom>
          <a:noFill/>
          <a:ln w="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4000" strike="noStrike" u="none">
                <a:solidFill>
                  <a:schemeClr val="accent2">
                    <a:lumMod val="75000"/>
                  </a:schemeClr>
                </a:solidFill>
                <a:effectLst/>
                <a:uFillTx/>
                <a:latin typeface="Candara"/>
              </a:rPr>
              <a:t>Your</a:t>
            </a:r>
            <a:br>
              <a:rPr sz="4000"/>
            </a:br>
            <a:r>
              <a:rPr b="1" lang="en-GB" sz="4000" strike="noStrike" u="none">
                <a:solidFill>
                  <a:schemeClr val="accent2">
                    <a:lumMod val="75000"/>
                  </a:schemeClr>
                </a:solidFill>
                <a:effectLst/>
                <a:uFillTx/>
                <a:latin typeface="Candara"/>
              </a:rPr>
              <a:t>questions</a:t>
            </a:r>
            <a:br>
              <a:rPr sz="4000"/>
            </a:br>
            <a:r>
              <a:rPr b="1" lang="en-GB" sz="4000" strike="noStrike" u="none">
                <a:solidFill>
                  <a:schemeClr val="accent2">
                    <a:lumMod val="75000"/>
                  </a:schemeClr>
                </a:solidFill>
                <a:effectLst/>
                <a:uFillTx/>
                <a:latin typeface="Candara"/>
              </a:rPr>
              <a:t>please … !</a:t>
            </a:r>
            <a:endParaRPr b="0" lang="en-GB" sz="4000" strike="noStrike" u="none">
              <a:solidFill>
                <a:srgbClr val="000000"/>
              </a:solidFill>
              <a:effectLst/>
              <a:uFillTx/>
              <a:latin typeface="Arial"/>
            </a:endParaRPr>
          </a:p>
        </p:txBody>
      </p:sp>
      <p:pic>
        <p:nvPicPr>
          <p:cNvPr id="201" name="Picture 19" descr=""/>
          <p:cNvPicPr/>
          <p:nvPr/>
        </p:nvPicPr>
        <p:blipFill>
          <a:blip r:embed="rId1"/>
          <a:stretch/>
        </p:blipFill>
        <p:spPr>
          <a:xfrm>
            <a:off x="3103200" y="332640"/>
            <a:ext cx="2472120" cy="1897560"/>
          </a:xfrm>
          <a:prstGeom prst="rect">
            <a:avLst/>
          </a:prstGeom>
          <a:noFill/>
          <a:ln w="9525">
            <a:solidFill>
              <a:srgbClr val="000000"/>
            </a:solidFill>
            <a:miter/>
          </a:ln>
          <a:effectLst>
            <a:outerShdw algn="ctr" blurRad="127080" dir="2700000" dist="75858" rotWithShape="0">
              <a:schemeClr val="bg2"/>
            </a:outerShdw>
          </a:effectLst>
        </p:spPr>
      </p:pic>
      <p:pic>
        <p:nvPicPr>
          <p:cNvPr id="202" name="Picture 21" descr=""/>
          <p:cNvPicPr/>
          <p:nvPr/>
        </p:nvPicPr>
        <p:blipFill>
          <a:blip r:embed="rId2"/>
          <a:stretch/>
        </p:blipFill>
        <p:spPr>
          <a:xfrm>
            <a:off x="5796000" y="327240"/>
            <a:ext cx="2588760" cy="1902960"/>
          </a:xfrm>
          <a:prstGeom prst="rect">
            <a:avLst/>
          </a:prstGeom>
          <a:noFill/>
          <a:ln w="9525">
            <a:solidFill>
              <a:srgbClr val="000000"/>
            </a:solidFill>
            <a:miter/>
          </a:ln>
          <a:effectLst>
            <a:outerShdw algn="ctr" blurRad="127080" dir="2700000" dist="75858" rotWithShape="0">
              <a:schemeClr val="bg2"/>
            </a:outerShdw>
          </a:effectLst>
        </p:spPr>
      </p:pic>
      <p:pic>
        <p:nvPicPr>
          <p:cNvPr id="203" name="Picture 23" descr=""/>
          <p:cNvPicPr/>
          <p:nvPr/>
        </p:nvPicPr>
        <p:blipFill>
          <a:blip r:embed="rId3"/>
          <a:stretch/>
        </p:blipFill>
        <p:spPr>
          <a:xfrm>
            <a:off x="1547640" y="2446920"/>
            <a:ext cx="6837120" cy="3955680"/>
          </a:xfrm>
          <a:prstGeom prst="rect">
            <a:avLst/>
          </a:prstGeom>
          <a:noFill/>
          <a:ln w="9525">
            <a:solidFill>
              <a:srgbClr val="000000"/>
            </a:solidFill>
            <a:miter/>
          </a:ln>
          <a:effectLst>
            <a:outerShdw algn="ctr" blurRad="127080" dir="2700000" dist="75858" rotWithShape="0">
              <a:schemeClr val="bg2"/>
            </a:outerShdw>
          </a:effectLst>
        </p:spPr>
      </p:pic>
      <p:pic>
        <p:nvPicPr>
          <p:cNvPr id="204" name="Picture 5" descr=""/>
          <p:cNvPicPr/>
          <p:nvPr/>
        </p:nvPicPr>
        <p:blipFill>
          <a:blip r:embed="rId4"/>
          <a:stretch/>
        </p:blipFill>
        <p:spPr>
          <a:xfrm>
            <a:off x="251640" y="611676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Zero Lift Axis (ZLA)</a:t>
            </a:r>
            <a:endParaRPr b="0" lang="en-GB" sz="3600" strike="noStrike" u="none">
              <a:solidFill>
                <a:srgbClr val="000000"/>
              </a:solidFill>
              <a:effectLst/>
              <a:uFillTx/>
              <a:latin typeface="Arial"/>
            </a:endParaRPr>
          </a:p>
        </p:txBody>
      </p:sp>
      <p:sp>
        <p:nvSpPr>
          <p:cNvPr id="84" name="Rectangle 6"/>
          <p:cNvSpPr/>
          <p:nvPr/>
        </p:nvSpPr>
        <p:spPr>
          <a:xfrm>
            <a:off x="659880" y="1268640"/>
            <a:ext cx="8046360" cy="71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Black"/>
              </a:rPr>
              <a:t>The "Zero Lift Axis" of an aircraft is purely a function of its shape and aerodynamic qualities.</a:t>
            </a:r>
            <a:endParaRPr b="0" lang="en-GB" sz="1400" strike="noStrike" u="none">
              <a:solidFill>
                <a:srgbClr val="000000"/>
              </a:solidFill>
              <a:effectLst/>
              <a:uFillTx/>
              <a:latin typeface="Arial"/>
            </a:endParaRPr>
          </a:p>
          <a:p>
            <a:pPr>
              <a:lnSpc>
                <a:spcPct val="100000"/>
              </a:lnSpc>
            </a:pPr>
            <a:endParaRPr b="0" lang="en-GB" sz="1200" strike="noStrike" u="none">
              <a:solidFill>
                <a:srgbClr val="000000"/>
              </a:solidFill>
              <a:effectLst/>
              <a:uFillTx/>
              <a:latin typeface="Arial"/>
            </a:endParaRPr>
          </a:p>
          <a:p>
            <a:pPr>
              <a:lnSpc>
                <a:spcPct val="100000"/>
              </a:lnSpc>
            </a:pPr>
            <a:r>
              <a:rPr b="1" lang="en-GB" sz="1400" strike="noStrike" u="none">
                <a:solidFill>
                  <a:schemeClr val="dk1"/>
                </a:solidFill>
                <a:effectLst/>
                <a:uFillTx/>
                <a:latin typeface="Arial Black"/>
              </a:rPr>
              <a:t>When flying a true vertical line in still air, the ZLA will be exactly perpendicular to the ground.</a:t>
            </a:r>
            <a:endParaRPr b="0" lang="en-GB" sz="1400" strike="noStrike" u="none">
              <a:solidFill>
                <a:srgbClr val="000000"/>
              </a:solidFill>
              <a:effectLst/>
              <a:uFillTx/>
              <a:latin typeface="Arial"/>
            </a:endParaRPr>
          </a:p>
        </p:txBody>
      </p:sp>
      <p:pic>
        <p:nvPicPr>
          <p:cNvPr id="85" name="Picture 3" descr=""/>
          <p:cNvPicPr/>
          <p:nvPr/>
        </p:nvPicPr>
        <p:blipFill>
          <a:blip r:embed="rId1"/>
          <a:stretch/>
        </p:blipFill>
        <p:spPr>
          <a:xfrm>
            <a:off x="4881600" y="2493000"/>
            <a:ext cx="3783240" cy="3632400"/>
          </a:xfrm>
          <a:prstGeom prst="rect">
            <a:avLst/>
          </a:prstGeom>
          <a:noFill/>
          <a:ln w="0">
            <a:noFill/>
          </a:ln>
        </p:spPr>
      </p:pic>
      <p:sp>
        <p:nvSpPr>
          <p:cNvPr id="86" name="Rectangle 6"/>
          <p:cNvSpPr/>
          <p:nvPr/>
        </p:nvSpPr>
        <p:spPr>
          <a:xfrm>
            <a:off x="681480" y="2602800"/>
            <a:ext cx="4197960" cy="1005840"/>
          </a:xfrm>
          <a:prstGeom prst="rect">
            <a:avLst/>
          </a:prstGeom>
          <a:noFill/>
          <a:ln w="0">
            <a:noFill/>
          </a:ln>
        </p:spPr>
        <p:style>
          <a:lnRef idx="0"/>
          <a:fillRef idx="0"/>
          <a:effectRef idx="0"/>
          <a:fontRef idx="minor"/>
        </p:style>
        <p:txBody>
          <a:bodyPr lIns="90000" rIns="90000" tIns="45000" bIns="45000" anchor="t">
            <a:noAutofit/>
          </a:bodyPr>
          <a:p>
            <a:pPr marL="171360" indent="-171360">
              <a:lnSpc>
                <a:spcPct val="100000"/>
              </a:lnSpc>
              <a:buClr>
                <a:srgbClr val="000000"/>
              </a:buClr>
              <a:buFont typeface="Arial"/>
              <a:buChar char="●"/>
            </a:pPr>
            <a:r>
              <a:rPr b="0" lang="en-GB" sz="1400" strike="noStrike" u="none">
                <a:solidFill>
                  <a:schemeClr val="dk1"/>
                </a:solidFill>
                <a:effectLst/>
                <a:uFillTx/>
                <a:latin typeface="Candara"/>
              </a:rPr>
              <a:t>In the left and centre sketches the aeroplane is flying vertically downwards with its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through the main axis.</a:t>
            </a:r>
            <a:endParaRPr b="0" lang="en-GB" sz="1400" strike="noStrike" u="none">
              <a:solidFill>
                <a:srgbClr val="000000"/>
              </a:solidFill>
              <a:effectLst/>
              <a:uFillTx/>
              <a:latin typeface="Arial"/>
            </a:endParaRPr>
          </a:p>
          <a:p>
            <a:pPr>
              <a:lnSpc>
                <a:spcPct val="100000"/>
              </a:lnSpc>
            </a:pPr>
            <a:endParaRPr b="0" lang="en-GB" sz="1400" strike="noStrike" u="none">
              <a:solidFill>
                <a:srgbClr val="000000"/>
              </a:solidFill>
              <a:effectLst/>
              <a:uFillTx/>
              <a:latin typeface="Arial"/>
            </a:endParaRPr>
          </a:p>
          <a:p>
            <a:pPr marL="171360" indent="-171360">
              <a:lnSpc>
                <a:spcPct val="100000"/>
              </a:lnSpc>
              <a:buClr>
                <a:srgbClr val="000000"/>
              </a:buClr>
              <a:buFont typeface="Arial"/>
              <a:buChar char="●"/>
            </a:pPr>
            <a:r>
              <a:rPr b="0" lang="en-GB" sz="1400" strike="noStrike" u="none">
                <a:solidFill>
                  <a:schemeClr val="dk1"/>
                </a:solidFill>
                <a:effectLst/>
                <a:uFillTx/>
                <a:latin typeface="Candara"/>
              </a:rPr>
              <a:t>The sketch on the far right shows that the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can be different to the </a:t>
            </a:r>
            <a:r>
              <a:rPr b="1" lang="en-GB" sz="1400" strike="noStrike" u="none">
                <a:solidFill>
                  <a:schemeClr val="dk1"/>
                </a:solidFill>
                <a:effectLst/>
                <a:uFillTx/>
                <a:latin typeface="Candara"/>
              </a:rPr>
              <a:t>ZLA</a:t>
            </a:r>
            <a:r>
              <a:rPr b="0" lang="en-GB" sz="1400" strike="noStrike" u="none">
                <a:solidFill>
                  <a:schemeClr val="dk1"/>
                </a:solidFill>
                <a:effectLst/>
                <a:uFillTx/>
                <a:latin typeface="Candara"/>
              </a:rPr>
              <a:t> because of the wind.</a:t>
            </a:r>
            <a:endParaRPr b="0" lang="en-GB" sz="1400" strike="noStrike" u="none">
              <a:solidFill>
                <a:srgbClr val="000000"/>
              </a:solidFill>
              <a:effectLst/>
              <a:uFillTx/>
              <a:latin typeface="Arial"/>
            </a:endParaRPr>
          </a:p>
        </p:txBody>
      </p:sp>
      <p:sp>
        <p:nvSpPr>
          <p:cNvPr id="87" name="Rectangle 6"/>
          <p:cNvSpPr/>
          <p:nvPr/>
        </p:nvSpPr>
        <p:spPr>
          <a:xfrm>
            <a:off x="753840" y="4049640"/>
            <a:ext cx="4052880" cy="74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400" strike="noStrike" u="none">
                <a:solidFill>
                  <a:schemeClr val="dk1"/>
                </a:solidFill>
                <a:effectLst/>
                <a:uFillTx/>
                <a:latin typeface="Arial Black"/>
              </a:rPr>
              <a:t>On all 45° and vertical lines we use the </a:t>
            </a:r>
            <a:r>
              <a:rPr b="1" lang="en-GB" sz="1400" strike="noStrike" u="none">
                <a:solidFill>
                  <a:schemeClr val="dk1"/>
                </a:solidFill>
                <a:effectLst/>
                <a:uFillTx/>
                <a:latin typeface="Arial Black"/>
              </a:rPr>
              <a:t>ZLA</a:t>
            </a:r>
            <a:r>
              <a:rPr b="0" lang="en-GB" sz="1400" strike="noStrike" u="none">
                <a:solidFill>
                  <a:schemeClr val="dk1"/>
                </a:solidFill>
                <a:effectLst/>
                <a:uFillTx/>
                <a:latin typeface="Arial Black"/>
              </a:rPr>
              <a:t> to tell us how accurately the aircraft is flying the figure.</a:t>
            </a:r>
            <a:endParaRPr b="0" lang="en-GB" sz="1400" strike="noStrike" u="none">
              <a:solidFill>
                <a:srgbClr val="000000"/>
              </a:solidFill>
              <a:effectLst/>
              <a:uFillTx/>
              <a:latin typeface="Arial"/>
            </a:endParaRPr>
          </a:p>
        </p:txBody>
      </p:sp>
      <p:sp>
        <p:nvSpPr>
          <p:cNvPr id="88" name="Rectangle 6"/>
          <p:cNvSpPr/>
          <p:nvPr/>
        </p:nvSpPr>
        <p:spPr>
          <a:xfrm>
            <a:off x="681480" y="5267160"/>
            <a:ext cx="4178520" cy="1032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GB" sz="1400" strike="noStrike" u="none">
                <a:solidFill>
                  <a:schemeClr val="dk1"/>
                </a:solidFill>
                <a:effectLst/>
                <a:uFillTx/>
                <a:latin typeface="Candara"/>
              </a:rPr>
              <a:t>Note again that in level </a:t>
            </a:r>
            <a:r>
              <a:rPr b="1" lang="en-GB" sz="1400" strike="noStrike" u="none">
                <a:solidFill>
                  <a:schemeClr val="dk1"/>
                </a:solidFill>
                <a:effectLst/>
                <a:uFillTx/>
                <a:latin typeface="Candara"/>
              </a:rPr>
              <a:t>CGT</a:t>
            </a:r>
            <a:r>
              <a:rPr b="0" lang="en-GB" sz="1400" strike="noStrike" u="none">
                <a:solidFill>
                  <a:schemeClr val="dk1"/>
                </a:solidFill>
                <a:effectLst/>
                <a:uFillTx/>
                <a:latin typeface="Candara"/>
              </a:rPr>
              <a:t> flight the wing must have a positive or negative </a:t>
            </a:r>
            <a:r>
              <a:rPr b="1" lang="en-GB" sz="1400" strike="noStrike" u="none">
                <a:solidFill>
                  <a:schemeClr val="dk1"/>
                </a:solidFill>
                <a:effectLst/>
                <a:uFillTx/>
                <a:latin typeface="Candara"/>
              </a:rPr>
              <a:t>Angle of Attack</a:t>
            </a:r>
            <a:r>
              <a:rPr b="0" lang="en-GB" sz="1400" strike="noStrike" u="none">
                <a:solidFill>
                  <a:schemeClr val="dk1"/>
                </a:solidFill>
                <a:effectLst/>
                <a:uFillTx/>
                <a:latin typeface="Candara"/>
              </a:rPr>
              <a:t> relative to the airflow to keep the aircraft flying. Don’t be fooled into thinking that the </a:t>
            </a:r>
            <a:r>
              <a:rPr b="1" lang="en-GB" sz="1400" strike="noStrike" u="none">
                <a:solidFill>
                  <a:schemeClr val="dk1"/>
                </a:solidFill>
                <a:effectLst/>
                <a:uFillTx/>
                <a:latin typeface="Candara"/>
              </a:rPr>
              <a:t>Flight Path</a:t>
            </a:r>
            <a:r>
              <a:rPr b="0" lang="en-GB" sz="1400" strike="noStrike" u="none">
                <a:solidFill>
                  <a:schemeClr val="dk1"/>
                </a:solidFill>
                <a:effectLst/>
                <a:uFillTx/>
                <a:latin typeface="Candara"/>
              </a:rPr>
              <a:t> is incorrect.</a:t>
            </a:r>
            <a:endParaRPr b="0" lang="en-GB" sz="1400" strike="noStrike" u="none">
              <a:solidFill>
                <a:srgbClr val="000000"/>
              </a:solidFill>
              <a:effectLst/>
              <a:uFillTx/>
              <a:latin typeface="Arial"/>
            </a:endParaRPr>
          </a:p>
        </p:txBody>
      </p:sp>
      <p:pic>
        <p:nvPicPr>
          <p:cNvPr id="89"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Rectangle 2"/>
          <p:cNvSpPr/>
          <p:nvPr/>
        </p:nvSpPr>
        <p:spPr>
          <a:xfrm>
            <a:off x="659880" y="548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When should we use CGT</a:t>
            </a:r>
            <a:endParaRPr b="0" lang="en-GB" sz="3600" strike="noStrike" u="none">
              <a:solidFill>
                <a:srgbClr val="000000"/>
              </a:solidFill>
              <a:effectLst/>
              <a:uFillTx/>
              <a:latin typeface="Arial"/>
            </a:endParaRPr>
          </a:p>
          <a:p>
            <a:pPr>
              <a:lnSpc>
                <a:spcPct val="100000"/>
              </a:lnSpc>
            </a:pPr>
            <a:r>
              <a:rPr b="1" lang="en-GB" sz="3600" strike="noStrike" u="none">
                <a:solidFill>
                  <a:schemeClr val="accent2"/>
                </a:solidFill>
                <a:effectLst/>
                <a:uFillTx/>
                <a:latin typeface="Arial Black"/>
              </a:rPr>
              <a:t>and when should we use ZLA?</a:t>
            </a:r>
            <a:endParaRPr b="0" lang="en-GB" sz="3600" strike="noStrike" u="none">
              <a:solidFill>
                <a:srgbClr val="000000"/>
              </a:solidFill>
              <a:effectLst/>
              <a:uFillTx/>
              <a:latin typeface="Arial"/>
            </a:endParaRPr>
          </a:p>
        </p:txBody>
      </p:sp>
      <p:sp>
        <p:nvSpPr>
          <p:cNvPr id="91" name="Rectangle 6"/>
          <p:cNvSpPr/>
          <p:nvPr/>
        </p:nvSpPr>
        <p:spPr>
          <a:xfrm>
            <a:off x="659880" y="1772640"/>
            <a:ext cx="8107560" cy="501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Black"/>
              </a:rPr>
              <a:t>In horizontal lines or curving, rotating or rolling manoeuvres –</a:t>
            </a:r>
            <a:br>
              <a:rPr sz="1400"/>
            </a:br>
            <a:r>
              <a:rPr b="1" lang="en-GB" sz="1400" strike="noStrike" u="none">
                <a:solidFill>
                  <a:schemeClr val="dk1"/>
                </a:solidFill>
                <a:effectLst/>
                <a:uFillTx/>
                <a:latin typeface="Arial Black"/>
              </a:rPr>
              <a:t>use CENTRE OF GRAVITY TRACK (CGT). This is the Flight Path of the aeroplane.</a:t>
            </a:r>
            <a:endParaRPr b="0" lang="en-GB" sz="1400" strike="noStrike" u="none">
              <a:solidFill>
                <a:srgbClr val="000000"/>
              </a:solidFill>
              <a:effectLst/>
              <a:uFillTx/>
              <a:latin typeface="Arial"/>
            </a:endParaRPr>
          </a:p>
          <a:p>
            <a:pPr>
              <a:lnSpc>
                <a:spcPct val="100000"/>
              </a:lnSpc>
            </a:pPr>
            <a:r>
              <a:rPr b="1" lang="en-GB" sz="600" strike="noStrike" u="none">
                <a:solidFill>
                  <a:schemeClr val="dk1"/>
                </a:solidFill>
                <a:effectLst/>
                <a:uFillTx/>
                <a:latin typeface="Arial Black"/>
              </a:rPr>
              <a:t> </a:t>
            </a:r>
            <a:endParaRPr b="0" lang="en-GB" sz="600" strike="noStrike" u="none">
              <a:solidFill>
                <a:srgbClr val="000000"/>
              </a:solidFill>
              <a:effectLst/>
              <a:uFillTx/>
              <a:latin typeface="Arial"/>
            </a:endParaRPr>
          </a:p>
          <a:p>
            <a:pPr>
              <a:lnSpc>
                <a:spcPct val="100000"/>
              </a:lnSpc>
            </a:pPr>
            <a:r>
              <a:rPr b="1" lang="en-GB" sz="1400" strike="noStrike" u="none">
                <a:solidFill>
                  <a:schemeClr val="dk1"/>
                </a:solidFill>
                <a:effectLst/>
                <a:uFillTx/>
                <a:latin typeface="Arial Black"/>
              </a:rPr>
              <a:t>When we are judging vertical or 45° lines up or down –</a:t>
            </a:r>
            <a:br>
              <a:rPr sz="1400"/>
            </a:br>
            <a:r>
              <a:rPr b="1" lang="en-GB" sz="1400" strike="noStrike" u="none">
                <a:solidFill>
                  <a:schemeClr val="dk1"/>
                </a:solidFill>
                <a:effectLst/>
                <a:uFillTx/>
                <a:latin typeface="Arial Black"/>
              </a:rPr>
              <a:t>use the ZERO LIFT AXIS (ZLA). This is the neutral centre line through the plane.</a:t>
            </a:r>
            <a:endParaRPr b="0" lang="en-GB" sz="1400" strike="noStrike" u="none">
              <a:solidFill>
                <a:srgbClr val="000000"/>
              </a:solidFill>
              <a:effectLst/>
              <a:uFillTx/>
              <a:latin typeface="Arial"/>
            </a:endParaRPr>
          </a:p>
        </p:txBody>
      </p:sp>
      <p:pic>
        <p:nvPicPr>
          <p:cNvPr id="92" name="Picture 3" descr=""/>
          <p:cNvPicPr/>
          <p:nvPr/>
        </p:nvPicPr>
        <p:blipFill>
          <a:blip r:embed="rId1"/>
          <a:stretch/>
        </p:blipFill>
        <p:spPr>
          <a:xfrm>
            <a:off x="899640" y="2973960"/>
            <a:ext cx="3061440" cy="3316320"/>
          </a:xfrm>
          <a:prstGeom prst="rect">
            <a:avLst/>
          </a:prstGeom>
          <a:noFill/>
          <a:ln w="0">
            <a:noFill/>
          </a:ln>
        </p:spPr>
      </p:pic>
      <p:pic>
        <p:nvPicPr>
          <p:cNvPr id="93" name="Picture 4" descr=""/>
          <p:cNvPicPr/>
          <p:nvPr/>
        </p:nvPicPr>
        <p:blipFill>
          <a:blip r:embed="rId2"/>
          <a:stretch/>
        </p:blipFill>
        <p:spPr>
          <a:xfrm>
            <a:off x="3708000" y="2925000"/>
            <a:ext cx="2446200" cy="3365280"/>
          </a:xfrm>
          <a:prstGeom prst="rect">
            <a:avLst/>
          </a:prstGeom>
          <a:noFill/>
          <a:ln w="0">
            <a:noFill/>
          </a:ln>
        </p:spPr>
      </p:pic>
      <p:pic>
        <p:nvPicPr>
          <p:cNvPr id="94" name="Picture 5" descr=""/>
          <p:cNvPicPr/>
          <p:nvPr/>
        </p:nvPicPr>
        <p:blipFill>
          <a:blip r:embed="rId3"/>
          <a:stretch/>
        </p:blipFill>
        <p:spPr>
          <a:xfrm>
            <a:off x="6660360" y="2973960"/>
            <a:ext cx="1899360" cy="3160800"/>
          </a:xfrm>
          <a:prstGeom prst="rect">
            <a:avLst/>
          </a:prstGeom>
          <a:noFill/>
          <a:ln w="0">
            <a:noFill/>
          </a:ln>
        </p:spPr>
      </p:pic>
      <p:pic>
        <p:nvPicPr>
          <p:cNvPr id="95" name="Picture 6" descr=""/>
          <p:cNvPicPr/>
          <p:nvPr/>
        </p:nvPicPr>
        <p:blipFill>
          <a:blip r:embed="rId4"/>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Rectangle 2"/>
          <p:cNvSpPr/>
          <p:nvPr/>
        </p:nvSpPr>
        <p:spPr>
          <a:xfrm>
            <a:off x="659880" y="475560"/>
            <a:ext cx="54219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Steep or Shallow ….</a:t>
            </a:r>
            <a:br>
              <a:rPr sz="3600"/>
            </a:br>
            <a:r>
              <a:rPr b="1" lang="en-GB" sz="3600" strike="noStrike" u="none">
                <a:solidFill>
                  <a:schemeClr val="accent2"/>
                </a:solidFill>
                <a:effectLst/>
                <a:uFillTx/>
                <a:latin typeface="Arial Black"/>
              </a:rPr>
              <a:t>Negative or Positive</a:t>
            </a:r>
            <a:endParaRPr b="0" lang="en-GB" sz="3600" strike="noStrike" u="none">
              <a:solidFill>
                <a:srgbClr val="000000"/>
              </a:solidFill>
              <a:effectLst/>
              <a:uFillTx/>
              <a:latin typeface="Arial"/>
            </a:endParaRPr>
          </a:p>
        </p:txBody>
      </p:sp>
      <p:pic>
        <p:nvPicPr>
          <p:cNvPr id="97" name="Picture 2" descr=""/>
          <p:cNvPicPr/>
          <p:nvPr/>
        </p:nvPicPr>
        <p:blipFill>
          <a:blip r:embed="rId1"/>
          <a:stretch/>
        </p:blipFill>
        <p:spPr>
          <a:xfrm>
            <a:off x="659880" y="1931760"/>
            <a:ext cx="7755120" cy="4036680"/>
          </a:xfrm>
          <a:prstGeom prst="rect">
            <a:avLst/>
          </a:prstGeom>
          <a:noFill/>
          <a:ln w="0">
            <a:noFill/>
          </a:ln>
        </p:spPr>
      </p:pic>
      <p:pic>
        <p:nvPicPr>
          <p:cNvPr id="98" name="Picture 3"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6" descr=""/>
          <p:cNvPicPr/>
          <p:nvPr/>
        </p:nvPicPr>
        <p:blipFill>
          <a:blip r:embed="rId1"/>
          <a:stretch/>
        </p:blipFill>
        <p:spPr>
          <a:xfrm>
            <a:off x="3899880" y="1756440"/>
            <a:ext cx="5100480" cy="3844800"/>
          </a:xfrm>
          <a:prstGeom prst="rect">
            <a:avLst/>
          </a:prstGeom>
          <a:noFill/>
          <a:ln w="0">
            <a:noFill/>
          </a:ln>
        </p:spPr>
      </p:pic>
      <p:sp>
        <p:nvSpPr>
          <p:cNvPr id="100" name="Rectangle 6"/>
          <p:cNvSpPr/>
          <p:nvPr/>
        </p:nvSpPr>
        <p:spPr>
          <a:xfrm>
            <a:off x="659880" y="1219320"/>
            <a:ext cx="7796160" cy="501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Arial Black"/>
              </a:rPr>
              <a:t>The “box” is the 1,000m cube of airspace within which all competition aerobatic flights are executed.</a:t>
            </a:r>
            <a:endParaRPr b="0" lang="en-GB" sz="1400" strike="noStrike" u="none">
              <a:solidFill>
                <a:srgbClr val="000000"/>
              </a:solidFill>
              <a:effectLst/>
              <a:uFillTx/>
              <a:latin typeface="Arial"/>
            </a:endParaRPr>
          </a:p>
        </p:txBody>
      </p:sp>
      <p:sp>
        <p:nvSpPr>
          <p:cNvPr id="101" name="Rectangle 6"/>
          <p:cNvSpPr/>
          <p:nvPr/>
        </p:nvSpPr>
        <p:spPr>
          <a:xfrm>
            <a:off x="659880" y="1845000"/>
            <a:ext cx="4559040" cy="2446200"/>
          </a:xfrm>
          <a:prstGeom prst="rect">
            <a:avLst/>
          </a:prstGeom>
          <a:noFill/>
          <a:ln w="0">
            <a:noFill/>
          </a:ln>
        </p:spPr>
        <p:style>
          <a:lnRef idx="0"/>
          <a:fillRef idx="0"/>
          <a:effectRef idx="0"/>
          <a:fontRef idx="minor"/>
        </p:style>
        <p:txBody>
          <a:bodyPr lIns="90000" rIns="90000" tIns="45000" bIns="45000" anchor="t">
            <a:noAutofit/>
          </a:bodyPr>
          <a:p>
            <a:pPr>
              <a:lnSpc>
                <a:spcPts val="1400"/>
              </a:lnSpc>
            </a:pPr>
            <a:r>
              <a:rPr b="1" lang="en-GB" sz="1400" strike="noStrike" u="none">
                <a:solidFill>
                  <a:schemeClr val="dk1"/>
                </a:solidFill>
                <a:effectLst/>
                <a:uFillTx/>
                <a:latin typeface="Candara"/>
              </a:rPr>
              <a:t>The ‘Official Wind’ defines the main box axis</a:t>
            </a:r>
            <a:br>
              <a:rPr sz="1400"/>
            </a:b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rPr>
              <a:t>The main box centre-line is shown here as the “A” axis</a:t>
            </a: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ea typeface="Noto Sans SC"/>
              </a:rPr>
              <a:t>The cross box centre-line is shown here as the “B” axis</a:t>
            </a: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ea typeface="Noto Sans SC"/>
              </a:rPr>
              <a:t>Judges sit between 150 and 250m from the box edge</a:t>
            </a: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ea typeface="Noto Sans SC"/>
              </a:rPr>
              <a:t>The official or contest wind is declared to be either from the left or the right, always along the “A” axis</a:t>
            </a: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ea typeface="Noto Sans SC"/>
              </a:rPr>
              <a:t>Figures </a:t>
            </a:r>
            <a:r>
              <a:rPr b="1" lang="en-GB" sz="1400" strike="noStrike" u="none">
                <a:solidFill>
                  <a:schemeClr val="dk1"/>
                </a:solidFill>
                <a:effectLst/>
                <a:uFillTx/>
                <a:latin typeface="Candara"/>
                <a:ea typeface="Noto Sans SC"/>
              </a:rPr>
              <a:t>must </a:t>
            </a:r>
            <a:r>
              <a:rPr b="0" lang="en-GB" sz="1400" strike="noStrike" u="none">
                <a:solidFill>
                  <a:schemeClr val="dk1"/>
                </a:solidFill>
                <a:effectLst/>
                <a:uFillTx/>
                <a:latin typeface="Candara"/>
                <a:ea typeface="Noto Sans SC"/>
              </a:rPr>
              <a:t>be flown in the correct direction</a:t>
            </a:r>
            <a:br>
              <a:rPr sz="1400"/>
            </a:br>
            <a:r>
              <a:rPr b="0" lang="en-GB" sz="1400" strike="noStrike" u="none">
                <a:solidFill>
                  <a:schemeClr val="dk1"/>
                </a:solidFill>
                <a:effectLst/>
                <a:uFillTx/>
                <a:latin typeface="Candara"/>
                <a:ea typeface="Noto Sans SC"/>
              </a:rPr>
              <a:t>on the main or “A” axis</a:t>
            </a:r>
            <a:endParaRPr b="0" lang="en-GB" sz="14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400" strike="noStrike" u="none">
                <a:solidFill>
                  <a:schemeClr val="dk1"/>
                </a:solidFill>
                <a:effectLst/>
                <a:uFillTx/>
                <a:latin typeface="Candara"/>
                <a:ea typeface="Noto Sans SC"/>
              </a:rPr>
              <a:t>Figures can be flown either toward or away from</a:t>
            </a:r>
            <a:br>
              <a:rPr sz="1400"/>
            </a:br>
            <a:r>
              <a:rPr b="0" lang="en-GB" sz="1400" strike="noStrike" u="none">
                <a:solidFill>
                  <a:schemeClr val="dk1"/>
                </a:solidFill>
                <a:effectLst/>
                <a:uFillTx/>
                <a:latin typeface="Candara"/>
                <a:ea typeface="Noto Sans SC"/>
              </a:rPr>
              <a:t>the judges on the secondary or “B” axis</a:t>
            </a:r>
            <a:endParaRPr b="0" lang="en-GB" sz="1400" strike="noStrike" u="none">
              <a:solidFill>
                <a:srgbClr val="000000"/>
              </a:solidFill>
              <a:effectLst/>
              <a:uFillTx/>
              <a:latin typeface="Arial"/>
            </a:endParaRPr>
          </a:p>
        </p:txBody>
      </p:sp>
      <p:sp>
        <p:nvSpPr>
          <p:cNvPr id="102"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300" strike="noStrike" u="none">
                <a:solidFill>
                  <a:schemeClr val="accent2"/>
                </a:solidFill>
                <a:effectLst/>
                <a:uFillTx/>
                <a:latin typeface="Arial Black"/>
              </a:rPr>
              <a:t>The Aerobatic Performance Zone</a:t>
            </a:r>
            <a:endParaRPr b="0" lang="en-GB" sz="3300" strike="noStrike" u="none">
              <a:solidFill>
                <a:srgbClr val="000000"/>
              </a:solidFill>
              <a:effectLst/>
              <a:uFillTx/>
              <a:latin typeface="Arial"/>
            </a:endParaRPr>
          </a:p>
        </p:txBody>
      </p:sp>
      <p:pic>
        <p:nvPicPr>
          <p:cNvPr id="103" name="Picture 7" descr=""/>
          <p:cNvPicPr/>
          <p:nvPr/>
        </p:nvPicPr>
        <p:blipFill>
          <a:blip r:embed="rId2"/>
          <a:stretch/>
        </p:blipFill>
        <p:spPr>
          <a:xfrm>
            <a:off x="8417160" y="152640"/>
            <a:ext cx="586080" cy="357840"/>
          </a:xfrm>
          <a:prstGeom prst="rect">
            <a:avLst/>
          </a:prstGeom>
          <a:noFill/>
          <a:ln w="0">
            <a:noFill/>
          </a:ln>
        </p:spPr>
      </p:pic>
      <p:sp>
        <p:nvSpPr>
          <p:cNvPr id="104" name="Rectangle 6"/>
          <p:cNvSpPr/>
          <p:nvPr/>
        </p:nvSpPr>
        <p:spPr>
          <a:xfrm>
            <a:off x="659880" y="4437000"/>
            <a:ext cx="3477600" cy="2014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GB" sz="1400" strike="noStrike" u="none">
                <a:solidFill>
                  <a:schemeClr val="dk1"/>
                </a:solidFill>
                <a:effectLst/>
                <a:uFillTx/>
                <a:latin typeface="Candara"/>
              </a:rPr>
              <a:t>The minimum operating height</a:t>
            </a:r>
            <a:endParaRPr b="0" lang="en-GB" sz="1400" strike="noStrike" u="none">
              <a:solidFill>
                <a:srgbClr val="000000"/>
              </a:solidFill>
              <a:effectLst/>
              <a:uFillTx/>
              <a:latin typeface="Arial"/>
            </a:endParaRPr>
          </a:p>
          <a:p>
            <a:pPr>
              <a:lnSpc>
                <a:spcPct val="100000"/>
              </a:lnSpc>
            </a:pPr>
            <a:r>
              <a:rPr b="1" lang="en-GB" sz="1400" strike="noStrike" u="none">
                <a:solidFill>
                  <a:schemeClr val="dk1"/>
                </a:solidFill>
                <a:effectLst/>
                <a:uFillTx/>
                <a:latin typeface="Candara"/>
              </a:rPr>
              <a:t>depends on the category:</a:t>
            </a:r>
            <a:br>
              <a:rPr sz="1400"/>
            </a:br>
            <a:br>
              <a:rPr sz="800"/>
            </a:br>
            <a:r>
              <a:rPr b="1" lang="en-GB" sz="200" strike="noStrike" u="none">
                <a:solidFill>
                  <a:schemeClr val="dk1"/>
                </a:solidFill>
                <a:effectLst/>
                <a:uFillTx/>
                <a:latin typeface="Candara"/>
              </a:rPr>
              <a:t> </a:t>
            </a:r>
            <a:endParaRPr b="0" lang="en-GB" sz="200" strike="noStrike" u="none">
              <a:solidFill>
                <a:srgbClr val="000000"/>
              </a:solidFill>
              <a:effectLst/>
              <a:uFillTx/>
              <a:latin typeface="Arial"/>
            </a:endParaRPr>
          </a:p>
          <a:p>
            <a:pPr marL="171360" indent="-171360">
              <a:lnSpc>
                <a:spcPts val="1800"/>
              </a:lnSpc>
              <a:buClr>
                <a:srgbClr val="000000"/>
              </a:buClr>
              <a:buFont typeface="Arial"/>
              <a:buChar char="●"/>
            </a:pPr>
            <a:r>
              <a:rPr b="0" lang="en-GB" sz="1400" strike="noStrike" u="none">
                <a:solidFill>
                  <a:schemeClr val="dk1"/>
                </a:solidFill>
                <a:effectLst/>
                <a:uFillTx/>
                <a:latin typeface="Candara"/>
              </a:rPr>
              <a:t>100m  -  power Unlimited</a:t>
            </a:r>
            <a:endParaRPr b="0" lang="en-GB" sz="1400" strike="noStrike" u="none">
              <a:solidFill>
                <a:srgbClr val="000000"/>
              </a:solidFill>
              <a:effectLst/>
              <a:uFillTx/>
              <a:latin typeface="Arial"/>
            </a:endParaRPr>
          </a:p>
          <a:p>
            <a:pPr marL="171360" indent="-171360">
              <a:lnSpc>
                <a:spcPts val="1800"/>
              </a:lnSpc>
              <a:buClr>
                <a:srgbClr val="000000"/>
              </a:buClr>
              <a:buFont typeface="Arial"/>
              <a:buChar char="●"/>
            </a:pPr>
            <a:r>
              <a:rPr b="0" lang="en-GB" sz="1400" strike="noStrike" u="none">
                <a:solidFill>
                  <a:schemeClr val="dk1"/>
                </a:solidFill>
                <a:effectLst/>
                <a:uFillTx/>
                <a:latin typeface="Candara"/>
              </a:rPr>
              <a:t>200m  -  power Advanced</a:t>
            </a:r>
            <a:br>
              <a:rPr sz="1400"/>
            </a:br>
            <a:r>
              <a:rPr b="0" lang="en-GB" sz="1400" strike="noStrike" u="none">
                <a:solidFill>
                  <a:schemeClr val="dk1"/>
                </a:solidFill>
                <a:effectLst/>
                <a:uFillTx/>
                <a:latin typeface="Candara"/>
              </a:rPr>
              <a:t>             -  glider Unlimited and Advanced</a:t>
            </a:r>
            <a:endParaRPr b="0" lang="en-GB" sz="1400" strike="noStrike" u="none">
              <a:solidFill>
                <a:srgbClr val="000000"/>
              </a:solidFill>
              <a:effectLst/>
              <a:uFillTx/>
              <a:latin typeface="Arial"/>
            </a:endParaRPr>
          </a:p>
          <a:p>
            <a:pPr marL="171360" indent="-171360">
              <a:lnSpc>
                <a:spcPts val="1800"/>
              </a:lnSpc>
              <a:buClr>
                <a:srgbClr val="000000"/>
              </a:buClr>
              <a:buFont typeface="Arial"/>
              <a:buChar char="●"/>
            </a:pPr>
            <a:r>
              <a:rPr b="0" lang="en-GB" sz="1400" strike="noStrike" u="none">
                <a:solidFill>
                  <a:schemeClr val="dk1"/>
                </a:solidFill>
                <a:effectLst/>
                <a:uFillTx/>
                <a:latin typeface="Candara"/>
              </a:rPr>
              <a:t>300m  -  power Sports and Intermediate</a:t>
            </a:r>
            <a:br>
              <a:rPr sz="1400"/>
            </a:br>
            <a:r>
              <a:rPr b="0" lang="en-GB" sz="1400" strike="noStrike" u="none">
                <a:solidFill>
                  <a:schemeClr val="dk1"/>
                </a:solidFill>
                <a:effectLst/>
                <a:uFillTx/>
                <a:latin typeface="Candara"/>
              </a:rPr>
              <a:t>             -  glider Sports and Intermediate</a:t>
            </a:r>
            <a:endParaRPr b="0" lang="en-GB" sz="1400" strike="noStrike" u="none">
              <a:solidFill>
                <a:srgbClr val="000000"/>
              </a:solidFill>
              <a:effectLst/>
              <a:uFillTx/>
              <a:latin typeface="Arial"/>
            </a:endParaRPr>
          </a:p>
          <a:p>
            <a:pPr marL="171360" indent="-171360">
              <a:lnSpc>
                <a:spcPts val="1800"/>
              </a:lnSpc>
              <a:buClr>
                <a:srgbClr val="000000"/>
              </a:buClr>
              <a:buFont typeface="Arial"/>
              <a:buChar char="●"/>
            </a:pPr>
            <a:r>
              <a:rPr b="0" lang="en-GB" sz="1400" strike="noStrike" u="none">
                <a:solidFill>
                  <a:schemeClr val="dk1"/>
                </a:solidFill>
                <a:effectLst/>
                <a:uFillTx/>
                <a:latin typeface="Candara"/>
              </a:rPr>
              <a:t>450m  -  power and glider Club</a:t>
            </a:r>
            <a:endParaRPr b="0" lang="en-GB" sz="1400" strike="noStrike" u="none">
              <a:solidFill>
                <a:srgbClr val="000000"/>
              </a:solidFill>
              <a:effectLst/>
              <a:uFillTx/>
              <a:latin typeface="Arial"/>
            </a:endParaRPr>
          </a:p>
        </p:txBody>
      </p:sp>
    </p:spTree>
  </p:cSld>
  <mc:AlternateContent>
    <mc:Choice Requires="p14">
      <p:transition spd="med" p14:dur="700">
        <p:fade thruBlk="true"/>
      </p:transition>
    </mc:Choice>
    <mc:Fallback>
      <p:transition spd="med">
        <p:fade thruBlk="tru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300" strike="noStrike" u="none">
                <a:solidFill>
                  <a:schemeClr val="accent2"/>
                </a:solidFill>
                <a:effectLst/>
                <a:uFillTx/>
                <a:latin typeface="Arial Black"/>
              </a:rPr>
              <a:t>Wing Rocks</a:t>
            </a:r>
            <a:endParaRPr b="0" lang="en-GB" sz="3300" strike="noStrike" u="none">
              <a:solidFill>
                <a:srgbClr val="000000"/>
              </a:solidFill>
              <a:effectLst/>
              <a:uFillTx/>
              <a:latin typeface="Arial"/>
            </a:endParaRPr>
          </a:p>
        </p:txBody>
      </p:sp>
      <p:pic>
        <p:nvPicPr>
          <p:cNvPr id="106" name="Picture 4" descr=""/>
          <p:cNvPicPr/>
          <p:nvPr/>
        </p:nvPicPr>
        <p:blipFill>
          <a:blip r:embed="rId1"/>
          <a:stretch/>
        </p:blipFill>
        <p:spPr>
          <a:xfrm>
            <a:off x="8417160" y="152640"/>
            <a:ext cx="586080" cy="357840"/>
          </a:xfrm>
          <a:prstGeom prst="rect">
            <a:avLst/>
          </a:prstGeom>
          <a:noFill/>
          <a:ln w="0">
            <a:noFill/>
          </a:ln>
        </p:spPr>
      </p:pic>
      <p:pic>
        <p:nvPicPr>
          <p:cNvPr id="107" name="Picture 2" descr=""/>
          <p:cNvPicPr/>
          <p:nvPr/>
        </p:nvPicPr>
        <p:blipFill>
          <a:blip r:embed="rId2"/>
          <a:stretch/>
        </p:blipFill>
        <p:spPr>
          <a:xfrm flipH="1">
            <a:off x="2197800" y="991080"/>
            <a:ext cx="5326560" cy="5570640"/>
          </a:xfrm>
          <a:prstGeom prst="rect">
            <a:avLst/>
          </a:prstGeom>
          <a:noFill/>
          <a:ln w="0">
            <a:noFill/>
          </a:ln>
        </p:spPr>
      </p:pic>
      <p:sp>
        <p:nvSpPr>
          <p:cNvPr id="108" name="Rectangle 6"/>
          <p:cNvSpPr/>
          <p:nvPr/>
        </p:nvSpPr>
        <p:spPr>
          <a:xfrm>
            <a:off x="3780000" y="692640"/>
            <a:ext cx="5254560" cy="2805480"/>
          </a:xfrm>
          <a:prstGeom prst="rect">
            <a:avLst/>
          </a:prstGeom>
          <a:noFill/>
          <a:ln w="0">
            <a:noFill/>
          </a:ln>
        </p:spPr>
        <p:style>
          <a:lnRef idx="0"/>
          <a:fillRef idx="0"/>
          <a:effectRef idx="0"/>
          <a:fontRef idx="minor"/>
        </p:style>
        <p:txBody>
          <a:bodyPr lIns="90000" rIns="90000" tIns="45000" bIns="45000" anchor="t">
            <a:noAutofit/>
          </a:bodyPr>
          <a:p>
            <a:pPr>
              <a:lnSpc>
                <a:spcPts val="1599"/>
              </a:lnSpc>
            </a:pPr>
            <a:r>
              <a:rPr b="1" lang="en-GB" sz="1600" strike="noStrike" u="none">
                <a:solidFill>
                  <a:schemeClr val="dk1"/>
                </a:solidFill>
                <a:effectLst/>
                <a:uFillTx/>
                <a:latin typeface="Candara"/>
              </a:rPr>
              <a:t>For Power only ...</a:t>
            </a:r>
            <a:endParaRPr b="0" lang="en-GB" sz="1600" strike="noStrike" u="none">
              <a:solidFill>
                <a:srgbClr val="000000"/>
              </a:solidFill>
              <a:effectLst/>
              <a:uFillTx/>
              <a:latin typeface="Arial"/>
            </a:endParaRPr>
          </a:p>
          <a:p>
            <a:pPr>
              <a:lnSpc>
                <a:spcPts val="1599"/>
              </a:lnSpc>
            </a:pPr>
            <a:endParaRPr b="0" lang="en-GB" sz="1600" strike="noStrike" u="none">
              <a:solidFill>
                <a:srgbClr val="000000"/>
              </a:solidFill>
              <a:effectLst/>
              <a:uFillTx/>
              <a:latin typeface="Arial"/>
            </a:endParaRPr>
          </a:p>
          <a:p>
            <a:pPr>
              <a:lnSpc>
                <a:spcPts val="1599"/>
              </a:lnSpc>
            </a:pPr>
            <a:r>
              <a:rPr b="1" lang="en-GB" sz="1600" strike="noStrike" u="none">
                <a:solidFill>
                  <a:schemeClr val="dk1"/>
                </a:solidFill>
                <a:effectLst/>
                <a:uFillTx/>
                <a:latin typeface="Candara"/>
              </a:rPr>
              <a:t>BEFORE the sequence starts:</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a:t>
            </a:r>
            <a:r>
              <a:rPr b="0" lang="en-GB" sz="1600" strike="noStrike" u="none">
                <a:solidFill>
                  <a:schemeClr val="dk1"/>
                </a:solidFill>
                <a:effectLst/>
                <a:uFillTx/>
                <a:latin typeface="Candara"/>
              </a:rPr>
              <a:t>There should be THREE consecutive Wing Rocks</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  </a:t>
            </a:r>
            <a:r>
              <a:rPr b="0" lang="en-GB" sz="1600" strike="noStrike" u="none">
                <a:solidFill>
                  <a:schemeClr val="dk1"/>
                </a:solidFill>
                <a:effectLst/>
                <a:uFillTx/>
                <a:latin typeface="Candara"/>
              </a:rPr>
              <a:t>They can start and/or finish inside or outside the box</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  </a:t>
            </a:r>
            <a:r>
              <a:rPr b="0" lang="en-GB" sz="1600" strike="noStrike" u="none">
                <a:solidFill>
                  <a:schemeClr val="dk1"/>
                </a:solidFill>
                <a:effectLst/>
                <a:uFillTx/>
                <a:latin typeface="Candara"/>
              </a:rPr>
              <a:t>Each one should reach at least 45° of roll</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  </a:t>
            </a:r>
            <a:r>
              <a:rPr b="0" lang="en-GB" sz="1600" strike="noStrike" u="none">
                <a:solidFill>
                  <a:schemeClr val="dk1"/>
                </a:solidFill>
                <a:effectLst/>
                <a:uFillTx/>
                <a:latin typeface="Candara"/>
              </a:rPr>
              <a:t>They must be done along the initial sequence axis</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  </a:t>
            </a:r>
            <a:r>
              <a:rPr b="0" lang="en-GB" sz="1600" strike="noStrike" u="none">
                <a:solidFill>
                  <a:schemeClr val="dk1"/>
                </a:solidFill>
                <a:effectLst/>
                <a:uFillTx/>
                <a:latin typeface="Candara"/>
              </a:rPr>
              <a:t>Climbing or diving at up to 90° is allowed</a:t>
            </a:r>
            <a:endParaRPr b="0" lang="en-GB" sz="1600" strike="noStrike" u="none">
              <a:solidFill>
                <a:srgbClr val="000000"/>
              </a:solidFill>
              <a:effectLst/>
              <a:uFillTx/>
              <a:latin typeface="Arial"/>
            </a:endParaRPr>
          </a:p>
          <a:p>
            <a:pPr>
              <a:lnSpc>
                <a:spcPts val="1599"/>
              </a:lnSpc>
              <a:spcBef>
                <a:spcPts val="601"/>
              </a:spcBef>
            </a:pPr>
            <a:r>
              <a:rPr b="1" i="1" lang="en-GB" sz="1600" strike="noStrike" u="none">
                <a:solidFill>
                  <a:schemeClr val="dk1"/>
                </a:solidFill>
                <a:effectLst/>
                <a:uFillTx/>
                <a:latin typeface="Candara"/>
              </a:rPr>
              <a:t>          ●  </a:t>
            </a:r>
            <a:r>
              <a:rPr b="0" lang="en-GB" sz="1600" strike="noStrike" u="none">
                <a:solidFill>
                  <a:schemeClr val="dk1"/>
                </a:solidFill>
                <a:effectLst/>
                <a:uFillTx/>
                <a:latin typeface="Candara"/>
              </a:rPr>
              <a:t>From a 90° climb an erect or inverted exit is OK</a:t>
            </a:r>
            <a:endParaRPr b="0" lang="en-GB" sz="1600" strike="noStrike" u="none">
              <a:solidFill>
                <a:srgbClr val="000000"/>
              </a:solidFill>
              <a:effectLst/>
              <a:uFillTx/>
              <a:latin typeface="Arial"/>
            </a:endParaRPr>
          </a:p>
          <a:p>
            <a:pPr>
              <a:lnSpc>
                <a:spcPts val="1599"/>
              </a:lnSpc>
              <a:spcBef>
                <a:spcPts val="601"/>
              </a:spcBef>
            </a:pPr>
            <a:r>
              <a:rPr b="0" lang="en-GB" sz="1600" strike="noStrike" u="none">
                <a:solidFill>
                  <a:schemeClr val="dk1"/>
                </a:solidFill>
                <a:effectLst/>
                <a:uFillTx/>
                <a:latin typeface="Candara"/>
              </a:rPr>
              <a:t>             </a:t>
            </a:r>
            <a:r>
              <a:rPr b="1" i="1" lang="en-GB" sz="1600" strike="noStrike" u="none">
                <a:solidFill>
                  <a:schemeClr val="dk1"/>
                </a:solidFill>
                <a:effectLst/>
                <a:uFillTx/>
                <a:latin typeface="Candara"/>
              </a:rPr>
              <a:t>● </a:t>
            </a:r>
            <a:r>
              <a:rPr b="0" lang="en-GB" sz="1600" strike="noStrike" u="none">
                <a:solidFill>
                  <a:schemeClr val="dk1"/>
                </a:solidFill>
                <a:effectLst/>
                <a:uFillTx/>
                <a:latin typeface="Candara"/>
              </a:rPr>
              <a:t>If not climbing at 90° then for an inverted start </a:t>
            </a:r>
            <a:br>
              <a:rPr sz="1600"/>
            </a:br>
            <a:r>
              <a:rPr b="0" lang="en-GB" sz="1600" strike="noStrike" u="none">
                <a:solidFill>
                  <a:schemeClr val="dk1"/>
                </a:solidFill>
                <a:effectLst/>
                <a:uFillTx/>
                <a:latin typeface="Candara"/>
              </a:rPr>
              <a:t>                  all wing rocks must be completed while inverted</a:t>
            </a:r>
            <a:endParaRPr b="0" lang="en-GB" sz="1600" strike="noStrike" u="none">
              <a:solidFill>
                <a:srgbClr val="000000"/>
              </a:solidFill>
              <a:effectLst/>
              <a:uFillTx/>
              <a:latin typeface="Arial"/>
            </a:endParaRPr>
          </a:p>
          <a:p>
            <a:pPr>
              <a:lnSpc>
                <a:spcPts val="1599"/>
              </a:lnSpc>
              <a:spcBef>
                <a:spcPts val="601"/>
              </a:spcBef>
            </a:pPr>
            <a:endParaRPr b="0" lang="en-GB" sz="1600" strike="noStrike" u="none">
              <a:solidFill>
                <a:srgbClr val="000000"/>
              </a:solidFill>
              <a:effectLst/>
              <a:uFillTx/>
              <a:latin typeface="Arial"/>
            </a:endParaRPr>
          </a:p>
        </p:txBody>
      </p:sp>
      <p:sp>
        <p:nvSpPr>
          <p:cNvPr id="109" name="Rectangle 7"/>
          <p:cNvSpPr/>
          <p:nvPr/>
        </p:nvSpPr>
        <p:spPr>
          <a:xfrm>
            <a:off x="351000" y="3717000"/>
            <a:ext cx="3426840" cy="645840"/>
          </a:xfrm>
          <a:prstGeom prst="rect">
            <a:avLst/>
          </a:prstGeom>
          <a:noFill/>
          <a:ln w="0">
            <a:noFill/>
          </a:ln>
        </p:spPr>
        <p:style>
          <a:lnRef idx="0"/>
          <a:fillRef idx="0"/>
          <a:effectRef idx="0"/>
          <a:fontRef idx="minor"/>
        </p:style>
        <p:txBody>
          <a:bodyPr lIns="90000" rIns="90000" tIns="45000" bIns="45000" anchor="t">
            <a:noAutofit/>
          </a:bodyPr>
          <a:p>
            <a:pPr>
              <a:lnSpc>
                <a:spcPts val="1400"/>
              </a:lnSpc>
            </a:pPr>
            <a:r>
              <a:rPr b="1" lang="en-GB" sz="1600" strike="noStrike" u="none">
                <a:solidFill>
                  <a:schemeClr val="dk1"/>
                </a:solidFill>
                <a:effectLst/>
                <a:uFillTx/>
                <a:latin typeface="Candara"/>
              </a:rPr>
              <a:t>To signify an Interruption or Break:</a:t>
            </a:r>
            <a:endParaRPr b="0" lang="en-GB" sz="1600" strike="noStrike" u="none">
              <a:solidFill>
                <a:srgbClr val="000000"/>
              </a:solidFill>
              <a:effectLst/>
              <a:uFillTx/>
              <a:latin typeface="Arial"/>
            </a:endParaRPr>
          </a:p>
          <a:p>
            <a:pPr marL="171360" indent="-171360">
              <a:lnSpc>
                <a:spcPts val="1400"/>
              </a:lnSpc>
              <a:spcBef>
                <a:spcPts val="601"/>
              </a:spcBef>
              <a:buClr>
                <a:srgbClr val="000000"/>
              </a:buClr>
              <a:buFont typeface="Arial"/>
              <a:buChar char="●"/>
            </a:pPr>
            <a:r>
              <a:rPr b="0" lang="en-GB" sz="1600" strike="noStrike" u="none">
                <a:solidFill>
                  <a:schemeClr val="dk1"/>
                </a:solidFill>
                <a:effectLst/>
                <a:uFillTx/>
                <a:latin typeface="Candara"/>
              </a:rPr>
              <a:t>We need to see THREE Wing Rocks</a:t>
            </a:r>
            <a:endParaRPr b="0" lang="en-GB" sz="1600" strike="noStrike" u="none">
              <a:solidFill>
                <a:srgbClr val="000000"/>
              </a:solidFill>
              <a:effectLst/>
              <a:uFillTx/>
              <a:latin typeface="Arial"/>
            </a:endParaRPr>
          </a:p>
        </p:txBody>
      </p:sp>
      <p:sp>
        <p:nvSpPr>
          <p:cNvPr id="110" name="Rectangle 8"/>
          <p:cNvSpPr/>
          <p:nvPr/>
        </p:nvSpPr>
        <p:spPr>
          <a:xfrm>
            <a:off x="351000" y="4509000"/>
            <a:ext cx="4578840" cy="1654200"/>
          </a:xfrm>
          <a:prstGeom prst="rect">
            <a:avLst/>
          </a:prstGeom>
          <a:noFill/>
          <a:ln w="0">
            <a:noFill/>
          </a:ln>
        </p:spPr>
        <p:style>
          <a:lnRef idx="0"/>
          <a:fillRef idx="0"/>
          <a:effectRef idx="0"/>
          <a:fontRef idx="minor"/>
        </p:style>
        <p:txBody>
          <a:bodyPr lIns="90000" rIns="90000" tIns="45000" bIns="45000" anchor="t">
            <a:noAutofit/>
          </a:bodyPr>
          <a:p>
            <a:pPr>
              <a:lnSpc>
                <a:spcPts val="1599"/>
              </a:lnSpc>
            </a:pPr>
            <a:r>
              <a:rPr b="1" lang="en-GB" sz="1600" strike="noStrike" u="none">
                <a:solidFill>
                  <a:schemeClr val="dk1"/>
                </a:solidFill>
                <a:effectLst/>
                <a:uFillTx/>
                <a:latin typeface="Candara"/>
              </a:rPr>
              <a:t>To restart after a Break:</a:t>
            </a:r>
            <a:endParaRPr b="0" lang="en-GB" sz="1600" strike="noStrike" u="none">
              <a:solidFill>
                <a:srgbClr val="000000"/>
              </a:solidFill>
              <a:effectLst/>
              <a:uFillTx/>
              <a:latin typeface="Arial"/>
            </a:endParaRPr>
          </a:p>
          <a:p>
            <a:pPr marL="171360" indent="-171360">
              <a:lnSpc>
                <a:spcPts val="1599"/>
              </a:lnSpc>
              <a:spcBef>
                <a:spcPts val="601"/>
              </a:spcBef>
              <a:buClr>
                <a:srgbClr val="000000"/>
              </a:buClr>
              <a:buFont typeface="Arial"/>
              <a:buChar char="●"/>
            </a:pPr>
            <a:r>
              <a:rPr b="0" lang="en-GB" sz="1600" strike="noStrike" u="none">
                <a:solidFill>
                  <a:schemeClr val="dk1"/>
                </a:solidFill>
                <a:effectLst/>
                <a:uFillTx/>
                <a:latin typeface="Candara"/>
              </a:rPr>
              <a:t>It’s the SAME process as the very start</a:t>
            </a:r>
            <a:endParaRPr b="0" lang="en-GB" sz="1600" strike="noStrike" u="none">
              <a:solidFill>
                <a:srgbClr val="000000"/>
              </a:solidFill>
              <a:effectLst/>
              <a:uFillTx/>
              <a:latin typeface="Arial"/>
            </a:endParaRPr>
          </a:p>
          <a:p>
            <a:pPr marL="171360" indent="-171360">
              <a:lnSpc>
                <a:spcPts val="1599"/>
              </a:lnSpc>
              <a:spcBef>
                <a:spcPts val="601"/>
              </a:spcBef>
              <a:buClr>
                <a:srgbClr val="000000"/>
              </a:buClr>
              <a:buFont typeface="Arial"/>
              <a:buChar char="●"/>
            </a:pPr>
            <a:r>
              <a:rPr b="0" lang="en-GB" sz="1600" strike="noStrike" u="none">
                <a:solidFill>
                  <a:schemeClr val="dk1"/>
                </a:solidFill>
                <a:effectLst/>
                <a:uFillTx/>
                <a:latin typeface="Candara"/>
              </a:rPr>
              <a:t>If there was no prior direction error then</a:t>
            </a:r>
            <a:br>
              <a:rPr sz="1600"/>
            </a:br>
            <a:r>
              <a:rPr b="0" lang="en-GB" sz="1600" strike="noStrike" u="none">
                <a:solidFill>
                  <a:schemeClr val="dk1"/>
                </a:solidFill>
                <a:effectLst/>
                <a:uFillTx/>
                <a:latin typeface="Candara"/>
              </a:rPr>
              <a:t>the pre-break direction MUST be resumed</a:t>
            </a:r>
            <a:endParaRPr b="0" lang="en-GB" sz="1600" strike="noStrike" u="none">
              <a:solidFill>
                <a:srgbClr val="000000"/>
              </a:solidFill>
              <a:effectLst/>
              <a:uFillTx/>
              <a:latin typeface="Arial"/>
            </a:endParaRPr>
          </a:p>
          <a:p>
            <a:pPr marL="171360" indent="-171360">
              <a:lnSpc>
                <a:spcPts val="1599"/>
              </a:lnSpc>
              <a:spcBef>
                <a:spcPts val="601"/>
              </a:spcBef>
              <a:buClr>
                <a:srgbClr val="000000"/>
              </a:buClr>
              <a:buFont typeface="Arial"/>
              <a:buChar char="●"/>
            </a:pPr>
            <a:r>
              <a:rPr b="0" lang="en-GB" sz="1600" strike="noStrike" u="none">
                <a:solidFill>
                  <a:schemeClr val="dk1"/>
                </a:solidFill>
                <a:effectLst/>
                <a:uFillTx/>
                <a:latin typeface="Candara"/>
              </a:rPr>
              <a:t>If there was a direction error immediately before</a:t>
            </a:r>
            <a:br>
              <a:rPr sz="1600"/>
            </a:br>
            <a:r>
              <a:rPr b="0" lang="en-GB" sz="1600" strike="noStrike" u="none">
                <a:solidFill>
                  <a:schemeClr val="dk1"/>
                </a:solidFill>
                <a:effectLst/>
                <a:uFillTx/>
                <a:latin typeface="Candara"/>
              </a:rPr>
              <a:t>the break then the restart direction can be</a:t>
            </a:r>
            <a:br>
              <a:rPr sz="1600"/>
            </a:br>
            <a:r>
              <a:rPr b="0" lang="en-GB" sz="1600" strike="noStrike" u="none">
                <a:solidFill>
                  <a:schemeClr val="dk1"/>
                </a:solidFill>
                <a:effectLst/>
                <a:uFillTx/>
                <a:latin typeface="Candara"/>
              </a:rPr>
              <a:t>different to that before the break</a:t>
            </a:r>
            <a:endParaRPr b="0" lang="en-GB" sz="1600" strike="noStrike" u="none">
              <a:solidFill>
                <a:srgbClr val="000000"/>
              </a:solidFill>
              <a:effectLst/>
              <a:uFillTx/>
              <a:latin typeface="Arial"/>
            </a:endParaRPr>
          </a:p>
          <a:p>
            <a:pPr>
              <a:lnSpc>
                <a:spcPts val="1599"/>
              </a:lnSpc>
              <a:spcBef>
                <a:spcPts val="601"/>
              </a:spcBef>
            </a:pPr>
            <a:endParaRPr b="0" lang="en-GB" sz="1600" strike="noStrike" u="none">
              <a:solidFill>
                <a:srgbClr val="000000"/>
              </a:solidFill>
              <a:effectLst/>
              <a:uFillTx/>
              <a:latin typeface="Arial"/>
            </a:endParaRPr>
          </a:p>
        </p:txBody>
      </p:sp>
    </p:spTree>
  </p:cSld>
  <mc:AlternateContent>
    <mc:Choice Requires="p14">
      <p:transition spd="med" p14:dur="700">
        <p:fade thruBlk="true"/>
      </p:transition>
    </mc:Choice>
    <mc:Fallback>
      <p:transition spd="med">
        <p:fade thruBlk="tru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The Basic Rules of Judging</a:t>
            </a:r>
            <a:endParaRPr b="0" lang="en-GB" sz="3600" strike="noStrike" u="none">
              <a:solidFill>
                <a:srgbClr val="000000"/>
              </a:solidFill>
              <a:effectLst/>
              <a:uFillTx/>
              <a:latin typeface="Arial"/>
            </a:endParaRPr>
          </a:p>
        </p:txBody>
      </p:sp>
      <p:sp>
        <p:nvSpPr>
          <p:cNvPr id="112" name="Rectangle 6"/>
          <p:cNvSpPr/>
          <p:nvPr/>
        </p:nvSpPr>
        <p:spPr>
          <a:xfrm>
            <a:off x="695880" y="2133000"/>
            <a:ext cx="3873960" cy="359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0" lang="en-GB" sz="1400" strike="noStrike" u="none">
                <a:solidFill>
                  <a:schemeClr val="dk1"/>
                </a:solidFill>
                <a:effectLst/>
                <a:uFillTx/>
                <a:latin typeface="Candara"/>
              </a:rPr>
              <a:t>Radii 'A' and 'E' need not be the same,</a:t>
            </a:r>
            <a:br>
              <a:rPr sz="1400"/>
            </a:br>
            <a:r>
              <a:rPr b="0" lang="en-GB" sz="1400" strike="noStrike" u="none">
                <a:solidFill>
                  <a:schemeClr val="dk1"/>
                </a:solidFill>
                <a:effectLst/>
                <a:uFillTx/>
                <a:latin typeface="Candara"/>
              </a:rPr>
              <a:t>but 'E' is flown much more slowly.  </a:t>
            </a:r>
            <a:endParaRPr b="0" lang="en-GB" sz="1400" strike="noStrike" u="none">
              <a:solidFill>
                <a:srgbClr val="000000"/>
              </a:solidFill>
              <a:effectLst/>
              <a:uFillTx/>
              <a:latin typeface="Arial"/>
            </a:endParaRPr>
          </a:p>
          <a:p>
            <a:pPr>
              <a:lnSpc>
                <a:spcPct val="100000"/>
              </a:lnSpc>
              <a:spcBef>
                <a:spcPts val="601"/>
              </a:spcBef>
            </a:pPr>
            <a:r>
              <a:rPr b="0" lang="en-GB" sz="1400" strike="noStrike" u="none">
                <a:solidFill>
                  <a:schemeClr val="dk1"/>
                </a:solidFill>
                <a:effectLst/>
                <a:uFillTx/>
                <a:latin typeface="Candara"/>
              </a:rPr>
              <a:t>Lines 'B' and 'D' must be the same length.</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For a 2/1 ratio : deduct 2 marks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For a 3/1 ratio : deduct 3 marks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No line at all : deduct 4 marks</a:t>
            </a:r>
            <a:br>
              <a:rPr sz="800"/>
            </a:br>
            <a:r>
              <a:rPr b="1" lang="en-GB" sz="800" strike="noStrike" u="none">
                <a:solidFill>
                  <a:schemeClr val="dk1"/>
                </a:solidFill>
                <a:effectLst/>
                <a:uFillTx/>
                <a:latin typeface="Candara"/>
              </a:rPr>
              <a:t> </a:t>
            </a:r>
            <a:endParaRPr b="0" lang="en-GB" sz="800" strike="noStrike" u="none">
              <a:solidFill>
                <a:srgbClr val="000000"/>
              </a:solidFill>
              <a:effectLst/>
              <a:uFillTx/>
              <a:latin typeface="Arial"/>
            </a:endParaRPr>
          </a:p>
          <a:p>
            <a:pPr>
              <a:lnSpc>
                <a:spcPct val="100000"/>
              </a:lnSpc>
              <a:spcBef>
                <a:spcPts val="601"/>
              </a:spcBef>
            </a:pPr>
            <a:r>
              <a:rPr b="1" lang="en-GB" sz="1200" strike="noStrike" u="none">
                <a:solidFill>
                  <a:schemeClr val="dk1"/>
                </a:solidFill>
                <a:effectLst/>
                <a:uFillTx/>
                <a:latin typeface="Arial Black"/>
              </a:rPr>
              <a:t>For example:</a:t>
            </a:r>
            <a:endParaRPr b="0" lang="en-GB" sz="12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If the aircraft starts the figure climbing at 5°, no yaw and between 5° and 10° of bank</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During the figure is pitched OK but yawed 5° and rolled 10° off axis at a key point</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Wingdings" charset="2"/>
              <a:buChar char=""/>
            </a:pPr>
            <a:r>
              <a:rPr b="0" lang="en-GB" sz="1400" strike="noStrike" u="none">
                <a:solidFill>
                  <a:schemeClr val="dk1"/>
                </a:solidFill>
                <a:effectLst/>
                <a:uFillTx/>
                <a:latin typeface="Candara"/>
              </a:rPr>
              <a:t>The figure ends with 5° of yaw, between 0° and 5° nose-down and no bank angle</a:t>
            </a:r>
            <a:endParaRPr b="0" lang="en-GB" sz="1400" strike="noStrike" u="none">
              <a:solidFill>
                <a:srgbClr val="000000"/>
              </a:solidFill>
              <a:effectLst/>
              <a:uFillTx/>
              <a:latin typeface="Arial"/>
            </a:endParaRPr>
          </a:p>
        </p:txBody>
      </p:sp>
      <p:sp>
        <p:nvSpPr>
          <p:cNvPr id="113" name="Rectangle 6"/>
          <p:cNvSpPr/>
          <p:nvPr/>
        </p:nvSpPr>
        <p:spPr>
          <a:xfrm>
            <a:off x="659880" y="1124640"/>
            <a:ext cx="8046360" cy="93384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Arial"/>
              <a:buChar char="●"/>
            </a:pPr>
            <a:r>
              <a:rPr b="1" lang="en-GB" sz="1400" strike="noStrike" u="none">
                <a:solidFill>
                  <a:schemeClr val="dk1"/>
                </a:solidFill>
                <a:effectLst/>
                <a:uFillTx/>
                <a:latin typeface="Arial Black"/>
              </a:rPr>
              <a:t>Every figure starts with a potential 'perfect' mark or grade of 10 points</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1" lang="en-GB" sz="1400" strike="noStrike" u="none">
                <a:solidFill>
                  <a:schemeClr val="dk1"/>
                </a:solidFill>
                <a:effectLst/>
                <a:uFillTx/>
                <a:latin typeface="Arial Black"/>
              </a:rPr>
              <a:t>The basic judging rule is : an error of 5° equals a 1 point downgrade</a:t>
            </a:r>
            <a:endParaRPr b="0" lang="en-GB" sz="1400" strike="noStrike" u="none">
              <a:solidFill>
                <a:srgbClr val="000000"/>
              </a:solidFill>
              <a:effectLst/>
              <a:uFillTx/>
              <a:latin typeface="Arial"/>
            </a:endParaRPr>
          </a:p>
          <a:p>
            <a:pPr marL="285840" indent="-285840">
              <a:lnSpc>
                <a:spcPct val="100000"/>
              </a:lnSpc>
              <a:spcBef>
                <a:spcPts val="601"/>
              </a:spcBef>
              <a:buClr>
                <a:srgbClr val="000000"/>
              </a:buClr>
              <a:buFont typeface="Arial"/>
              <a:buChar char="●"/>
            </a:pPr>
            <a:r>
              <a:rPr b="1" lang="en-GB" sz="1400" strike="noStrike" u="none">
                <a:solidFill>
                  <a:schemeClr val="dk1"/>
                </a:solidFill>
                <a:effectLst/>
                <a:uFillTx/>
                <a:latin typeface="Arial Black"/>
              </a:rPr>
              <a:t>Deduct whole or half points to get your personal final mark for each figure</a:t>
            </a:r>
            <a:endParaRPr b="0" lang="en-GB" sz="1400" strike="noStrike" u="none">
              <a:solidFill>
                <a:srgbClr val="000000"/>
              </a:solidFill>
              <a:effectLst/>
              <a:uFillTx/>
              <a:latin typeface="Arial"/>
            </a:endParaRPr>
          </a:p>
        </p:txBody>
      </p:sp>
      <p:pic>
        <p:nvPicPr>
          <p:cNvPr id="114" name="Picture 2" descr=""/>
          <p:cNvPicPr/>
          <p:nvPr/>
        </p:nvPicPr>
        <p:blipFill>
          <a:blip r:embed="rId1"/>
          <a:stretch/>
        </p:blipFill>
        <p:spPr>
          <a:xfrm>
            <a:off x="4716000" y="2205000"/>
            <a:ext cx="3314160" cy="2923200"/>
          </a:xfrm>
          <a:prstGeom prst="rect">
            <a:avLst/>
          </a:prstGeom>
          <a:noFill/>
          <a:ln w="0">
            <a:noFill/>
          </a:ln>
        </p:spPr>
      </p:pic>
      <p:sp>
        <p:nvSpPr>
          <p:cNvPr id="115" name="Rectangle 6"/>
          <p:cNvSpPr/>
          <p:nvPr/>
        </p:nvSpPr>
        <p:spPr>
          <a:xfrm>
            <a:off x="695880" y="5769360"/>
            <a:ext cx="8010720" cy="573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200" strike="noStrike" u="none">
                <a:solidFill>
                  <a:schemeClr val="dk1"/>
                </a:solidFill>
                <a:effectLst/>
                <a:uFillTx/>
                <a:latin typeface="Arial Black"/>
              </a:rPr>
              <a:t>The result is: 10 points - 1 - 0 - 1.5 ... - 0 - 1 - 2 ... - 1 - 0.5 - 0  =  </a:t>
            </a:r>
            <a:r>
              <a:rPr b="1" lang="en-GB" sz="1800" strike="noStrike" u="none">
                <a:solidFill>
                  <a:schemeClr val="dk1"/>
                </a:solidFill>
                <a:effectLst/>
                <a:uFillTx/>
                <a:latin typeface="Arial Black"/>
              </a:rPr>
              <a:t>3.0 marks</a:t>
            </a:r>
            <a:r>
              <a:rPr b="1" lang="en-GB" sz="1200" strike="noStrike" u="none">
                <a:solidFill>
                  <a:schemeClr val="dk1"/>
                </a:solidFill>
                <a:effectLst/>
                <a:uFillTx/>
                <a:latin typeface="Arial Black"/>
              </a:rPr>
              <a:t>  for the figure</a:t>
            </a:r>
            <a:endParaRPr b="0" lang="en-GB" sz="1200" strike="noStrike" u="none">
              <a:solidFill>
                <a:srgbClr val="000000"/>
              </a:solidFill>
              <a:effectLst/>
              <a:uFillTx/>
              <a:latin typeface="Arial"/>
            </a:endParaRPr>
          </a:p>
          <a:p>
            <a:pPr>
              <a:lnSpc>
                <a:spcPct val="100000"/>
              </a:lnSpc>
              <a:spcBef>
                <a:spcPts val="601"/>
              </a:spcBef>
            </a:pPr>
            <a:r>
              <a:rPr b="1" lang="en-GB" sz="1600" strike="noStrike" u="none">
                <a:solidFill>
                  <a:srgbClr val="ff3300"/>
                </a:solidFill>
                <a:effectLst/>
                <a:uFillTx/>
                <a:latin typeface="Arial Black"/>
              </a:rPr>
              <a:t>This is a </a:t>
            </a:r>
            <a:r>
              <a:rPr b="1" i="1" lang="en-GB" sz="1600" strike="noStrike" u="sng">
                <a:solidFill>
                  <a:srgbClr val="ff3300"/>
                </a:solidFill>
                <a:effectLst/>
                <a:uFillTx/>
                <a:latin typeface="Arial Black"/>
              </a:rPr>
              <a:t>FAULT</a:t>
            </a:r>
            <a:r>
              <a:rPr b="1" lang="en-GB" sz="1600" strike="noStrike" u="none">
                <a:solidFill>
                  <a:srgbClr val="ff3300"/>
                </a:solidFill>
                <a:effectLst/>
                <a:uFillTx/>
                <a:latin typeface="Arial Black"/>
              </a:rPr>
              <a:t> driven process - you are not marking "Goodness" !</a:t>
            </a:r>
            <a:endParaRPr b="0" lang="en-GB" sz="1600" strike="noStrike" u="none">
              <a:solidFill>
                <a:srgbClr val="000000"/>
              </a:solidFill>
              <a:effectLst/>
              <a:uFillTx/>
              <a:latin typeface="Arial"/>
            </a:endParaRPr>
          </a:p>
        </p:txBody>
      </p:sp>
      <p:pic>
        <p:nvPicPr>
          <p:cNvPr id="116" name="Picture 7"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Rectangle 2"/>
          <p:cNvSpPr/>
          <p:nvPr/>
        </p:nvSpPr>
        <p:spPr>
          <a:xfrm>
            <a:off x="659880" y="332640"/>
            <a:ext cx="8107560" cy="86328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numCol="1" spcCol="0" lIns="90000" rIns="90000" tIns="45000" bIns="45000" anchor="ctr">
            <a:noAutofit/>
          </a:bodyPr>
          <a:p>
            <a:pPr>
              <a:lnSpc>
                <a:spcPct val="100000"/>
              </a:lnSpc>
            </a:pPr>
            <a:r>
              <a:rPr b="1" lang="en-GB" sz="3600" strike="noStrike" u="none">
                <a:solidFill>
                  <a:schemeClr val="accent2"/>
                </a:solidFill>
                <a:effectLst/>
                <a:uFillTx/>
                <a:latin typeface="Arial Black"/>
              </a:rPr>
              <a:t>Turns</a:t>
            </a:r>
            <a:endParaRPr b="0" lang="en-GB" sz="3600" strike="noStrike" u="none">
              <a:solidFill>
                <a:srgbClr val="000000"/>
              </a:solidFill>
              <a:effectLst/>
              <a:uFillTx/>
              <a:latin typeface="Arial"/>
            </a:endParaRPr>
          </a:p>
        </p:txBody>
      </p:sp>
      <p:sp>
        <p:nvSpPr>
          <p:cNvPr id="118" name="Rectangle 6"/>
          <p:cNvSpPr/>
          <p:nvPr/>
        </p:nvSpPr>
        <p:spPr>
          <a:xfrm>
            <a:off x="695880" y="1772640"/>
            <a:ext cx="3441960" cy="4030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01"/>
              </a:spcBef>
            </a:pPr>
            <a:r>
              <a:rPr b="1" lang="en-GB" sz="1200" strike="noStrike" u="none">
                <a:solidFill>
                  <a:schemeClr val="dk1"/>
                </a:solidFill>
                <a:effectLst/>
                <a:uFillTx/>
                <a:latin typeface="Arial Black"/>
              </a:rPr>
              <a:t>Types:</a:t>
            </a:r>
            <a:endParaRPr b="0" lang="en-GB" sz="1200" strike="noStrike" u="none">
              <a:solidFill>
                <a:srgbClr val="000000"/>
              </a:solidFill>
              <a:effectLst/>
              <a:uFillTx/>
              <a:latin typeface="Arial"/>
            </a:endParaRPr>
          </a:p>
          <a:p>
            <a:pPr>
              <a:lnSpc>
                <a:spcPct val="100000"/>
              </a:lnSpc>
              <a:spcBef>
                <a:spcPts val="601"/>
              </a:spcBef>
            </a:pPr>
            <a:r>
              <a:rPr b="0" lang="en-GB" sz="1400" strike="noStrike" u="none">
                <a:solidFill>
                  <a:schemeClr val="dk1"/>
                </a:solidFill>
                <a:effectLst/>
                <a:uFillTx/>
                <a:latin typeface="Candara"/>
              </a:rPr>
              <a:t>Turns can be either erect or inverted</a:t>
            </a:r>
            <a:endParaRPr b="0" lang="en-GB" sz="1400" strike="noStrike" u="none">
              <a:solidFill>
                <a:srgbClr val="000000"/>
              </a:solidFill>
              <a:effectLst/>
              <a:uFillTx/>
              <a:latin typeface="Arial"/>
            </a:endParaRPr>
          </a:p>
          <a:p>
            <a:pPr>
              <a:lnSpc>
                <a:spcPct val="100000"/>
              </a:lnSpc>
              <a:spcBef>
                <a:spcPts val="601"/>
              </a:spcBef>
            </a:pPr>
            <a:r>
              <a:rPr b="0" lang="en-GB" sz="1400" strike="noStrike" u="none">
                <a:solidFill>
                  <a:schemeClr val="dk1"/>
                </a:solidFill>
                <a:effectLst/>
                <a:uFillTx/>
                <a:latin typeface="Candara"/>
              </a:rPr>
              <a:t>Amounts are 90°, 180°, 270° and 360°</a:t>
            </a:r>
            <a:endParaRPr b="0" lang="en-GB" sz="14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a:p>
            <a:pPr>
              <a:lnSpc>
                <a:spcPct val="100000"/>
              </a:lnSpc>
              <a:spcBef>
                <a:spcPts val="601"/>
              </a:spcBef>
            </a:pPr>
            <a:r>
              <a:rPr b="1" lang="en-GB" sz="1200" strike="noStrike" u="none">
                <a:solidFill>
                  <a:schemeClr val="dk1"/>
                </a:solidFill>
                <a:effectLst/>
                <a:uFillTx/>
                <a:latin typeface="Arial Black"/>
              </a:rPr>
              <a:t>Actions:</a:t>
            </a:r>
            <a:endParaRPr b="0" lang="en-GB" sz="1200" strike="noStrike" u="none">
              <a:solidFill>
                <a:srgbClr val="000000"/>
              </a:solidFill>
              <a:effectLst/>
              <a:uFillTx/>
              <a:latin typeface="Arial"/>
            </a:endParaRPr>
          </a:p>
          <a:p>
            <a:pPr marL="228600" indent="-228600">
              <a:lnSpc>
                <a:spcPct val="100000"/>
              </a:lnSpc>
              <a:spcBef>
                <a:spcPts val="601"/>
              </a:spcBef>
              <a:buClr>
                <a:srgbClr val="000000"/>
              </a:buClr>
              <a:buFont typeface="OpenSymbol"/>
              <a:buAutoNum type="arabicPeriod"/>
            </a:pPr>
            <a:r>
              <a:rPr b="0" lang="en-GB" sz="1400" strike="noStrike" u="none">
                <a:solidFill>
                  <a:schemeClr val="dk1"/>
                </a:solidFill>
                <a:effectLst/>
                <a:uFillTx/>
                <a:latin typeface="Candara"/>
              </a:rPr>
              <a:t>Roll to at least 60° of bank (gliders exactly 60°)</a:t>
            </a:r>
            <a:endParaRPr b="0" lang="en-GB" sz="1400" strike="noStrike" u="none">
              <a:solidFill>
                <a:srgbClr val="000000"/>
              </a:solidFill>
              <a:effectLst/>
              <a:uFillTx/>
              <a:latin typeface="Arial"/>
            </a:endParaRPr>
          </a:p>
          <a:p>
            <a:pPr marL="228600" indent="-228600">
              <a:lnSpc>
                <a:spcPct val="100000"/>
              </a:lnSpc>
              <a:spcBef>
                <a:spcPts val="601"/>
              </a:spcBef>
              <a:buClr>
                <a:srgbClr val="000000"/>
              </a:buClr>
              <a:buFont typeface="OpenSymbol"/>
              <a:buAutoNum type="arabicPeriod"/>
            </a:pPr>
            <a:r>
              <a:rPr b="0" lang="en-GB" sz="1400" strike="noStrike" u="none">
                <a:solidFill>
                  <a:schemeClr val="dk1"/>
                </a:solidFill>
                <a:effectLst/>
                <a:uFillTx/>
                <a:latin typeface="Candara"/>
              </a:rPr>
              <a:t>Turn at a constant rate through the required angle</a:t>
            </a:r>
            <a:endParaRPr b="0" lang="en-GB" sz="1400" strike="noStrike" u="none">
              <a:solidFill>
                <a:srgbClr val="000000"/>
              </a:solidFill>
              <a:effectLst/>
              <a:uFillTx/>
              <a:latin typeface="Arial"/>
            </a:endParaRPr>
          </a:p>
          <a:p>
            <a:pPr marL="228600" indent="-228600">
              <a:lnSpc>
                <a:spcPct val="100000"/>
              </a:lnSpc>
              <a:spcBef>
                <a:spcPts val="601"/>
              </a:spcBef>
              <a:buClr>
                <a:srgbClr val="000000"/>
              </a:buClr>
              <a:buFont typeface="OpenSymbol"/>
              <a:buAutoNum type="arabicPeriod"/>
            </a:pPr>
            <a:r>
              <a:rPr b="0" lang="en-GB" sz="1400" strike="noStrike" u="none">
                <a:solidFill>
                  <a:schemeClr val="dk1"/>
                </a:solidFill>
                <a:effectLst/>
                <a:uFillTx/>
                <a:latin typeface="Candara"/>
              </a:rPr>
              <a:t>Maintain turn rate and altitude</a:t>
            </a:r>
            <a:endParaRPr b="0" lang="en-GB" sz="1400" strike="noStrike" u="none">
              <a:solidFill>
                <a:srgbClr val="000000"/>
              </a:solidFill>
              <a:effectLst/>
              <a:uFillTx/>
              <a:latin typeface="Arial"/>
            </a:endParaRPr>
          </a:p>
          <a:p>
            <a:pPr marL="228600" indent="-228600">
              <a:lnSpc>
                <a:spcPct val="100000"/>
              </a:lnSpc>
              <a:spcBef>
                <a:spcPts val="601"/>
              </a:spcBef>
              <a:buClr>
                <a:srgbClr val="000000"/>
              </a:buClr>
              <a:buFont typeface="OpenSymbol"/>
              <a:buAutoNum type="arabicPeriod"/>
            </a:pPr>
            <a:r>
              <a:rPr b="0" lang="en-GB" sz="1400" strike="noStrike" u="none">
                <a:solidFill>
                  <a:schemeClr val="dk1"/>
                </a:solidFill>
                <a:effectLst/>
                <a:uFillTx/>
                <a:latin typeface="Candara"/>
              </a:rPr>
              <a:t>Stop exactly on heading, then</a:t>
            </a:r>
            <a:endParaRPr b="0" lang="en-GB" sz="1400" strike="noStrike" u="none">
              <a:solidFill>
                <a:srgbClr val="000000"/>
              </a:solidFill>
              <a:effectLst/>
              <a:uFillTx/>
              <a:latin typeface="Arial"/>
            </a:endParaRPr>
          </a:p>
          <a:p>
            <a:pPr marL="228600" indent="-228600">
              <a:lnSpc>
                <a:spcPct val="100000"/>
              </a:lnSpc>
              <a:spcBef>
                <a:spcPts val="601"/>
              </a:spcBef>
              <a:buClr>
                <a:srgbClr val="000000"/>
              </a:buClr>
              <a:buFont typeface="OpenSymbol"/>
              <a:buAutoNum type="arabicPeriod"/>
            </a:pPr>
            <a:r>
              <a:rPr b="0" lang="en-GB" sz="1400" strike="noStrike" u="none">
                <a:solidFill>
                  <a:schemeClr val="dk1"/>
                </a:solidFill>
                <a:effectLst/>
                <a:uFillTx/>
                <a:latin typeface="Candara"/>
              </a:rPr>
              <a:t>Roll back to wings-level</a:t>
            </a:r>
            <a:endParaRPr b="0" lang="en-GB" sz="14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a:p>
            <a:pPr>
              <a:lnSpc>
                <a:spcPct val="100000"/>
              </a:lnSpc>
              <a:spcBef>
                <a:spcPts val="601"/>
              </a:spcBef>
            </a:pPr>
            <a:r>
              <a:rPr b="1" lang="en-GB" sz="1200" strike="noStrike" u="none">
                <a:solidFill>
                  <a:schemeClr val="dk1"/>
                </a:solidFill>
                <a:effectLst/>
                <a:uFillTx/>
                <a:latin typeface="Arial Black"/>
              </a:rPr>
              <a:t>Not judged:</a:t>
            </a:r>
            <a:endParaRPr b="0" lang="en-GB" sz="1200" strike="noStrike" u="none">
              <a:solidFill>
                <a:srgbClr val="000000"/>
              </a:solidFill>
              <a:effectLst/>
              <a:uFillTx/>
              <a:latin typeface="Arial"/>
            </a:endParaRPr>
          </a:p>
          <a:p>
            <a:pPr>
              <a:lnSpc>
                <a:spcPct val="100000"/>
              </a:lnSpc>
              <a:spcBef>
                <a:spcPts val="601"/>
              </a:spcBef>
            </a:pPr>
            <a:r>
              <a:rPr b="0" lang="en-GB" sz="1400" strike="noStrike" u="none">
                <a:solidFill>
                  <a:schemeClr val="dk1"/>
                </a:solidFill>
                <a:effectLst/>
                <a:uFillTx/>
                <a:latin typeface="Candara"/>
              </a:rPr>
              <a:t>The shape of the turn (no wind correction)</a:t>
            </a:r>
            <a:endParaRPr b="0" lang="en-GB" sz="1400" strike="noStrike" u="none">
              <a:solidFill>
                <a:srgbClr val="000000"/>
              </a:solidFill>
              <a:effectLst/>
              <a:uFillTx/>
              <a:latin typeface="Arial"/>
            </a:endParaRPr>
          </a:p>
          <a:p>
            <a:pPr>
              <a:lnSpc>
                <a:spcPct val="100000"/>
              </a:lnSpc>
              <a:spcBef>
                <a:spcPts val="601"/>
              </a:spcBef>
            </a:pPr>
            <a:r>
              <a:rPr b="0" lang="en-GB" sz="1400" strike="noStrike" u="none">
                <a:solidFill>
                  <a:schemeClr val="dk1"/>
                </a:solidFill>
                <a:effectLst/>
                <a:uFillTx/>
                <a:latin typeface="Candara"/>
              </a:rPr>
              <a:t>The size of the turn</a:t>
            </a:r>
            <a:endParaRPr b="0" lang="en-GB" sz="14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a:p>
            <a:pPr>
              <a:lnSpc>
                <a:spcPct val="100000"/>
              </a:lnSpc>
              <a:spcBef>
                <a:spcPts val="601"/>
              </a:spcBef>
            </a:pPr>
            <a:endParaRPr b="0" lang="en-GB" sz="1200" strike="noStrike" u="none">
              <a:solidFill>
                <a:srgbClr val="000000"/>
              </a:solidFill>
              <a:effectLst/>
              <a:uFillTx/>
              <a:latin typeface="Arial"/>
            </a:endParaRPr>
          </a:p>
        </p:txBody>
      </p:sp>
      <p:sp>
        <p:nvSpPr>
          <p:cNvPr id="119" name="Rectangle 6"/>
          <p:cNvSpPr/>
          <p:nvPr/>
        </p:nvSpPr>
        <p:spPr>
          <a:xfrm>
            <a:off x="659880" y="1268640"/>
            <a:ext cx="8046360" cy="32184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spcBef>
                <a:spcPts val="601"/>
              </a:spcBef>
              <a:buClr>
                <a:srgbClr val="000000"/>
              </a:buClr>
              <a:buFont typeface="Arial"/>
              <a:buChar char="●"/>
            </a:pPr>
            <a:r>
              <a:rPr b="1" lang="en-GB" sz="1400" strike="noStrike" u="none">
                <a:solidFill>
                  <a:schemeClr val="dk1"/>
                </a:solidFill>
                <a:effectLst/>
                <a:uFillTx/>
                <a:latin typeface="Arial Black"/>
              </a:rPr>
              <a:t>This is NOT a ‘PPL’ turn – think more of a “jerky marionette”</a:t>
            </a:r>
            <a:endParaRPr b="0" lang="en-GB" sz="1400" strike="noStrike" u="none">
              <a:solidFill>
                <a:srgbClr val="000000"/>
              </a:solidFill>
              <a:effectLst/>
              <a:uFillTx/>
              <a:latin typeface="Arial"/>
            </a:endParaRPr>
          </a:p>
        </p:txBody>
      </p:sp>
      <p:pic>
        <p:nvPicPr>
          <p:cNvPr id="120" name="Picture 3" descr=""/>
          <p:cNvPicPr/>
          <p:nvPr/>
        </p:nvPicPr>
        <p:blipFill>
          <a:blip r:embed="rId1"/>
          <a:stretch/>
        </p:blipFill>
        <p:spPr>
          <a:xfrm>
            <a:off x="4737240" y="1989000"/>
            <a:ext cx="3969000" cy="3670200"/>
          </a:xfrm>
          <a:prstGeom prst="rect">
            <a:avLst/>
          </a:prstGeom>
          <a:noFill/>
          <a:ln w="0">
            <a:noFill/>
          </a:ln>
        </p:spPr>
      </p:pic>
      <p:pic>
        <p:nvPicPr>
          <p:cNvPr id="121" name="Picture 6" descr=""/>
          <p:cNvPicPr/>
          <p:nvPr/>
        </p:nvPicPr>
        <p:blipFill>
          <a:blip r:embed="rId2"/>
          <a:stretch/>
        </p:blipFill>
        <p:spPr>
          <a:xfrm>
            <a:off x="8417160" y="152640"/>
            <a:ext cx="586080" cy="357840"/>
          </a:xfrm>
          <a:prstGeom prst="rect">
            <a:avLst/>
          </a:prstGeom>
          <a:noFill/>
          <a:ln w="0">
            <a:noFill/>
          </a:ln>
        </p:spPr>
      </p:pic>
    </p:spTree>
  </p:cSld>
  <mc:AlternateContent>
    <mc:Choice Requires="p14">
      <p:transition spd="med" p14:dur="700">
        <p:fade thruBlk="true"/>
      </p:transition>
    </mc:Choice>
    <mc:Fallback>
      <p:transition spd="med">
        <p:fade thruBlk="true"/>
      </p:transition>
    </mc:Fallback>
  </mc:AlternateContent>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1844</TotalTime>
  <Application>LibreOffice/25.8.3.2$Windows_X86_64 LibreOffice_project/8ca8d55c161d602844f5428fa4b58097424e324e</Application>
  <AppVersion>15.0000</AppVersion>
  <Words>1916</Words>
  <Paragraphs>232</Paragraphs>
  <Company>Exploit Design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2008-03-06T11:22:08Z</dcterms:created>
  <dc:creator>Nick Buckenham</dc:creator>
  <dc:description/>
  <dc:language>en-GB</dc:language>
  <cp:lastModifiedBy/>
  <dcterms:modified xsi:type="dcterms:W3CDTF">2026-02-02T12:54:33Z</dcterms:modified>
  <cp:revision>358</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1</vt:i4>
  </property>
  <property fmtid="{D5CDD505-2E9C-101B-9397-08002B2CF9AE}" pid="4" name="PresentationFormat">
    <vt:lpwstr>On-screen Show (4:3)</vt:lpwstr>
  </property>
  <property fmtid="{D5CDD505-2E9C-101B-9397-08002B2CF9AE}" pid="5" name="Slides">
    <vt:i4>23</vt:i4>
  </property>
</Properties>
</file>