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81" r:id="rId7"/>
    <p:sldId id="286" r:id="rId8"/>
    <p:sldId id="285" r:id="rId9"/>
    <p:sldId id="262" r:id="rId10"/>
    <p:sldId id="279" r:id="rId11"/>
    <p:sldId id="280" r:id="rId12"/>
    <p:sldId id="264" r:id="rId13"/>
    <p:sldId id="265" r:id="rId14"/>
    <p:sldId id="266" r:id="rId15"/>
    <p:sldId id="267" r:id="rId16"/>
    <p:sldId id="283" r:id="rId17"/>
    <p:sldId id="268" r:id="rId18"/>
    <p:sldId id="282" r:id="rId19"/>
    <p:sldId id="271" r:id="rId20"/>
    <p:sldId id="272" r:id="rId21"/>
    <p:sldId id="284" r:id="rId22"/>
    <p:sldId id="263" r:id="rId23"/>
    <p:sldId id="273" r:id="rId24"/>
    <p:sldId id="258" r:id="rId25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99"/>
    <a:srgbClr val="AFFBFF"/>
    <a:srgbClr val="7DF9FF"/>
    <a:srgbClr val="0066FF"/>
    <a:srgbClr val="FF3300"/>
    <a:srgbClr val="B2B2B2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DB9CA-065A-4145-8633-FA9C7B6B3D95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1884D-4A34-4200-BD21-3AD084F66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1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1884D-4A34-4200-BD21-3AD084F66E3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3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BFE2-02E6-4CC6-B04D-EE64E5CEA8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8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210D-21E4-4A38-8559-5763E2BC04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0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1058-634A-48A5-A820-6DC62785AB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5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060D-C065-4BB9-B915-E6178543C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3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E945-ABBA-4117-BBC9-5C7ACFEB6C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B487-55CA-45BF-8DED-0F5305B32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9EC95-19B0-4A8A-B2FA-3C558A881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5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DB3-1D9D-443B-8006-AF115A3B1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24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75EB-697C-410A-918B-3EA111943E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0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7202-7D03-443E-BDC0-9C823C31F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3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A6E8-F52F-476D-AEDA-4A6D31924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5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18A7-5A59-4A4B-860D-6CADF70EE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1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EC5799-19D2-404B-B834-BEA3DD2A6A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868144" y="404664"/>
            <a:ext cx="2808312" cy="6093976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Centre of Gravity Track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Zero Lift Axis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When to use each one ?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The “</a:t>
            </a: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Box”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</a:t>
            </a: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Wing Rocks</a:t>
            </a:r>
            <a:endParaRPr lang="en-GB" sz="16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Steep / Shallow, </a:t>
            </a:r>
            <a:r>
              <a:rPr lang="en-GB" sz="1600" b="1" i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Neg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&amp; </a:t>
            </a:r>
            <a:r>
              <a:rPr lang="en-GB" sz="1600" b="1" i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Pos</a:t>
            </a:r>
            <a:endParaRPr lang="en-GB" sz="16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Basics Rules of Judging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Turns</a:t>
            </a:r>
            <a:endParaRPr lang="en-GB" sz="16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Slow Rolls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Flick 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Rolls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Spins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Loops and Eights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Stall Turns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Humpty Bumps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Tail Slides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Rolling Circles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Positioning mark</a:t>
            </a:r>
          </a:p>
          <a:p>
            <a:pPr eaLnBrk="1" hangingPunct="1">
              <a:lnSpc>
                <a:spcPts val="2600"/>
              </a:lnSpc>
            </a:pPr>
            <a:r>
              <a:rPr lang="en-GB" sz="16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●  Handling the major errors</a:t>
            </a:r>
            <a:endParaRPr lang="en-GB" sz="16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811449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465" y="262782"/>
            <a:ext cx="5400663" cy="1441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 Quick Zoom through the Rules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133476"/>
            <a:ext cx="864096" cy="529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Turns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5798" y="1772816"/>
            <a:ext cx="344415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200" b="1" dirty="0" smtClean="0">
                <a:latin typeface="Arial Black" panose="020B0A04020102020204" pitchFamily="34" charset="0"/>
              </a:rPr>
              <a:t>Types: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Turns can be either erect or inverted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Amounts are 90°, 180°, 270° and 360°</a:t>
            </a:r>
            <a:endParaRPr lang="en-GB" sz="1400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endParaRPr lang="en-GB" sz="1200" b="1" dirty="0"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200" b="1" dirty="0" smtClean="0">
                <a:latin typeface="Arial Black" panose="020B0A04020102020204" pitchFamily="34" charset="0"/>
              </a:rPr>
              <a:t>Actions: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Roll to at least 60° of bank (gliders exactly 60°)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Turn at a constant rate through the required angle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Maintain turn rate and altitude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Stop exactly on heading, then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Roll back to wings-level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endParaRPr lang="en-GB" sz="12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200" b="1" dirty="0" smtClean="0">
                <a:latin typeface="Arial Black" panose="020B0A04020102020204" pitchFamily="34" charset="0"/>
              </a:rPr>
              <a:t>Not judged: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The shape of the turn (no wind correction)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The size of the turn</a:t>
            </a:r>
          </a:p>
          <a:p>
            <a:pPr>
              <a:spcBef>
                <a:spcPts val="600"/>
              </a:spcBef>
            </a:pPr>
            <a:endParaRPr lang="en-GB" sz="12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endParaRPr lang="en-GB" sz="1200" b="1" dirty="0">
              <a:latin typeface="Candara" panose="020E0502030303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0053" y="1268760"/>
            <a:ext cx="804852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 smtClean="0">
                <a:latin typeface="Arial Black" panose="020B0A04020102020204" pitchFamily="34" charset="0"/>
              </a:rPr>
              <a:t>This is NOT a ‘PPL’ turn – think more of a “jerky marionette”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06" y="1988840"/>
            <a:ext cx="397127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1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Slow Rolls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5798" y="2564904"/>
            <a:ext cx="387620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>
                <a:latin typeface="Candara" panose="020E0502030303020204" pitchFamily="34" charset="0"/>
              </a:rPr>
              <a:t>Many variations of slow rolls are used in a great variety of figures, often preceded and followed by lines which must be judged for </a:t>
            </a:r>
            <a:r>
              <a:rPr lang="en-GB" sz="1400" b="1" dirty="0">
                <a:latin typeface="Candara" panose="020E0502030303020204" pitchFamily="34" charset="0"/>
              </a:rPr>
              <a:t>CGT</a:t>
            </a:r>
            <a:r>
              <a:rPr lang="en-GB" sz="1400" dirty="0">
                <a:latin typeface="Candara" panose="020E0502030303020204" pitchFamily="34" charset="0"/>
              </a:rPr>
              <a:t> (where horizontal) or </a:t>
            </a:r>
            <a:r>
              <a:rPr lang="en-GB" sz="1400" b="1" dirty="0">
                <a:latin typeface="Candara" panose="020E0502030303020204" pitchFamily="34" charset="0"/>
              </a:rPr>
              <a:t>ZLA </a:t>
            </a:r>
            <a:r>
              <a:rPr lang="en-GB" sz="1400" dirty="0">
                <a:latin typeface="Candara" panose="020E0502030303020204" pitchFamily="34" charset="0"/>
              </a:rPr>
              <a:t>(where at 45° or in the vertical) and also for comparative length.</a:t>
            </a:r>
          </a:p>
          <a:p>
            <a:pPr>
              <a:spcBef>
                <a:spcPts val="600"/>
              </a:spcBef>
            </a:pPr>
            <a:endParaRPr lang="en-GB" sz="12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endParaRPr lang="en-GB" sz="1200" b="1" dirty="0">
              <a:latin typeface="Candara" panose="020E0502030303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0053" y="1268760"/>
            <a:ext cx="804852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Slow rolls, many of which include hesitations, are sometimes called aileron rolls to distinguish them from flick or snap rolls.</a:t>
            </a:r>
          </a:p>
          <a:p>
            <a:pPr>
              <a:spcBef>
                <a:spcPts val="600"/>
              </a:spcBef>
            </a:pPr>
            <a:r>
              <a:rPr lang="en-GB" sz="1400" b="1" dirty="0">
                <a:latin typeface="Candara" panose="020E0502030303020204" pitchFamily="34" charset="0"/>
              </a:rPr>
              <a:t>In a slow roll the rotation is primarily driven by aileron action, whereas a flick roll combines yaw and pitch inputs to cause 'auto-rotation'.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5" y="3954817"/>
            <a:ext cx="3943151" cy="19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776538" cy="293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Flick or Snap Rolls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64962"/>
            <a:ext cx="5027423" cy="25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3" y="2664960"/>
            <a:ext cx="2759819" cy="314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>
                <a:latin typeface="Candara" panose="020E0502030303020204" pitchFamily="34" charset="0"/>
              </a:rPr>
              <a:t>Flick-rolls happen so </a:t>
            </a:r>
            <a:r>
              <a:rPr lang="en-GB" sz="1400" dirty="0" smtClean="0">
                <a:latin typeface="Candara" panose="020E0502030303020204" pitchFamily="34" charset="0"/>
              </a:rPr>
              <a:t>quickly it </a:t>
            </a:r>
            <a:r>
              <a:rPr lang="en-GB" sz="1400" dirty="0">
                <a:latin typeface="Candara" panose="020E0502030303020204" pitchFamily="34" charset="0"/>
              </a:rPr>
              <a:t>is your subjective 'perception' as to whether the </a:t>
            </a:r>
            <a:r>
              <a:rPr lang="en-GB" sz="1400" dirty="0" smtClean="0">
                <a:latin typeface="Candara" panose="020E0502030303020204" pitchFamily="34" charset="0"/>
              </a:rPr>
              <a:t>pitch </a:t>
            </a:r>
            <a:r>
              <a:rPr lang="en-GB" sz="1400" dirty="0">
                <a:latin typeface="Candara" panose="020E0502030303020204" pitchFamily="34" charset="0"/>
              </a:rPr>
              <a:t>and yaw </a:t>
            </a:r>
            <a:r>
              <a:rPr lang="en-GB" sz="1400" dirty="0" smtClean="0">
                <a:latin typeface="Candara" panose="020E0502030303020204" pitchFamily="34" charset="0"/>
              </a:rPr>
              <a:t>have –</a:t>
            </a:r>
          </a:p>
          <a:p>
            <a:endParaRPr lang="en-GB" sz="14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caused auto-rotation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stayed there during the roll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been removed to </a:t>
            </a:r>
            <a:r>
              <a:rPr lang="en-GB" sz="1400" dirty="0">
                <a:latin typeface="Candara" panose="020E0502030303020204" pitchFamily="34" charset="0"/>
              </a:rPr>
              <a:t>stop </a:t>
            </a:r>
            <a:r>
              <a:rPr lang="en-GB" sz="1400" dirty="0" smtClean="0">
                <a:latin typeface="Candara" panose="020E0502030303020204" pitchFamily="34" charset="0"/>
              </a:rPr>
              <a:t>it</a:t>
            </a:r>
          </a:p>
          <a:p>
            <a:endParaRPr lang="en-GB" sz="1400" dirty="0">
              <a:latin typeface="Candara" panose="020E0502030303020204" pitchFamily="34" charset="0"/>
            </a:endParaRPr>
          </a:p>
          <a:p>
            <a:r>
              <a:rPr lang="en-GB" sz="1400" b="1" dirty="0" smtClean="0">
                <a:latin typeface="Candara" panose="020E0502030303020204" pitchFamily="34" charset="0"/>
              </a:rPr>
              <a:t>If you are not convinced that the aeroplane “flicked” or “snapped”, i.e. there was no auto-rotation, then you should give the figure a Hard Zero (HZ) and </a:t>
            </a:r>
            <a:r>
              <a:rPr lang="en-GB" sz="1400" b="1" i="1" u="sng" dirty="0" smtClean="0">
                <a:latin typeface="Candara" panose="020E0502030303020204" pitchFamily="34" charset="0"/>
              </a:rPr>
              <a:t>not</a:t>
            </a:r>
            <a:r>
              <a:rPr lang="en-GB" sz="1400" b="1" dirty="0" smtClean="0">
                <a:latin typeface="Candara" panose="020E0502030303020204" pitchFamily="34" charset="0"/>
              </a:rPr>
              <a:t> a normal mark.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053" y="1268760"/>
            <a:ext cx="810973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Flick rolls </a:t>
            </a:r>
            <a:r>
              <a:rPr lang="en-GB" sz="1400" b="1" dirty="0" smtClean="0">
                <a:latin typeface="Arial Black" panose="020B0A04020102020204" pitchFamily="34" charset="0"/>
              </a:rPr>
              <a:t>are </a:t>
            </a:r>
            <a:r>
              <a:rPr lang="en-GB" sz="1400" b="1" dirty="0">
                <a:latin typeface="Arial Black" panose="020B0A04020102020204" pitchFamily="34" charset="0"/>
              </a:rPr>
              <a:t>initiated by rapid pitch and yaw control inputs, causing one wing to </a:t>
            </a:r>
            <a:r>
              <a:rPr lang="en-GB" sz="1400" b="1" dirty="0" smtClean="0">
                <a:latin typeface="Arial Black" panose="020B0A04020102020204" pitchFamily="34" charset="0"/>
              </a:rPr>
              <a:t>stall </a:t>
            </a:r>
            <a:r>
              <a:rPr lang="en-GB" sz="1400" b="1" dirty="0">
                <a:latin typeface="Arial Black" panose="020B0A04020102020204" pitchFamily="34" charset="0"/>
              </a:rPr>
              <a:t>whilst the other </a:t>
            </a:r>
            <a:r>
              <a:rPr lang="en-GB" sz="1400" b="1" dirty="0" smtClean="0">
                <a:latin typeface="Arial Black" panose="020B0A04020102020204" pitchFamily="34" charset="0"/>
              </a:rPr>
              <a:t>continues to fly </a:t>
            </a:r>
            <a:r>
              <a:rPr lang="en-GB" sz="1400" b="1" dirty="0">
                <a:latin typeface="Arial Black" panose="020B0A04020102020204" pitchFamily="34" charset="0"/>
              </a:rPr>
              <a:t>- leading to </a:t>
            </a:r>
            <a:r>
              <a:rPr lang="en-GB" sz="1400" b="1" dirty="0" smtClean="0">
                <a:latin typeface="Arial Black" panose="020B0A04020102020204" pitchFamily="34" charset="0"/>
              </a:rPr>
              <a:t>very high </a:t>
            </a:r>
            <a:r>
              <a:rPr lang="en-GB" sz="1400" b="1" dirty="0">
                <a:latin typeface="Arial Black" panose="020B0A04020102020204" pitchFamily="34" charset="0"/>
              </a:rPr>
              <a:t>acceleration in </a:t>
            </a:r>
            <a:r>
              <a:rPr lang="en-GB" sz="1400" b="1" dirty="0" smtClean="0">
                <a:latin typeface="Arial Black" panose="020B0A04020102020204" pitchFamily="34" charset="0"/>
              </a:rPr>
              <a:t>roll.</a:t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Arial Black" panose="020B0A04020102020204" pitchFamily="34" charset="0"/>
              </a:rPr>
              <a:t/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This </a:t>
            </a:r>
            <a:r>
              <a:rPr lang="en-GB" sz="1400" b="1" dirty="0">
                <a:latin typeface="Candara" panose="020E0502030303020204" pitchFamily="34" charset="0"/>
              </a:rPr>
              <a:t>abrupt high energy translation makes the manoeuvre hard to study and hence difficult to judge accurately.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68" y="1700808"/>
            <a:ext cx="460502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Spins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4941169"/>
            <a:ext cx="5280099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>
                <a:latin typeface="Candara" panose="020E0502030303020204" pitchFamily="34" charset="0"/>
              </a:rPr>
              <a:t>If you are not convinced </a:t>
            </a:r>
            <a:r>
              <a:rPr lang="en-GB" sz="1400" b="1" dirty="0" smtClean="0">
                <a:latin typeface="Candara" panose="020E0502030303020204" pitchFamily="34" charset="0"/>
              </a:rPr>
              <a:t>that there was a genuine stall leading to the wing-drop and auto-rotation then </a:t>
            </a:r>
            <a:r>
              <a:rPr lang="en-GB" sz="1400" b="1" dirty="0">
                <a:latin typeface="Candara" panose="020E0502030303020204" pitchFamily="34" charset="0"/>
              </a:rPr>
              <a:t>you should award </a:t>
            </a:r>
            <a:r>
              <a:rPr lang="en-GB" sz="1400" b="1" dirty="0" smtClean="0">
                <a:latin typeface="Candara" panose="020E0502030303020204" pitchFamily="34" charset="0"/>
              </a:rPr>
              <a:t>the figure a Hard Zero (HZ</a:t>
            </a:r>
            <a:r>
              <a:rPr lang="en-GB" sz="1400" b="1" dirty="0">
                <a:latin typeface="Candara" panose="020E0502030303020204" pitchFamily="34" charset="0"/>
              </a:rPr>
              <a:t>) instead of a normal </a:t>
            </a:r>
            <a:r>
              <a:rPr lang="en-GB" sz="1400" b="1" dirty="0" smtClean="0">
                <a:latin typeface="Candara" panose="020E0502030303020204" pitchFamily="34" charset="0"/>
              </a:rPr>
              <a:t>mark.</a:t>
            </a:r>
            <a:endParaRPr lang="en-GB" sz="1400" b="1" dirty="0">
              <a:latin typeface="Candara" panose="020E0502030303020204" pitchFamily="34" charset="0"/>
            </a:endParaRPr>
          </a:p>
          <a:p>
            <a:endParaRPr lang="en-GB" sz="1400" b="1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3" y="1268760"/>
            <a:ext cx="804852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The ‘competition’ spin must display these characteristics –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0053" y="1700808"/>
            <a:ext cx="297584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clean initial stall </a:t>
            </a:r>
            <a:r>
              <a:rPr lang="en-GB" sz="1400" dirty="0">
                <a:latin typeface="Candara" panose="020E0502030303020204" pitchFamily="34" charset="0"/>
              </a:rPr>
              <a:t>on-heading </a:t>
            </a:r>
            <a:r>
              <a:rPr lang="en-GB" sz="1400" dirty="0" smtClean="0">
                <a:latin typeface="Candara" panose="020E0502030303020204" pitchFamily="34" charset="0"/>
              </a:rPr>
              <a:t>in level </a:t>
            </a:r>
            <a:r>
              <a:rPr lang="en-GB" sz="1400" b="1" dirty="0" smtClean="0">
                <a:latin typeface="Candara" panose="020E0502030303020204" pitchFamily="34" charset="0"/>
              </a:rPr>
              <a:t>CGT</a:t>
            </a:r>
            <a:r>
              <a:rPr lang="en-GB" sz="1400" dirty="0" smtClean="0">
                <a:latin typeface="Candara" panose="020E0502030303020204" pitchFamily="34" charset="0"/>
              </a:rPr>
              <a:t> flight, leading to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Immediate nose drop + wing drop + and yaw into auto-rotation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rotation must stop on the correct heading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We must see rapid translation to a vertical </a:t>
            </a:r>
            <a:r>
              <a:rPr lang="en-GB" sz="1400" b="1" dirty="0" smtClean="0">
                <a:latin typeface="Candara" panose="020E0502030303020204" pitchFamily="34" charset="0"/>
              </a:rPr>
              <a:t>ZLA</a:t>
            </a:r>
            <a:r>
              <a:rPr lang="en-GB" sz="1400" dirty="0" smtClean="0">
                <a:latin typeface="Candara" panose="020E0502030303020204" pitchFamily="34" charset="0"/>
              </a:rPr>
              <a:t> line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smooth radius pull or push,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to … (level flight exit, remainder of figure etc.)</a:t>
            </a:r>
          </a:p>
          <a:p>
            <a:pPr>
              <a:spcBef>
                <a:spcPts val="600"/>
              </a:spcBef>
            </a:pP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Loops and Eights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12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A partial or complete loop takes place when the aeroplane pitches through at least 45° without roll or yaw, either in positive (pull) or negative (push) flight</a:t>
            </a:r>
            <a:r>
              <a:rPr lang="en-GB" sz="1400" b="1" dirty="0" smtClean="0">
                <a:latin typeface="Arial Black" panose="020B0A040201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Looping segments are always judged on flight path or CGT - never ZLA.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3" y="2492896"/>
            <a:ext cx="283182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Loops</a:t>
            </a:r>
            <a:r>
              <a:rPr lang="en-GB" sz="1400" dirty="0">
                <a:latin typeface="Candara" panose="020E0502030303020204" pitchFamily="34" charset="0"/>
              </a:rPr>
              <a:t>, eights and vertical 'S's are always wind corrected, their elements must be accurate and 'round</a:t>
            </a:r>
            <a:r>
              <a:rPr lang="en-GB" sz="1400" dirty="0" smtClean="0">
                <a:latin typeface="Candara" panose="020E0502030303020204" pitchFamily="34" charset="0"/>
              </a:rPr>
              <a:t>'.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In </a:t>
            </a:r>
            <a:r>
              <a:rPr lang="en-GB" sz="1400" dirty="0">
                <a:latin typeface="Candara" panose="020E0502030303020204" pitchFamily="34" charset="0"/>
              </a:rPr>
              <a:t>a simple loop (see right) the end point should be exactly where the loop started, both horizontally and vertically</a:t>
            </a:r>
            <a:r>
              <a:rPr lang="en-GB" sz="1400" dirty="0" smtClean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>
                <a:latin typeface="Candara" panose="020E0502030303020204" pitchFamily="34" charset="0"/>
              </a:rPr>
              <a:t>Hold up your finger, a pencil or pen to keep track of this important position</a:t>
            </a:r>
            <a:r>
              <a:rPr lang="en-GB" sz="1400" dirty="0" smtClean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Unless </a:t>
            </a:r>
            <a:r>
              <a:rPr lang="en-GB" sz="1400" dirty="0">
                <a:latin typeface="Candara" panose="020E0502030303020204" pitchFamily="34" charset="0"/>
              </a:rPr>
              <a:t>you have an easy-to-apply method they can be quite difficult to judge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33200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Judging loop shapes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196752"/>
            <a:ext cx="8048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sz="1400" b="1" dirty="0" smtClean="0">
                <a:latin typeface="Candara" panose="020E0502030303020204" pitchFamily="34" charset="0"/>
              </a:rPr>
              <a:t>The </a:t>
            </a:r>
            <a:r>
              <a:rPr lang="en-GB" sz="1400" b="1" dirty="0">
                <a:latin typeface="Candara" panose="020E0502030303020204" pitchFamily="34" charset="0"/>
              </a:rPr>
              <a:t>exit point </a:t>
            </a:r>
            <a:r>
              <a:rPr lang="en-GB" sz="1400" b="1" dirty="0" smtClean="0">
                <a:latin typeface="Candara" panose="020E0502030303020204" pitchFamily="34" charset="0"/>
              </a:rPr>
              <a:t>should be </a:t>
            </a:r>
            <a:r>
              <a:rPr lang="en-GB" sz="1400" b="1" dirty="0">
                <a:latin typeface="Candara" panose="020E0502030303020204" pitchFamily="34" charset="0"/>
              </a:rPr>
              <a:t>at exactly the same level as the entry point.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sz="1400" b="1" dirty="0" smtClean="0">
                <a:latin typeface="Candara" panose="020E0502030303020204" pitchFamily="34" charset="0"/>
              </a:rPr>
              <a:t>The </a:t>
            </a:r>
            <a:r>
              <a:rPr lang="en-GB" sz="1400" b="1" dirty="0">
                <a:latin typeface="Candara" panose="020E0502030303020204" pitchFamily="34" charset="0"/>
              </a:rPr>
              <a:t>four quadrant radii and centre points are all exactly the same.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sz="1400" b="1" dirty="0" smtClean="0">
                <a:latin typeface="Candara" panose="020E0502030303020204" pitchFamily="34" charset="0"/>
              </a:rPr>
              <a:t>The </a:t>
            </a:r>
            <a:r>
              <a:rPr lang="en-GB" sz="1400" b="1" dirty="0">
                <a:latin typeface="Candara" panose="020E0502030303020204" pitchFamily="34" charset="0"/>
              </a:rPr>
              <a:t>centre-top point is exactly above the start point</a:t>
            </a:r>
            <a:r>
              <a:rPr lang="en-GB" sz="1400" b="1" dirty="0" smtClean="0">
                <a:latin typeface="Candara" panose="020E0502030303020204" pitchFamily="34" charset="0"/>
              </a:rPr>
              <a:t>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84" y="2841005"/>
            <a:ext cx="187580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" y="2696988"/>
            <a:ext cx="2931553" cy="349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07012"/>
            <a:ext cx="1983952" cy="338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7667" y="2134868"/>
            <a:ext cx="7360717" cy="35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4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Wherever </a:t>
            </a:r>
            <a:r>
              <a:rPr lang="en-GB" sz="1400" b="1" dirty="0">
                <a:latin typeface="Arial Black" panose="020B0A04020102020204" pitchFamily="34" charset="0"/>
              </a:rPr>
              <a:t>you see these 3 'truths' you can be sure that the loop is </a:t>
            </a:r>
            <a:r>
              <a:rPr lang="en-GB" sz="1400" b="1" dirty="0" smtClean="0">
                <a:latin typeface="Arial Black" panose="020B0A04020102020204" pitchFamily="34" charset="0"/>
              </a:rPr>
              <a:t>round</a:t>
            </a:r>
            <a:r>
              <a:rPr lang="en-GB" sz="1400" b="1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Half-loop with Rolls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0053" y="1196752"/>
            <a:ext cx="80485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/>
              <a:t>When a half-loop upwards or downwards has some rolling at the start or end of the looping segment, there must be </a:t>
            </a:r>
            <a:r>
              <a:rPr lang="en-GB" sz="1400" b="1" u="sng" dirty="0"/>
              <a:t>NO</a:t>
            </a:r>
            <a:r>
              <a:rPr lang="en-GB" sz="1400" b="1" dirty="0"/>
              <a:t> horizontal line between the rolls and the looping arc</a:t>
            </a:r>
            <a:r>
              <a:rPr lang="en-GB" sz="1400" b="1" dirty="0" smtClean="0"/>
              <a:t>.</a:t>
            </a:r>
            <a:endParaRPr lang="en-GB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3568" y="1916833"/>
            <a:ext cx="3211895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 smtClean="0"/>
              <a:t>Memorise </a:t>
            </a:r>
            <a:r>
              <a:rPr lang="en-GB" sz="1400" b="1" dirty="0"/>
              <a:t>the size of looping arcs as they are being </a:t>
            </a:r>
            <a:r>
              <a:rPr lang="en-GB" sz="1400" b="1" dirty="0" smtClean="0"/>
              <a:t>flown:</a:t>
            </a:r>
          </a:p>
          <a:p>
            <a:endParaRPr lang="en-GB" sz="1400" dirty="0"/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Where no line is drawn there is no downgrade to apply.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If you see any line at all then at least a </a:t>
            </a:r>
            <a:r>
              <a:rPr lang="en-GB" sz="1400" b="1" dirty="0"/>
              <a:t>one point</a:t>
            </a:r>
            <a:r>
              <a:rPr lang="en-GB" sz="1400" dirty="0"/>
              <a:t> downgrade must be applied.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As the length of this unwanted line increases but remains less than the half-loop radius, </a:t>
            </a:r>
            <a:r>
              <a:rPr lang="en-GB" sz="1400" b="1" dirty="0"/>
              <a:t>two </a:t>
            </a:r>
            <a:r>
              <a:rPr lang="en-GB" sz="1400" dirty="0"/>
              <a:t>to </a:t>
            </a:r>
            <a:r>
              <a:rPr lang="en-GB" sz="1400" b="1" dirty="0"/>
              <a:t>three points </a:t>
            </a:r>
            <a:r>
              <a:rPr lang="en-GB" sz="1400" dirty="0"/>
              <a:t>should be deducted.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If the length of the line exceeds the half-loop radius you must award a </a:t>
            </a:r>
            <a:r>
              <a:rPr lang="en-GB" sz="1400" b="1" dirty="0" smtClean="0"/>
              <a:t>four point</a:t>
            </a:r>
            <a:r>
              <a:rPr lang="en-GB" sz="1400" dirty="0" smtClean="0"/>
              <a:t> downgrade to </a:t>
            </a:r>
            <a:r>
              <a:rPr lang="en-GB" sz="1400" dirty="0"/>
              <a:t>the figure.</a:t>
            </a:r>
          </a:p>
          <a:p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63" y="1846518"/>
            <a:ext cx="4636977" cy="446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47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Stall Turns or Hammerheads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0053" y="1268760"/>
            <a:ext cx="8048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The Stall Turn is one of the most graceful aerobatic </a:t>
            </a:r>
            <a:r>
              <a:rPr lang="en-GB" sz="1400" b="1" dirty="0" smtClean="0">
                <a:latin typeface="Arial Black" panose="020B0A04020102020204" pitchFamily="34" charset="0"/>
              </a:rPr>
              <a:t>figures.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The </a:t>
            </a:r>
            <a:r>
              <a:rPr lang="en-GB" sz="1400" b="1" dirty="0">
                <a:latin typeface="Arial Black" panose="020B0A04020102020204" pitchFamily="34" charset="0"/>
              </a:rPr>
              <a:t>figure can be divided into a series of sections for judging: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0052" y="2204864"/>
            <a:ext cx="405486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Smooth radius CGT entry and pull / push to the vertical.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ZLA vertical up-line,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turn itself, which must be purely yaw with no rolling or pitching.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ZLA down-line,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smooth radius pull / push and exit to level CGT flight.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312368" cy="422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054" y="5059386"/>
            <a:ext cx="4054869" cy="52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Stall Turns with 45° entry and/or exit segments may also have rolls super-imposed there.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Humpty Bumps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0053" y="1268760"/>
            <a:ext cx="80485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The </a:t>
            </a:r>
            <a:r>
              <a:rPr lang="en-GB" sz="1400" b="1" dirty="0" smtClean="0">
                <a:latin typeface="Arial Black" panose="020B0A04020102020204" pitchFamily="34" charset="0"/>
              </a:rPr>
              <a:t>‘Humpty’ can be vertical or at 45°, it can start by going up or going down, and there is even a ‘double’ version with one </a:t>
            </a:r>
            <a:r>
              <a:rPr lang="en-GB" sz="1400" b="1" dirty="0">
                <a:latin typeface="Arial Black" panose="020B0A04020102020204" pitchFamily="34" charset="0"/>
              </a:rPr>
              <a:t>vertical </a:t>
            </a:r>
            <a:r>
              <a:rPr lang="en-GB" sz="1400" b="1" dirty="0" smtClean="0">
                <a:latin typeface="Arial Black" panose="020B0A04020102020204" pitchFamily="34" charset="0"/>
              </a:rPr>
              <a:t>up and one </a:t>
            </a:r>
            <a:r>
              <a:rPr lang="en-GB" sz="1400" b="1" dirty="0">
                <a:latin typeface="Arial Black" panose="020B0A04020102020204" pitchFamily="34" charset="0"/>
              </a:rPr>
              <a:t>vertical </a:t>
            </a:r>
            <a:r>
              <a:rPr lang="en-GB" sz="1400" b="1" dirty="0" smtClean="0">
                <a:latin typeface="Arial Black" panose="020B0A04020102020204" pitchFamily="34" charset="0"/>
              </a:rPr>
              <a:t>down.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All types are basically similar – they comprise looping segments that connect lines upon which a great variety of rolls can be placed.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5" y="2636912"/>
            <a:ext cx="369592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Smooth CGT radius entry and pull / push to reach the first line.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first ZLA 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smooth radius half-loop.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>
                <a:latin typeface="Candara" panose="020E0502030303020204" pitchFamily="34" charset="0"/>
              </a:rPr>
              <a:t>The </a:t>
            </a:r>
            <a:r>
              <a:rPr lang="en-GB" sz="1400" dirty="0" smtClean="0">
                <a:latin typeface="Candara" panose="020E0502030303020204" pitchFamily="34" charset="0"/>
              </a:rPr>
              <a:t>second ZLA </a:t>
            </a:r>
            <a:r>
              <a:rPr lang="en-GB" sz="1400" dirty="0">
                <a:latin typeface="Candara" panose="020E0502030303020204" pitchFamily="34" charset="0"/>
              </a:rPr>
              <a:t>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smooth radius pull / push and exit to level CGT flight.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8712"/>
            <a:ext cx="353211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0054" y="5059386"/>
            <a:ext cx="4054869" cy="74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All partial loop segments may have different radii, and in a double-humpty the two half-loops may also be of different sizes.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0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251733" cy="42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Tail Slides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Tail Slides have very similar judging criteria to Stall Turns, but there are no 45° entry and exit options – they are all vertical, and upwards!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5" y="1916832"/>
            <a:ext cx="369592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Break the figure into the following parts for judging:</a:t>
            </a:r>
            <a:r>
              <a:rPr lang="en-GB" sz="500" b="1" dirty="0" smtClean="0">
                <a:latin typeface="Arial Black" panose="020B0A04020102020204" pitchFamily="34" charset="0"/>
              </a:rPr>
              <a:t/>
            </a:r>
            <a:br>
              <a:rPr lang="en-GB" sz="500" b="1" dirty="0" smtClean="0">
                <a:latin typeface="Arial Black" panose="020B0A04020102020204" pitchFamily="34" charset="0"/>
              </a:rPr>
            </a:br>
            <a:r>
              <a:rPr lang="en-GB" sz="500" b="1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smooth CGT radius entry and pull / push to reach the vertical up-line.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first ZLA 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slide must be either canopy-up or canopy-down, or you can think of it as wheels-down or wheels-up.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b="1" dirty="0" smtClean="0">
                <a:latin typeface="Candara" panose="020E0502030303020204" pitchFamily="34" charset="0"/>
              </a:rPr>
              <a:t>If the slide is less than a half fuselage length the downgrade is four points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vertical ZLA attitude must be maintained to the top and in the slide.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After the pendulum is finished, assess the second ZLA </a:t>
            </a:r>
            <a:r>
              <a:rPr lang="en-GB" sz="1400" dirty="0">
                <a:latin typeface="Candara" panose="020E0502030303020204" pitchFamily="34" charset="0"/>
              </a:rPr>
              <a:t>line, and </a:t>
            </a:r>
            <a:r>
              <a:rPr lang="en-GB" sz="1400" dirty="0" smtClean="0">
                <a:latin typeface="Candara" panose="020E0502030303020204" pitchFamily="34" charset="0"/>
              </a:rPr>
              <a:t>any </a:t>
            </a:r>
            <a:r>
              <a:rPr lang="en-GB" sz="1400" dirty="0">
                <a:latin typeface="Candara" panose="020E0502030303020204" pitchFamily="34" charset="0"/>
              </a:rPr>
              <a:t>rolls </a:t>
            </a:r>
            <a:r>
              <a:rPr lang="en-GB" sz="1400" dirty="0" smtClean="0">
                <a:latin typeface="Candara" panose="020E0502030303020204" pitchFamily="34" charset="0"/>
              </a:rPr>
              <a:t>that are super-imposed</a:t>
            </a:r>
            <a:r>
              <a:rPr lang="en-GB" sz="1400" dirty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smooth radius pull / push and exit to level CGT flight.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0054" y="1196752"/>
            <a:ext cx="7798192" cy="12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The </a:t>
            </a:r>
            <a:r>
              <a:rPr lang="en-GB" sz="1400" b="1" dirty="0">
                <a:latin typeface="Arial Black" panose="020B0A04020102020204" pitchFamily="34" charset="0"/>
              </a:rPr>
              <a:t>Centre of Gravity Track </a:t>
            </a:r>
            <a:r>
              <a:rPr lang="en-GB" sz="1400" b="1" dirty="0" smtClean="0">
                <a:latin typeface="Arial Black" panose="020B0A04020102020204" pitchFamily="34" charset="0"/>
              </a:rPr>
              <a:t>is </a:t>
            </a:r>
            <a:r>
              <a:rPr lang="en-GB" sz="1400" b="1" dirty="0">
                <a:latin typeface="Arial Black" panose="020B0A04020102020204" pitchFamily="34" charset="0"/>
              </a:rPr>
              <a:t>the imaginary line that the aircraft centre of gravity draws as it flies along.</a:t>
            </a:r>
            <a:endParaRPr lang="en-GB" sz="400" b="1" dirty="0">
              <a:latin typeface="Arial Black" panose="020B0A04020102020204" pitchFamily="34" charset="0"/>
            </a:endParaRPr>
          </a:p>
          <a:p>
            <a:pPr lvl="0"/>
            <a:r>
              <a:rPr lang="en-GB" sz="400" dirty="0" smtClean="0"/>
              <a:t> </a:t>
            </a:r>
          </a:p>
          <a:p>
            <a:pPr lvl="0"/>
            <a:r>
              <a:rPr lang="en-GB" sz="1400" i="1" dirty="0" smtClean="0">
                <a:latin typeface="Candara" panose="020E0502030303020204" pitchFamily="34" charset="0"/>
              </a:rPr>
              <a:t>Imagine </a:t>
            </a:r>
            <a:r>
              <a:rPr lang="en-GB" sz="1400" i="1" dirty="0">
                <a:latin typeface="Candara" panose="020E0502030303020204" pitchFamily="34" charset="0"/>
              </a:rPr>
              <a:t>the aeroplane condensed into a dot, and watch the path that the dot takes through the sky</a:t>
            </a:r>
            <a:r>
              <a:rPr lang="en-GB" sz="1400" i="1" dirty="0" smtClean="0">
                <a:latin typeface="Candara" panose="020E0502030303020204" pitchFamily="34" charset="0"/>
              </a:rPr>
              <a:t>. This </a:t>
            </a:r>
            <a:r>
              <a:rPr lang="en-GB" sz="1400" i="1" dirty="0">
                <a:latin typeface="Candara" panose="020E0502030303020204" pitchFamily="34" charset="0"/>
              </a:rPr>
              <a:t>is the Flight Path, or Track of the aeroplanes' Centre of Gravity</a:t>
            </a:r>
            <a:r>
              <a:rPr lang="en-GB" sz="1400" i="1" dirty="0" smtClean="0">
                <a:latin typeface="Candara" panose="020E0502030303020204" pitchFamily="34" charset="0"/>
              </a:rPr>
              <a:t>.</a:t>
            </a:r>
            <a:endParaRPr lang="en-GB" sz="400" i="1" dirty="0" smtClean="0">
              <a:latin typeface="Candara" panose="020E0502030303020204" pitchFamily="34" charset="0"/>
            </a:endParaRPr>
          </a:p>
          <a:p>
            <a:pPr lvl="0"/>
            <a:r>
              <a:rPr lang="en-GB" sz="400" dirty="0" smtClean="0"/>
              <a:t> </a:t>
            </a:r>
            <a:endParaRPr lang="en-GB" sz="400" dirty="0"/>
          </a:p>
          <a:p>
            <a:pPr lvl="0"/>
            <a:r>
              <a:rPr lang="en-GB" sz="1400" b="1" dirty="0" smtClean="0"/>
              <a:t>To judge </a:t>
            </a:r>
            <a:r>
              <a:rPr lang="en-GB" sz="1400" b="1" dirty="0"/>
              <a:t>the flight </a:t>
            </a:r>
            <a:r>
              <a:rPr lang="en-GB" sz="1400" b="1" dirty="0" smtClean="0"/>
              <a:t>path, compare </a:t>
            </a:r>
            <a:r>
              <a:rPr lang="en-GB" sz="1400" b="1" dirty="0"/>
              <a:t>the </a:t>
            </a:r>
            <a:r>
              <a:rPr lang="en-GB" sz="1400" b="1" dirty="0" smtClean="0"/>
              <a:t>CGT against the </a:t>
            </a:r>
            <a:r>
              <a:rPr lang="en-GB" sz="1400" b="1" dirty="0"/>
              <a:t>horizon or the </a:t>
            </a:r>
            <a:r>
              <a:rPr lang="en-GB" sz="1400" b="1" dirty="0" smtClean="0"/>
              <a:t>box 'A</a:t>
            </a:r>
            <a:r>
              <a:rPr lang="en-GB" sz="1400" b="1" dirty="0"/>
              <a:t>' or 'B' </a:t>
            </a:r>
            <a:r>
              <a:rPr lang="en-GB" sz="1400" b="1" dirty="0" smtClean="0"/>
              <a:t>axes.</a:t>
            </a:r>
            <a:endParaRPr lang="en-GB" sz="1400" b="1" dirty="0"/>
          </a:p>
        </p:txBody>
      </p:sp>
      <p:pic>
        <p:nvPicPr>
          <p:cNvPr id="7" name="Picture 6" descr="https://www.aerobatics.org.uk/assets/uploads/JdgCgt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t="851" r="998" b="1976"/>
          <a:stretch/>
        </p:blipFill>
        <p:spPr bwMode="auto">
          <a:xfrm>
            <a:off x="4644008" y="2708920"/>
            <a:ext cx="3743325" cy="2303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8477" y="2546664"/>
            <a:ext cx="3600400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200" b="1" dirty="0" smtClean="0"/>
              <a:t>Example </a:t>
            </a:r>
            <a:r>
              <a:rPr lang="en-GB" sz="1200" b="1" dirty="0"/>
              <a:t>1</a:t>
            </a:r>
          </a:p>
          <a:p>
            <a:r>
              <a:rPr lang="en-GB" sz="1400" dirty="0">
                <a:latin typeface="Candara" panose="020E0502030303020204" pitchFamily="34" charset="0"/>
              </a:rPr>
              <a:t>The aeroplane is required to transit from a vertical down-line to horizontal flight. Although the ZLA remains horizontal after the 90° corner has been completed, the CGT will in reality continue to descend a little below the required horizontal line</a:t>
            </a:r>
            <a:r>
              <a:rPr lang="en-GB" sz="1400" dirty="0" smtClean="0">
                <a:latin typeface="Candara" panose="020E0502030303020204" pitchFamily="34" charset="0"/>
              </a:rPr>
              <a:t>.</a:t>
            </a:r>
          </a:p>
          <a:p>
            <a:endParaRPr lang="en-GB" sz="1200" dirty="0"/>
          </a:p>
          <a:p>
            <a:r>
              <a:rPr lang="en-GB" sz="1200" b="1" dirty="0"/>
              <a:t>Example 2</a:t>
            </a:r>
          </a:p>
          <a:p>
            <a:r>
              <a:rPr lang="en-GB" sz="1400" dirty="0">
                <a:latin typeface="Candara" panose="020E0502030303020204" pitchFamily="34" charset="0"/>
              </a:rPr>
              <a:t>Here the transit is from a vertical up-line to normal horizontal flight. The CGT must remain in a level horizontal line, whilst the aircraft speed will increase from very slow and the angle of attack reduces </a:t>
            </a:r>
            <a:r>
              <a:rPr lang="en-GB" sz="1200" dirty="0">
                <a:latin typeface="Candara" panose="020E0502030303020204" pitchFamily="34" charset="0"/>
              </a:rPr>
              <a:t>accordingly</a:t>
            </a:r>
            <a:r>
              <a:rPr lang="en-GB" sz="1200" dirty="0" smtClean="0">
                <a:latin typeface="Candara" panose="020E0502030303020204" pitchFamily="34" charset="0"/>
              </a:rPr>
              <a:t>.</a:t>
            </a:r>
            <a:endParaRPr lang="en-GB" sz="1200" dirty="0">
              <a:latin typeface="Candara" panose="020E0502030303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8477" y="5589240"/>
            <a:ext cx="79928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200" b="1" dirty="0" smtClean="0"/>
              <a:t>CGT </a:t>
            </a:r>
            <a:r>
              <a:rPr lang="en-GB" sz="1200" b="1" dirty="0"/>
              <a:t>and Angle of Attack</a:t>
            </a:r>
          </a:p>
          <a:p>
            <a:r>
              <a:rPr lang="en-GB" sz="1400" dirty="0">
                <a:latin typeface="Candara" panose="020E0502030303020204" pitchFamily="34" charset="0"/>
              </a:rPr>
              <a:t>Judges must always look at the </a:t>
            </a:r>
            <a:r>
              <a:rPr lang="en-GB" sz="1400" b="1" dirty="0">
                <a:latin typeface="Candara" panose="020E0502030303020204" pitchFamily="34" charset="0"/>
              </a:rPr>
              <a:t>CGT</a:t>
            </a:r>
            <a:r>
              <a:rPr lang="en-GB" sz="1400" dirty="0">
                <a:latin typeface="Candara" panose="020E0502030303020204" pitchFamily="34" charset="0"/>
              </a:rPr>
              <a:t> and not be "fooled" by a high angle of attack at low speed – this can be particularly noticeable when the aeroplane is inverted, as with most aircraft the nose will appear un-naturally high.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Centre of Gravity Track (CGT)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45" y="2544934"/>
            <a:ext cx="5678044" cy="323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Rolling Turns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GB" sz="2400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– page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All versions of “Rollers” combine turns with continuous rolling, and they all follow the same set of rules and judging criteria.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5" y="1817858"/>
            <a:ext cx="556813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Break the figure into the following parts for judging:</a:t>
            </a:r>
            <a:r>
              <a:rPr lang="en-GB" sz="500" b="1" dirty="0" smtClean="0">
                <a:latin typeface="Arial Black" panose="020B0A04020102020204" pitchFamily="34" charset="0"/>
              </a:rPr>
              <a:t/>
            </a:r>
            <a:br>
              <a:rPr lang="en-GB" sz="500" b="1" dirty="0" smtClean="0">
                <a:latin typeface="Arial Black" panose="020B0A04020102020204" pitchFamily="34" charset="0"/>
              </a:rPr>
            </a:br>
            <a:r>
              <a:rPr lang="en-GB" sz="500" b="1" dirty="0" smtClean="0">
                <a:latin typeface="Arial Black" panose="020B0A04020102020204" pitchFamily="34" charset="0"/>
              </a:rPr>
              <a:t> </a:t>
            </a:r>
            <a:endParaRPr lang="en-GB" sz="500" dirty="0" smtClean="0">
              <a:latin typeface="Arial Black" panose="020B0A040201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Start in level CGT flight precisely on-heading.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There must be a constant –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rate of turn round the circle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rate of roll at all times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with no climbing or diving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At every Intermediate Point (with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the wings level or vertical) the turn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angle must be correct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exit point must be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reached on-axis with all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rolling exactly completed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0055" y="5661248"/>
            <a:ext cx="794439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Rolling Turns can include whole or half rolls, </a:t>
            </a:r>
            <a:r>
              <a:rPr lang="en-GB" sz="1400" b="1" dirty="0">
                <a:latin typeface="Candara" panose="020E0502030303020204" pitchFamily="34" charset="0"/>
              </a:rPr>
              <a:t>or a combinations of </a:t>
            </a:r>
            <a:r>
              <a:rPr lang="en-GB" sz="1400" b="1" dirty="0" smtClean="0">
                <a:latin typeface="Candara" panose="020E0502030303020204" pitchFamily="34" charset="0"/>
              </a:rPr>
              <a:t>both.</a:t>
            </a:r>
            <a:br>
              <a:rPr lang="en-GB" sz="1400" b="1" dirty="0" smtClean="0">
                <a:latin typeface="Candara" panose="020E0502030303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The rolls can be inwards (inner wing going down) or outwards (inner wing going up)</a:t>
            </a:r>
            <a:br>
              <a:rPr lang="en-GB" sz="1400" b="1" dirty="0" smtClean="0">
                <a:latin typeface="Candara" panose="020E0502030303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or both types alternated for the In / Out versions with a </a:t>
            </a:r>
            <a:r>
              <a:rPr lang="en-GB" sz="1400" b="1" u="sng" dirty="0" smtClean="0">
                <a:latin typeface="Candara" panose="020E0502030303020204" pitchFamily="34" charset="0"/>
              </a:rPr>
              <a:t>short</a:t>
            </a:r>
            <a:r>
              <a:rPr lang="en-GB" sz="1400" b="1" dirty="0" smtClean="0">
                <a:latin typeface="Candara" panose="020E0502030303020204" pitchFamily="34" charset="0"/>
              </a:rPr>
              <a:t> pause between.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59" y="2186197"/>
            <a:ext cx="5255822" cy="447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Rolling Circles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GB" sz="2400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– page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In </a:t>
            </a:r>
            <a:r>
              <a:rPr lang="en-GB" sz="1400" b="1" dirty="0">
                <a:latin typeface="Arial Black" panose="020B0A04020102020204" pitchFamily="34" charset="0"/>
              </a:rPr>
              <a:t>reality </a:t>
            </a:r>
            <a:r>
              <a:rPr lang="en-GB" sz="1400" b="1" dirty="0" smtClean="0">
                <a:latin typeface="Arial Black" panose="020B0A04020102020204" pitchFamily="34" charset="0"/>
              </a:rPr>
              <a:t>many Rolling Turns are flown as a series of “pull” and “push” arcs with straighter segments between them, giving a jerky appearance with ‘corners’.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0054" y="1844824"/>
            <a:ext cx="7584353" cy="36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Here is a 90° </a:t>
            </a:r>
            <a:r>
              <a:rPr lang="en-GB" sz="1400" b="1" u="sng" dirty="0" smtClean="0">
                <a:latin typeface="Arial Black" panose="020B0A04020102020204" pitchFamily="34" charset="0"/>
              </a:rPr>
              <a:t>TURN</a:t>
            </a:r>
            <a:r>
              <a:rPr lang="en-GB" sz="1400" b="1" dirty="0" smtClean="0">
                <a:latin typeface="Arial Black" panose="020B0A04020102020204" pitchFamily="34" charset="0"/>
              </a:rPr>
              <a:t> with 360° of inwards </a:t>
            </a:r>
            <a:r>
              <a:rPr lang="en-GB" sz="1400" b="1" u="sng" dirty="0" smtClean="0">
                <a:latin typeface="Arial Black" panose="020B0A04020102020204" pitchFamily="34" charset="0"/>
              </a:rPr>
              <a:t>ROLL</a:t>
            </a:r>
            <a:r>
              <a:rPr lang="en-GB" sz="1400" b="1" dirty="0" smtClean="0">
                <a:latin typeface="Arial Black" panose="020B0A04020102020204" pitchFamily="34" charset="0"/>
              </a:rPr>
              <a:t> – Aresti 2.1.3.1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Watch the START very carefully:</a:t>
            </a:r>
            <a:r>
              <a:rPr lang="en-GB" sz="500" b="1" dirty="0" smtClean="0">
                <a:latin typeface="Arial Black" panose="020B0A04020102020204" pitchFamily="34" charset="0"/>
              </a:rPr>
              <a:t/>
            </a:r>
            <a:br>
              <a:rPr lang="en-GB" sz="500" b="1" dirty="0" smtClean="0">
                <a:latin typeface="Arial Black" panose="020B0A04020102020204" pitchFamily="34" charset="0"/>
              </a:rPr>
            </a:br>
            <a:r>
              <a:rPr lang="en-GB" sz="500" b="1" dirty="0" smtClean="0">
                <a:latin typeface="Arial Black" panose="020B0A04020102020204" pitchFamily="34" charset="0"/>
              </a:rPr>
              <a:t> </a:t>
            </a:r>
            <a:endParaRPr lang="en-GB" sz="500" dirty="0" smtClean="0">
              <a:latin typeface="Arial Black" panose="020B0A040201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You must see Rolling and Turning </a:t>
            </a:r>
            <a:r>
              <a:rPr lang="en-GB" sz="1400" b="1" dirty="0" smtClean="0">
                <a:latin typeface="Candara" panose="020E0502030303020204" pitchFamily="34" charset="0"/>
              </a:rPr>
              <a:t>begin together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At the 1</a:t>
            </a:r>
            <a:r>
              <a:rPr lang="en-GB" sz="1400" baseline="30000" dirty="0" smtClean="0">
                <a:latin typeface="Candara" panose="020E0502030303020204" pitchFamily="34" charset="0"/>
              </a:rPr>
              <a:t>st</a:t>
            </a:r>
            <a:r>
              <a:rPr lang="en-GB" sz="1400" dirty="0" smtClean="0">
                <a:latin typeface="Candara" panose="020E0502030303020204" pitchFamily="34" charset="0"/>
              </a:rPr>
              <a:t> wings vertical Intermediate Point the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turn angle reached must be 22.5° (1/4 of 90°)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At the inverted Intermediate Point the Turn is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45°</a:t>
            </a:r>
            <a:r>
              <a:rPr lang="en-GB" sz="1400" dirty="0">
                <a:latin typeface="Candara" panose="020E0502030303020204" pitchFamily="34" charset="0"/>
              </a:rPr>
              <a:t> </a:t>
            </a:r>
            <a:r>
              <a:rPr lang="en-GB" sz="1400" dirty="0" smtClean="0">
                <a:latin typeface="Candara" panose="020E0502030303020204" pitchFamily="34" charset="0"/>
              </a:rPr>
              <a:t>and the figure is exactly HALF completed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>
                <a:latin typeface="Candara" panose="020E0502030303020204" pitchFamily="34" charset="0"/>
              </a:rPr>
              <a:t>If you see a flick-roll at any stage you</a:t>
            </a:r>
            <a:br>
              <a:rPr lang="en-GB" sz="1400" dirty="0">
                <a:latin typeface="Candara" panose="020E0502030303020204" pitchFamily="34" charset="0"/>
              </a:rPr>
            </a:br>
            <a:r>
              <a:rPr lang="en-GB" sz="1400" dirty="0">
                <a:latin typeface="Candara" panose="020E0502030303020204" pitchFamily="34" charset="0"/>
              </a:rPr>
              <a:t>must give the figure a </a:t>
            </a:r>
            <a:r>
              <a:rPr lang="en-GB" sz="1400" b="1" dirty="0">
                <a:latin typeface="Candara" panose="020E0502030303020204" pitchFamily="34" charset="0"/>
              </a:rPr>
              <a:t>Hard Zero (HZ)</a:t>
            </a:r>
            <a:r>
              <a:rPr lang="en-GB" sz="1400" dirty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Roll and Turn must both finish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exactly when the exit axis is reached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If the exit CGT is </a:t>
            </a:r>
            <a:r>
              <a:rPr lang="en-GB" sz="1400" b="1" dirty="0" smtClean="0">
                <a:latin typeface="Candara" panose="020E0502030303020204" pitchFamily="34" charset="0"/>
              </a:rPr>
              <a:t>more than 45°</a:t>
            </a:r>
            <a:r>
              <a:rPr lang="en-GB" sz="1400" dirty="0" smtClean="0">
                <a:latin typeface="Candara" panose="020E0502030303020204" pitchFamily="34" charset="0"/>
              </a:rPr>
              <a:t> </a:t>
            </a:r>
            <a:r>
              <a:rPr lang="en-GB" sz="1400" i="1" dirty="0" smtClean="0">
                <a:latin typeface="Candara" panose="020E0502030303020204" pitchFamily="34" charset="0"/>
              </a:rPr>
              <a:t>before</a:t>
            </a:r>
            <a:r>
              <a:rPr lang="en-GB" sz="1400" dirty="0" smtClean="0">
                <a:latin typeface="Candara" panose="020E0502030303020204" pitchFamily="34" charset="0"/>
              </a:rPr>
              <a:t> or </a:t>
            </a:r>
            <a:r>
              <a:rPr lang="en-GB" sz="1400" i="1" dirty="0" smtClean="0">
                <a:latin typeface="Candara" panose="020E0502030303020204" pitchFamily="34" charset="0"/>
              </a:rPr>
              <a:t>after</a:t>
            </a:r>
            <a:r>
              <a:rPr lang="en-GB" sz="1400" dirty="0" smtClean="0">
                <a:latin typeface="Candara" panose="020E0502030303020204" pitchFamily="34" charset="0"/>
              </a:rPr>
              <a:t> the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correct direction the figure must be given a </a:t>
            </a:r>
            <a:r>
              <a:rPr lang="en-GB" sz="1400" b="1" dirty="0" smtClean="0">
                <a:latin typeface="Candara" panose="020E0502030303020204" pitchFamily="34" charset="0"/>
              </a:rPr>
              <a:t>Hard Zero (HZ)</a:t>
            </a:r>
            <a:r>
              <a:rPr lang="en-GB" sz="1400" dirty="0" smtClean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0053" y="5445224"/>
            <a:ext cx="4848051" cy="77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This figure </a:t>
            </a:r>
            <a:r>
              <a:rPr lang="en-GB" sz="1400" b="1" u="sng" dirty="0" smtClean="0">
                <a:latin typeface="Candara" panose="020E0502030303020204" pitchFamily="34" charset="0"/>
              </a:rPr>
              <a:t>CAN</a:t>
            </a:r>
            <a:r>
              <a:rPr lang="en-GB" sz="1400" b="1" dirty="0" smtClean="0">
                <a:latin typeface="Candara" panose="020E0502030303020204" pitchFamily="34" charset="0"/>
              </a:rPr>
              <a:t> be flown very convincingly </a:t>
            </a:r>
            <a:r>
              <a:rPr lang="en-GB" sz="1400" b="1" dirty="0">
                <a:latin typeface="Candara" panose="020E0502030303020204" pitchFamily="34" charset="0"/>
              </a:rPr>
              <a:t>if the rudder and stick inputs </a:t>
            </a:r>
            <a:r>
              <a:rPr lang="en-GB" sz="1400" b="1" dirty="0" smtClean="0">
                <a:latin typeface="Candara" panose="020E0502030303020204" pitchFamily="34" charset="0"/>
              </a:rPr>
              <a:t>are well co-ordinated. Just watch every part carefully and make a running total of the errors.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63" y="1797120"/>
            <a:ext cx="864096" cy="63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19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Positioning Mark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14002"/>
            <a:ext cx="8048525" cy="351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Use the CIVA system to identify figures that are not placed</a:t>
            </a:r>
            <a:r>
              <a:rPr lang="en-GB" sz="1400" b="1" dirty="0">
                <a:latin typeface="Arial Black" panose="020B0A04020102020204" pitchFamily="34" charset="0"/>
              </a:rPr>
              <a:t> </a:t>
            </a:r>
            <a:r>
              <a:rPr lang="en-GB" sz="1400" b="1" dirty="0" smtClean="0">
                <a:latin typeface="Arial Black" panose="020B0A04020102020204" pitchFamily="34" charset="0"/>
              </a:rPr>
              <a:t>in an optimum position to be judged, </a:t>
            </a:r>
            <a:r>
              <a:rPr lang="en-GB" sz="1400" b="1" i="1" u="sng" dirty="0" smtClean="0">
                <a:latin typeface="Arial Black" panose="020B0A04020102020204" pitchFamily="34" charset="0"/>
              </a:rPr>
              <a:t>within the context</a:t>
            </a:r>
            <a:r>
              <a:rPr lang="en-GB" sz="1400" b="1" dirty="0" smtClean="0">
                <a:latin typeface="Arial Black" panose="020B0A04020102020204" pitchFamily="34" charset="0"/>
              </a:rPr>
              <a:t>  of the sequence.</a:t>
            </a:r>
            <a:r>
              <a:rPr lang="en-GB" sz="800" b="1" dirty="0" smtClean="0">
                <a:latin typeface="Arial Black" panose="020B0A04020102020204" pitchFamily="34" charset="0"/>
              </a:rPr>
              <a:t/>
            </a:r>
            <a:br>
              <a:rPr lang="en-GB" sz="800" b="1" dirty="0" smtClean="0">
                <a:latin typeface="Arial Black" panose="020B0A04020102020204" pitchFamily="34" charset="0"/>
              </a:rPr>
            </a:br>
            <a:r>
              <a:rPr lang="en-GB" sz="800" b="1" dirty="0" smtClean="0">
                <a:latin typeface="Arial Black" panose="020B0A040201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Where they are –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far to the left	=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L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far left	=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LL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far to the right	=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R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far right	=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RR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near	=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N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near	=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NN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far 		=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F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far	=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FF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en-GB" sz="1400" i="1" dirty="0" smtClean="0">
                <a:latin typeface="Candara" panose="020E0502030303020204" pitchFamily="34" charset="0"/>
              </a:rPr>
              <a:t>so a figure could be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L</a:t>
            </a:r>
            <a:r>
              <a:rPr lang="en-GB" sz="1400" i="1" dirty="0" smtClean="0">
                <a:latin typeface="Candara" panose="020E0502030303020204" pitchFamily="34" charset="0"/>
              </a:rPr>
              <a:t>” or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NLL</a:t>
            </a:r>
            <a:r>
              <a:rPr lang="en-GB" sz="1400" i="1" dirty="0" smtClean="0">
                <a:latin typeface="Candara" panose="020E0502030303020204" pitchFamily="34" charset="0"/>
              </a:rPr>
              <a:t>”</a:t>
            </a:r>
            <a:br>
              <a:rPr lang="en-GB" sz="1400" i="1" dirty="0" smtClean="0">
                <a:latin typeface="Candara" panose="020E0502030303020204" pitchFamily="34" charset="0"/>
              </a:rPr>
            </a:br>
            <a:r>
              <a:rPr lang="en-GB" sz="1400" i="1" dirty="0" smtClean="0">
                <a:latin typeface="Candara" panose="020E0502030303020204" pitchFamily="34" charset="0"/>
              </a:rPr>
              <a:t>or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FFR</a:t>
            </a:r>
            <a:r>
              <a:rPr lang="en-GB" sz="1400" i="1" dirty="0" smtClean="0">
                <a:latin typeface="Candara" panose="020E0502030303020204" pitchFamily="34" charset="0"/>
              </a:rPr>
              <a:t>” or even “</a:t>
            </a:r>
            <a:r>
              <a:rPr lang="en-GB" sz="14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NNRR</a:t>
            </a:r>
            <a:r>
              <a:rPr lang="en-GB" sz="1400" i="1" dirty="0" smtClean="0">
                <a:latin typeface="Candara" panose="020E0502030303020204" pitchFamily="34" charset="0"/>
              </a:rPr>
              <a:t>” etc.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4" y="4929320"/>
            <a:ext cx="8109734" cy="17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After the flight –</a:t>
            </a:r>
            <a:endParaRPr lang="en-GB" sz="500" b="1" dirty="0" smtClean="0">
              <a:latin typeface="Arial Black" panose="020B0A04020102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Total the number of letters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Count each one as a half mark	</a:t>
            </a:r>
            <a:r>
              <a:rPr lang="en-GB" sz="1400" i="1" dirty="0" smtClean="0">
                <a:latin typeface="Candara" panose="020E0502030303020204" pitchFamily="34" charset="0"/>
              </a:rPr>
              <a:t>(e.g. “</a:t>
            </a:r>
            <a:r>
              <a:rPr lang="en-GB" sz="1400" b="1" i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N</a:t>
            </a:r>
            <a:r>
              <a:rPr lang="en-GB" sz="1400" i="1" dirty="0" smtClean="0">
                <a:latin typeface="Candara" panose="020E0502030303020204" pitchFamily="34" charset="0"/>
              </a:rPr>
              <a:t>” and “</a:t>
            </a:r>
            <a:r>
              <a:rPr lang="en-GB" sz="1400" b="1" i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FR</a:t>
            </a:r>
            <a:r>
              <a:rPr lang="en-GB" sz="1400" i="1" dirty="0" smtClean="0">
                <a:latin typeface="Candara" panose="020E0502030303020204" pitchFamily="34" charset="0"/>
              </a:rPr>
              <a:t>” and “</a:t>
            </a:r>
            <a:r>
              <a:rPr lang="en-GB" sz="1400" b="1" i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LL</a:t>
            </a:r>
            <a:r>
              <a:rPr lang="en-GB" sz="1400" i="1" dirty="0" smtClean="0">
                <a:latin typeface="Candara" panose="020E0502030303020204" pitchFamily="34" charset="0"/>
              </a:rPr>
              <a:t>” and “</a:t>
            </a:r>
            <a:r>
              <a:rPr lang="en-GB" sz="1400" b="1" i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NL</a:t>
            </a:r>
            <a:r>
              <a:rPr lang="en-GB" sz="1400" i="1" dirty="0" smtClean="0">
                <a:latin typeface="Candara" panose="020E0502030303020204" pitchFamily="34" charset="0"/>
              </a:rPr>
              <a:t>” gives </a:t>
            </a:r>
            <a:r>
              <a:rPr lang="en-GB" sz="1400" b="1" i="1" dirty="0" smtClean="0">
                <a:latin typeface="Candara" panose="020E0502030303020204" pitchFamily="34" charset="0"/>
              </a:rPr>
              <a:t>3</a:t>
            </a:r>
            <a:r>
              <a:rPr lang="en-GB" sz="1400" b="1" i="1" dirty="0" smtClean="0">
                <a:latin typeface="Candara"/>
              </a:rPr>
              <a:t>.5</a:t>
            </a:r>
            <a:r>
              <a:rPr lang="en-GB" sz="1400" i="1" dirty="0" smtClean="0">
                <a:latin typeface="Candara"/>
              </a:rPr>
              <a:t> downgrades)</a:t>
            </a:r>
            <a:endParaRPr lang="en-GB" sz="1400" i="1" dirty="0" smtClean="0">
              <a:latin typeface="Candara" panose="020E0502030303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Deduct this total from ten	</a:t>
            </a:r>
            <a:r>
              <a:rPr lang="en-GB" sz="1400" i="1" dirty="0" smtClean="0">
                <a:latin typeface="Candara" panose="020E0502030303020204" pitchFamily="34" charset="0"/>
              </a:rPr>
              <a:t>(e.g. </a:t>
            </a:r>
            <a:r>
              <a:rPr lang="en-GB" sz="1400" b="1" i="1" dirty="0" smtClean="0">
                <a:latin typeface="Candara" panose="020E0502030303020204" pitchFamily="34" charset="0"/>
              </a:rPr>
              <a:t>10.0 – 3.5 = 6.5 </a:t>
            </a:r>
            <a:r>
              <a:rPr lang="en-GB" sz="1400" i="1" dirty="0" smtClean="0">
                <a:latin typeface="Candara" panose="020E0502030303020204" pitchFamily="34" charset="0"/>
              </a:rPr>
              <a:t>as the </a:t>
            </a:r>
            <a:r>
              <a:rPr lang="en-GB" sz="1400" b="1" i="1" dirty="0" smtClean="0">
                <a:latin typeface="Candara" panose="020E0502030303020204" pitchFamily="34" charset="0"/>
              </a:rPr>
              <a:t>Position Mark</a:t>
            </a:r>
            <a:r>
              <a:rPr lang="en-GB" sz="1400" i="1" dirty="0" smtClean="0">
                <a:latin typeface="Candara" panose="020E0502030303020204" pitchFamily="34" charset="0"/>
              </a:rPr>
              <a:t>)</a:t>
            </a:r>
            <a:endParaRPr lang="en-GB" sz="600" i="1" dirty="0" smtClean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600" b="1" dirty="0" smtClean="0">
                <a:latin typeface="Candara" panose="020E0502030303020204" pitchFamily="34" charset="0"/>
              </a:rPr>
              <a:t> </a:t>
            </a:r>
            <a:br>
              <a:rPr lang="en-GB" sz="600" b="1" dirty="0" smtClean="0">
                <a:latin typeface="Candara" panose="020E0502030303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This is your “starter” Positioning Mark, which you can ‘adjust’ up / down by 1 mark if necessary.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36692"/>
            <a:ext cx="4507916" cy="2904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Handling the Major Errors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9877" y="1340768"/>
            <a:ext cx="6202363" cy="2520280"/>
          </a:xfrm>
          <a:solidFill>
            <a:srgbClr val="CCFF99"/>
          </a:solidFill>
          <a:ln w="3175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/>
              <a:t>A figure that receives </a:t>
            </a:r>
            <a:r>
              <a:rPr lang="en-GB" sz="1800" b="1" i="1" u="sng" dirty="0" smtClean="0"/>
              <a:t>ten</a:t>
            </a:r>
            <a:r>
              <a:rPr lang="en-GB" sz="1800" dirty="0" smtClean="0"/>
              <a:t> or more downgrades must be awarded </a:t>
            </a:r>
            <a:r>
              <a:rPr lang="en-GB" sz="1800" b="1" dirty="0" smtClean="0"/>
              <a:t>a     </a:t>
            </a:r>
            <a:r>
              <a:rPr lang="en-GB" sz="1800" b="1" dirty="0" smtClean="0">
                <a:solidFill>
                  <a:srgbClr val="C00000"/>
                </a:solidFill>
              </a:rPr>
              <a:t> 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Numeric Zero = 0.0</a:t>
            </a:r>
            <a:b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GB" sz="600" b="1" dirty="0" smtClean="0">
                <a:latin typeface="Arial Black" panose="020B0A04020102020204" pitchFamily="34" charset="0"/>
              </a:rPr>
              <a:t/>
            </a:r>
            <a:br>
              <a:rPr lang="en-GB" sz="600" b="1" dirty="0" smtClean="0">
                <a:latin typeface="Arial Black" panose="020B0A04020102020204" pitchFamily="34" charset="0"/>
              </a:rPr>
            </a:br>
            <a:r>
              <a:rPr lang="en-GB" sz="600" b="1" dirty="0" smtClean="0">
                <a:latin typeface="Arial Black" panose="020B0A04020102020204" pitchFamily="34" charset="0"/>
              </a:rPr>
              <a:t> </a:t>
            </a:r>
          </a:p>
          <a:p>
            <a:pPr eaLnBrk="1" hangingPunct="1"/>
            <a:r>
              <a:rPr lang="en-GB" sz="1800" dirty="0" smtClean="0"/>
              <a:t>When cumulative errors in roll / pitch / yaw total </a:t>
            </a:r>
            <a:r>
              <a:rPr lang="en-GB" sz="1800" b="1" i="1" u="sng" dirty="0" smtClean="0"/>
              <a:t>more</a:t>
            </a:r>
            <a:r>
              <a:rPr lang="en-GB" sz="1800" dirty="0" smtClean="0"/>
              <a:t> than </a:t>
            </a:r>
            <a:r>
              <a:rPr lang="en-GB" sz="1800" b="1" dirty="0" smtClean="0"/>
              <a:t>45° </a:t>
            </a:r>
            <a:r>
              <a:rPr lang="en-GB" sz="1800" dirty="0" smtClean="0"/>
              <a:t>but </a:t>
            </a:r>
            <a:r>
              <a:rPr lang="en-GB" sz="1800" b="1" i="1" u="sng" dirty="0" smtClean="0"/>
              <a:t>less</a:t>
            </a:r>
            <a:r>
              <a:rPr lang="en-GB" sz="1800" i="1" dirty="0" smtClean="0"/>
              <a:t> </a:t>
            </a:r>
            <a:r>
              <a:rPr lang="en-GB" sz="1800" dirty="0" smtClean="0"/>
              <a:t>than </a:t>
            </a:r>
            <a:r>
              <a:rPr lang="en-GB" sz="1800" b="1" dirty="0" smtClean="0"/>
              <a:t>90° </a:t>
            </a:r>
            <a:r>
              <a:rPr lang="en-GB" sz="1800" dirty="0" smtClean="0"/>
              <a:t>you should award a</a:t>
            </a:r>
            <a:br>
              <a:rPr lang="en-GB" sz="1800" dirty="0" smtClean="0"/>
            </a:br>
            <a:r>
              <a:rPr lang="en-GB" sz="1800" dirty="0" smtClean="0"/>
              <a:t>                       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Numeric Zero = 0.0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 rot="5400000">
            <a:off x="6552220" y="1808820"/>
            <a:ext cx="2520280" cy="1584176"/>
          </a:xfrm>
          <a:prstGeom prst="rect">
            <a:avLst/>
          </a:prstGeom>
          <a:solidFill>
            <a:srgbClr val="CCFF99"/>
          </a:solidFill>
          <a:ln w="31750" cmpd="sng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Subjective</a:t>
            </a:r>
          </a:p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personal</a:t>
            </a:r>
          </a:p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Judgement:</a:t>
            </a:r>
            <a: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/>
            </a:r>
            <a:b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b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GB" sz="3600" b="1" i="1" u="sng" dirty="0" smtClean="0">
                <a:solidFill>
                  <a:srgbClr val="C00000"/>
                </a:solidFill>
              </a:rPr>
              <a:t>No</a:t>
            </a:r>
            <a:r>
              <a:rPr lang="en-GB" sz="3600" b="1" i="1" dirty="0" smtClean="0">
                <a:solidFill>
                  <a:srgbClr val="C00000"/>
                </a:solidFill>
              </a:rPr>
              <a:t> Video</a:t>
            </a:r>
            <a:endParaRPr lang="en-GB" sz="3600" b="1" i="1" dirty="0">
              <a:solidFill>
                <a:srgbClr val="C00000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27555" y="4149080"/>
            <a:ext cx="6203031" cy="2088946"/>
          </a:xfrm>
          <a:prstGeom prst="rect">
            <a:avLst/>
          </a:prstGeom>
          <a:solidFill>
            <a:srgbClr val="AFFBFF"/>
          </a:solidFill>
          <a:ln w="317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endParaRPr lang="en-GB" sz="500" dirty="0" smtClean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Where a </a:t>
            </a:r>
            <a:r>
              <a:rPr lang="en-GB" sz="1800" b="1" dirty="0">
                <a:solidFill>
                  <a:srgbClr val="000000"/>
                </a:solidFill>
              </a:rPr>
              <a:t>M</a:t>
            </a:r>
            <a:r>
              <a:rPr lang="en-GB" sz="1800" b="1" dirty="0" smtClean="0">
                <a:solidFill>
                  <a:srgbClr val="000000"/>
                </a:solidFill>
              </a:rPr>
              <a:t>ajor Error </a:t>
            </a:r>
            <a:r>
              <a:rPr lang="en-GB" sz="1800" dirty="0" smtClean="0">
                <a:solidFill>
                  <a:srgbClr val="000000"/>
                </a:solidFill>
              </a:rPr>
              <a:t>is seen: an element is flown in the wrong direction, part of the </a:t>
            </a:r>
            <a:r>
              <a:rPr lang="en-GB" sz="1800" dirty="0">
                <a:solidFill>
                  <a:srgbClr val="000000"/>
                </a:solidFill>
              </a:rPr>
              <a:t>figure </a:t>
            </a:r>
            <a:r>
              <a:rPr lang="en-GB" sz="1800" dirty="0" smtClean="0">
                <a:solidFill>
                  <a:srgbClr val="000000"/>
                </a:solidFill>
              </a:rPr>
              <a:t>is different </a:t>
            </a:r>
            <a:r>
              <a:rPr lang="en-GB" sz="1800" dirty="0">
                <a:solidFill>
                  <a:srgbClr val="000000"/>
                </a:solidFill>
              </a:rPr>
              <a:t>to </a:t>
            </a:r>
            <a:r>
              <a:rPr lang="en-GB" sz="1800" dirty="0" smtClean="0">
                <a:solidFill>
                  <a:srgbClr val="000000"/>
                </a:solidFill>
              </a:rPr>
              <a:t>the Aresti symbols on </a:t>
            </a:r>
            <a:r>
              <a:rPr lang="en-GB" sz="1800" dirty="0">
                <a:solidFill>
                  <a:srgbClr val="000000"/>
                </a:solidFill>
              </a:rPr>
              <a:t>the </a:t>
            </a:r>
            <a:r>
              <a:rPr lang="en-GB" sz="1800" dirty="0" smtClean="0">
                <a:solidFill>
                  <a:srgbClr val="000000"/>
                </a:solidFill>
              </a:rPr>
              <a:t>Judging Form, the wrong hesitations in a Roll are seen, or there is </a:t>
            </a:r>
            <a:r>
              <a:rPr lang="en-GB" sz="1800" b="1" i="1" u="sng" dirty="0" smtClean="0">
                <a:solidFill>
                  <a:srgbClr val="000000"/>
                </a:solidFill>
              </a:rPr>
              <a:t>more</a:t>
            </a:r>
            <a:r>
              <a:rPr lang="en-GB" sz="1800" dirty="0" smtClean="0">
                <a:solidFill>
                  <a:srgbClr val="000000"/>
                </a:solidFill>
              </a:rPr>
              <a:t> than </a:t>
            </a:r>
            <a:r>
              <a:rPr lang="en-GB" sz="1800" b="1" dirty="0" smtClean="0">
                <a:solidFill>
                  <a:srgbClr val="000000"/>
                </a:solidFill>
              </a:rPr>
              <a:t>90° </a:t>
            </a:r>
            <a:r>
              <a:rPr lang="en-GB" sz="1800" dirty="0" smtClean="0">
                <a:solidFill>
                  <a:srgbClr val="000000"/>
                </a:solidFill>
              </a:rPr>
              <a:t>of cumulative error seen …. </a:t>
            </a:r>
            <a:r>
              <a:rPr lang="en-GB" sz="1800" dirty="0">
                <a:solidFill>
                  <a:srgbClr val="000000"/>
                </a:solidFill>
              </a:rPr>
              <a:t>t</a:t>
            </a:r>
            <a:r>
              <a:rPr lang="en-GB" sz="1800" dirty="0" smtClean="0">
                <a:solidFill>
                  <a:srgbClr val="000000"/>
                </a:solidFill>
              </a:rPr>
              <a:t>he figure must </a:t>
            </a:r>
            <a:r>
              <a:rPr lang="en-GB" sz="1800" dirty="0">
                <a:solidFill>
                  <a:srgbClr val="000000"/>
                </a:solidFill>
              </a:rPr>
              <a:t>be awarded </a:t>
            </a:r>
            <a:r>
              <a:rPr lang="en-GB" sz="1800" dirty="0" smtClean="0">
                <a:solidFill>
                  <a:srgbClr val="000000"/>
                </a:solidFill>
              </a:rPr>
              <a:t>a</a:t>
            </a:r>
            <a:br>
              <a:rPr lang="en-GB" sz="1800" dirty="0" smtClean="0">
                <a:solidFill>
                  <a:srgbClr val="000000"/>
                </a:solidFill>
              </a:rPr>
            </a:br>
            <a:r>
              <a:rPr lang="en-GB" sz="1800" dirty="0" smtClean="0">
                <a:solidFill>
                  <a:srgbClr val="000000"/>
                </a:solidFill>
              </a:rPr>
              <a:t>		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Hard </a:t>
            </a:r>
            <a:r>
              <a:rPr lang="en-GB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Zero =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itchFamily="34" charset="0"/>
              </a:rPr>
              <a:t> HZ</a:t>
            </a:r>
            <a:endParaRPr lang="en-GB" sz="24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 rot="5400000">
            <a:off x="6767887" y="4401465"/>
            <a:ext cx="2088946" cy="1584176"/>
          </a:xfrm>
          <a:prstGeom prst="rect">
            <a:avLst/>
          </a:prstGeom>
          <a:solidFill>
            <a:srgbClr val="AFFBFF"/>
          </a:solidFill>
          <a:ln w="31750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Clear</a:t>
            </a:r>
          </a:p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matters of</a:t>
            </a:r>
          </a:p>
          <a:p>
            <a:pPr eaLnBrk="1" hangingPunct="1"/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Fact:</a:t>
            </a:r>
            <a:r>
              <a:rPr lang="en-GB" sz="6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/>
            </a:r>
            <a:br>
              <a:rPr lang="en-GB" sz="6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GB" sz="6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GB" sz="600" b="1" i="1" dirty="0" smtClean="0">
                <a:solidFill>
                  <a:srgbClr val="00B050"/>
                </a:solidFill>
              </a:rPr>
              <a:t/>
            </a:r>
            <a:br>
              <a:rPr lang="en-GB" sz="600" b="1" i="1" dirty="0" smtClean="0">
                <a:solidFill>
                  <a:srgbClr val="00B050"/>
                </a:solidFill>
              </a:rPr>
            </a:br>
            <a:r>
              <a:rPr lang="en-GB" sz="3600" b="1" i="1" u="sng" dirty="0" smtClean="0">
                <a:solidFill>
                  <a:srgbClr val="C00000"/>
                </a:solidFill>
              </a:rPr>
              <a:t>Video</a:t>
            </a:r>
            <a:endParaRPr lang="en-GB" sz="36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2592786" cy="1439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Your</a:t>
            </a:r>
            <a:b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questions</a:t>
            </a:r>
            <a:b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please … !</a:t>
            </a:r>
          </a:p>
        </p:txBody>
      </p:sp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32" y="332656"/>
            <a:ext cx="2474406" cy="1899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7200"/>
            <a:ext cx="2590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446920"/>
            <a:ext cx="6839273" cy="395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24600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Zero Lift Axis (ZLA)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0053" y="1268760"/>
            <a:ext cx="80485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>
                <a:latin typeface="Arial Black" panose="020B0A04020102020204" pitchFamily="34" charset="0"/>
              </a:rPr>
              <a:t>The "Zero Lift Axis" of an aircraft is purely a function of its shape and aerodynamic </a:t>
            </a:r>
            <a:r>
              <a:rPr lang="en-GB" sz="1400" b="1" dirty="0" smtClean="0">
                <a:latin typeface="Arial Black" panose="020B0A04020102020204" pitchFamily="34" charset="0"/>
              </a:rPr>
              <a:t>qualities.</a:t>
            </a:r>
          </a:p>
          <a:p>
            <a:endParaRPr lang="en-GB" sz="1200" dirty="0">
              <a:latin typeface="Arial Black" panose="020B0A04020102020204" pitchFamily="34" charset="0"/>
            </a:endParaRPr>
          </a:p>
          <a:p>
            <a:r>
              <a:rPr lang="en-GB" sz="1400" b="1" dirty="0" smtClean="0">
                <a:latin typeface="Arial Black" panose="020B0A04020102020204" pitchFamily="34" charset="0"/>
              </a:rPr>
              <a:t>When flying </a:t>
            </a:r>
            <a:r>
              <a:rPr lang="en-GB" sz="1400" b="1" dirty="0">
                <a:latin typeface="Arial Black" panose="020B0A04020102020204" pitchFamily="34" charset="0"/>
              </a:rPr>
              <a:t>a true vertical line in still </a:t>
            </a:r>
            <a:r>
              <a:rPr lang="en-GB" sz="1400" b="1" dirty="0" smtClean="0">
                <a:latin typeface="Arial Black" panose="020B0A04020102020204" pitchFamily="34" charset="0"/>
              </a:rPr>
              <a:t>air, the</a:t>
            </a:r>
            <a:r>
              <a:rPr lang="en-GB" sz="1400" b="1" dirty="0">
                <a:latin typeface="Arial Black" panose="020B0A04020102020204" pitchFamily="34" charset="0"/>
              </a:rPr>
              <a:t> ZLA will be exactly perpendicular to the ground</a:t>
            </a:r>
            <a:r>
              <a:rPr lang="en-GB" sz="1400" b="1" dirty="0" smtClean="0">
                <a:latin typeface="Arial Black" panose="020B0A04020102020204" pitchFamily="34" charset="0"/>
              </a:rPr>
              <a:t>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41" y="2492896"/>
            <a:ext cx="3785510" cy="363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1462" y="2602719"/>
            <a:ext cx="419997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171450" indent="-1714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In the </a:t>
            </a:r>
            <a:r>
              <a:rPr lang="en-GB" sz="1400" dirty="0">
                <a:latin typeface="Candara" panose="020E0502030303020204" pitchFamily="34" charset="0"/>
              </a:rPr>
              <a:t>left </a:t>
            </a:r>
            <a:r>
              <a:rPr lang="en-GB" sz="1400" dirty="0" smtClean="0">
                <a:latin typeface="Candara" panose="020E0502030303020204" pitchFamily="34" charset="0"/>
              </a:rPr>
              <a:t>and centre sketches the </a:t>
            </a:r>
            <a:r>
              <a:rPr lang="en-GB" sz="1400" dirty="0">
                <a:latin typeface="Candara" panose="020E0502030303020204" pitchFamily="34" charset="0"/>
              </a:rPr>
              <a:t>aeroplane </a:t>
            </a:r>
            <a:r>
              <a:rPr lang="en-GB" sz="1400" dirty="0" smtClean="0">
                <a:latin typeface="Candara" panose="020E0502030303020204" pitchFamily="34" charset="0"/>
              </a:rPr>
              <a:t>is flying </a:t>
            </a:r>
            <a:r>
              <a:rPr lang="en-GB" sz="1400" dirty="0">
                <a:latin typeface="Candara" panose="020E0502030303020204" pitchFamily="34" charset="0"/>
              </a:rPr>
              <a:t>vertically downwards with its </a:t>
            </a:r>
            <a:r>
              <a:rPr lang="en-GB" sz="1400" b="1" dirty="0">
                <a:latin typeface="Candara" panose="020E0502030303020204" pitchFamily="34" charset="0"/>
              </a:rPr>
              <a:t>ZLA</a:t>
            </a:r>
            <a:r>
              <a:rPr lang="en-GB" sz="1400" dirty="0">
                <a:latin typeface="Candara" panose="020E0502030303020204" pitchFamily="34" charset="0"/>
              </a:rPr>
              <a:t> through the </a:t>
            </a:r>
            <a:r>
              <a:rPr lang="en-GB" sz="1400" dirty="0" smtClean="0">
                <a:latin typeface="Candara" panose="020E0502030303020204" pitchFamily="34" charset="0"/>
              </a:rPr>
              <a:t>main axis.</a:t>
            </a:r>
          </a:p>
          <a:p>
            <a:pPr marL="171450" indent="-171450">
              <a:buFont typeface="Arial" panose="020B0604020202020204" pitchFamily="34" charset="0"/>
              <a:buChar char="●"/>
            </a:pPr>
            <a:endParaRPr lang="en-GB" sz="1400" dirty="0">
              <a:latin typeface="Candara" panose="020E05020303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sketch on </a:t>
            </a:r>
            <a:r>
              <a:rPr lang="en-GB" sz="1400" dirty="0">
                <a:latin typeface="Candara" panose="020E0502030303020204" pitchFamily="34" charset="0"/>
              </a:rPr>
              <a:t>the </a:t>
            </a:r>
            <a:r>
              <a:rPr lang="en-GB" sz="1400" dirty="0" smtClean="0">
                <a:latin typeface="Candara" panose="020E0502030303020204" pitchFamily="34" charset="0"/>
              </a:rPr>
              <a:t>far right shows that the </a:t>
            </a:r>
            <a:r>
              <a:rPr lang="en-GB" sz="1400" b="1" dirty="0" smtClean="0">
                <a:latin typeface="Candara" panose="020E0502030303020204" pitchFamily="34" charset="0"/>
              </a:rPr>
              <a:t>CGT</a:t>
            </a:r>
            <a:r>
              <a:rPr lang="en-GB" sz="1400" dirty="0">
                <a:latin typeface="Candara" panose="020E0502030303020204" pitchFamily="34" charset="0"/>
              </a:rPr>
              <a:t> </a:t>
            </a:r>
            <a:r>
              <a:rPr lang="en-GB" sz="1400" dirty="0" smtClean="0">
                <a:latin typeface="Candara" panose="020E0502030303020204" pitchFamily="34" charset="0"/>
              </a:rPr>
              <a:t>can be different to the </a:t>
            </a:r>
            <a:r>
              <a:rPr lang="en-GB" sz="1400" b="1" dirty="0" smtClean="0">
                <a:latin typeface="Candara" panose="020E0502030303020204" pitchFamily="34" charset="0"/>
              </a:rPr>
              <a:t>ZLA</a:t>
            </a:r>
            <a:r>
              <a:rPr lang="en-GB" sz="1400" dirty="0" smtClean="0">
                <a:latin typeface="Candara" panose="020E0502030303020204" pitchFamily="34" charset="0"/>
              </a:rPr>
              <a:t> because of the wind.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4017" y="4049688"/>
            <a:ext cx="4054867" cy="74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 smtClean="0">
                <a:latin typeface="Arial Black" panose="020B0A04020102020204" pitchFamily="34" charset="0"/>
              </a:rPr>
              <a:t>On all 45° and vertical lines we use the </a:t>
            </a:r>
            <a:r>
              <a:rPr lang="en-GB" sz="1400" b="1" dirty="0" smtClean="0">
                <a:latin typeface="Arial Black" panose="020B0A04020102020204" pitchFamily="34" charset="0"/>
              </a:rPr>
              <a:t>ZLA</a:t>
            </a:r>
            <a:r>
              <a:rPr lang="en-GB" sz="1400" dirty="0" smtClean="0">
                <a:latin typeface="Arial Black" panose="020B0A04020102020204" pitchFamily="34" charset="0"/>
              </a:rPr>
              <a:t> to tell us how accurately the aircraft is flying the figure.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1463" y="5267015"/>
            <a:ext cx="405486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 smtClean="0">
                <a:latin typeface="Candara" panose="020E0502030303020204" pitchFamily="34" charset="0"/>
              </a:rPr>
              <a:t>Note again that in level </a:t>
            </a:r>
            <a:r>
              <a:rPr lang="en-GB" sz="1400" b="1" dirty="0" smtClean="0">
                <a:latin typeface="Candara" panose="020E0502030303020204" pitchFamily="34" charset="0"/>
              </a:rPr>
              <a:t>CGT</a:t>
            </a:r>
            <a:r>
              <a:rPr lang="en-GB" sz="1400" dirty="0" smtClean="0">
                <a:latin typeface="Candara" panose="020E0502030303020204" pitchFamily="34" charset="0"/>
              </a:rPr>
              <a:t> flight the wing must have a positive or negative </a:t>
            </a:r>
            <a:r>
              <a:rPr lang="en-GB" sz="1400" b="1" dirty="0" smtClean="0">
                <a:latin typeface="Candara" panose="020E0502030303020204" pitchFamily="34" charset="0"/>
              </a:rPr>
              <a:t>Angle of Attack</a:t>
            </a:r>
            <a:r>
              <a:rPr lang="en-GB" sz="1400" dirty="0" smtClean="0">
                <a:latin typeface="Candara" panose="020E0502030303020204" pitchFamily="34" charset="0"/>
              </a:rPr>
              <a:t> relative to the airflow, to keep the aircraft flying.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548680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When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should we use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CGT</a:t>
            </a:r>
          </a:p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and when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should we use ZLA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054" y="1772816"/>
            <a:ext cx="810973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In horizontal </a:t>
            </a:r>
            <a:r>
              <a:rPr lang="en-GB" sz="1400" b="1" dirty="0">
                <a:latin typeface="Arial Black" panose="020B0A04020102020204" pitchFamily="34" charset="0"/>
              </a:rPr>
              <a:t>lines or curving, rotating or rolling manoeuvres </a:t>
            </a:r>
            <a:r>
              <a:rPr lang="en-GB" sz="1400" b="1" dirty="0" smtClean="0">
                <a:latin typeface="Arial Black" panose="020B0A04020102020204" pitchFamily="34" charset="0"/>
              </a:rPr>
              <a:t>–</a:t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Arial Black" panose="020B0A04020102020204" pitchFamily="34" charset="0"/>
              </a:rPr>
              <a:t>use CENTRE </a:t>
            </a:r>
            <a:r>
              <a:rPr lang="en-GB" sz="1400" b="1" dirty="0">
                <a:latin typeface="Arial Black" panose="020B0A04020102020204" pitchFamily="34" charset="0"/>
              </a:rPr>
              <a:t>OF GRAVITY TRACK (CGT</a:t>
            </a:r>
            <a:r>
              <a:rPr lang="en-GB" sz="1400" b="1" dirty="0" smtClean="0">
                <a:latin typeface="Arial Black" panose="020B0A04020102020204" pitchFamily="34" charset="0"/>
              </a:rPr>
              <a:t>)</a:t>
            </a:r>
            <a:endParaRPr lang="en-GB" sz="600" b="1" dirty="0" smtClean="0">
              <a:latin typeface="Arial Black" panose="020B0A04020102020204" pitchFamily="34" charset="0"/>
            </a:endParaRPr>
          </a:p>
          <a:p>
            <a:r>
              <a:rPr lang="en-GB" sz="6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en-GB" sz="1400" b="1" dirty="0">
                <a:latin typeface="Arial Black" panose="020B0A04020102020204" pitchFamily="34" charset="0"/>
              </a:rPr>
              <a:t>When we are </a:t>
            </a:r>
            <a:r>
              <a:rPr lang="en-GB" sz="1400" b="1" dirty="0" smtClean="0">
                <a:latin typeface="Arial Black" panose="020B0A04020102020204" pitchFamily="34" charset="0"/>
              </a:rPr>
              <a:t>judging vertical </a:t>
            </a:r>
            <a:r>
              <a:rPr lang="en-GB" sz="1400" b="1" dirty="0">
                <a:latin typeface="Arial Black" panose="020B0A04020102020204" pitchFamily="34" charset="0"/>
              </a:rPr>
              <a:t>or 45° lines up </a:t>
            </a:r>
            <a:r>
              <a:rPr lang="en-GB" sz="1400" b="1" dirty="0" smtClean="0">
                <a:latin typeface="Arial Black" panose="020B0A04020102020204" pitchFamily="34" charset="0"/>
              </a:rPr>
              <a:t>or down –</a:t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Arial Black" panose="020B0A04020102020204" pitchFamily="34" charset="0"/>
              </a:rPr>
              <a:t>use the ZERO </a:t>
            </a:r>
            <a:r>
              <a:rPr lang="en-GB" sz="1400" b="1" dirty="0">
                <a:latin typeface="Arial Black" panose="020B0A04020102020204" pitchFamily="34" charset="0"/>
              </a:rPr>
              <a:t>LIFT AXIS (ZLA)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74062"/>
            <a:ext cx="3063708" cy="331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2448272" cy="33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74063"/>
            <a:ext cx="1901448" cy="316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475382"/>
            <a:ext cx="542411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Steep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or Shallow ….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Negative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or Positive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4" y="1931765"/>
            <a:ext cx="7757278" cy="403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65" y="1756267"/>
            <a:ext cx="5102594" cy="3847068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60054" y="1219332"/>
            <a:ext cx="77981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The “box” is the 1,000m cube of </a:t>
            </a:r>
            <a:r>
              <a:rPr lang="en-GB" sz="1400" b="1" dirty="0">
                <a:latin typeface="Arial Black" panose="020B0A04020102020204" pitchFamily="34" charset="0"/>
              </a:rPr>
              <a:t>airspace </a:t>
            </a:r>
            <a:r>
              <a:rPr lang="en-GB" sz="1400" b="1" dirty="0" smtClean="0">
                <a:latin typeface="Arial Black" panose="020B0A04020102020204" pitchFamily="34" charset="0"/>
              </a:rPr>
              <a:t>within which all competition aerobatic flights are executed.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0053" y="1844824"/>
            <a:ext cx="434399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latin typeface="Candara" panose="020E0502030303020204" pitchFamily="34" charset="0"/>
              </a:rPr>
              <a:t>The ‘Official Wind’ defines the main box axis</a:t>
            </a:r>
            <a:r>
              <a:rPr lang="en-GB" sz="400" b="1" dirty="0" smtClean="0">
                <a:latin typeface="Candara" panose="020E0502030303020204" pitchFamily="34" charset="0"/>
              </a:rPr>
              <a:t/>
            </a:r>
            <a:br>
              <a:rPr lang="en-GB" sz="400" b="1" dirty="0" smtClean="0">
                <a:latin typeface="Candara" panose="020E0502030303020204" pitchFamily="34" charset="0"/>
              </a:rPr>
            </a:br>
            <a:r>
              <a:rPr lang="en-GB" sz="400" b="1" dirty="0" smtClean="0">
                <a:latin typeface="Candara" panose="020E0502030303020204" pitchFamily="34" charset="0"/>
              </a:rPr>
              <a:t> </a:t>
            </a:r>
            <a:endParaRPr lang="en-GB" sz="400" b="1" dirty="0">
              <a:latin typeface="Candara" panose="020E0502030303020204" pitchFamily="34" charset="0"/>
            </a:endParaRP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‘main’ box centre-line is called the “A” 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box ‘cross’ centre-line is called the “B” 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Judges sit between 100 and 250m from the box edge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‘official’ or ‘contest wind’ will </a:t>
            </a:r>
            <a:r>
              <a:rPr lang="en-GB" sz="1400" dirty="0">
                <a:latin typeface="Candara" panose="020E0502030303020204" pitchFamily="34" charset="0"/>
              </a:rPr>
              <a:t>be </a:t>
            </a:r>
            <a:r>
              <a:rPr lang="en-GB" sz="1400" dirty="0" smtClean="0">
                <a:latin typeface="Candara" panose="020E0502030303020204" pitchFamily="34" charset="0"/>
              </a:rPr>
              <a:t>either from the left or the right, on the “A” 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Figures must be flown in the correct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direction on </a:t>
            </a:r>
            <a:r>
              <a:rPr lang="en-GB" sz="1400" dirty="0">
                <a:latin typeface="Candara" panose="020E0502030303020204" pitchFamily="34" charset="0"/>
              </a:rPr>
              <a:t>the “A” </a:t>
            </a:r>
            <a:r>
              <a:rPr lang="en-GB" sz="1400" dirty="0" smtClean="0">
                <a:latin typeface="Candara" panose="020E0502030303020204" pitchFamily="34" charset="0"/>
              </a:rPr>
              <a:t>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Figures can be flown either toward or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away from the judges on the “B” axis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3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Aerobatic Performance Zone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60054" y="4437112"/>
            <a:ext cx="34798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lvl="0"/>
            <a:r>
              <a:rPr lang="en-GB" sz="1400" b="1" dirty="0" smtClean="0">
                <a:latin typeface="Candara" panose="020E0502030303020204" pitchFamily="34" charset="0"/>
              </a:rPr>
              <a:t>The minimum operating height</a:t>
            </a:r>
          </a:p>
          <a:p>
            <a:pPr lvl="0"/>
            <a:r>
              <a:rPr lang="en-GB" sz="1400" b="1" dirty="0" smtClean="0">
                <a:latin typeface="Candara" panose="020E0502030303020204" pitchFamily="34" charset="0"/>
              </a:rPr>
              <a:t>depends on the category:</a:t>
            </a:r>
            <a:br>
              <a:rPr lang="en-GB" sz="1400" b="1" dirty="0" smtClean="0">
                <a:latin typeface="Candara" panose="020E0502030303020204" pitchFamily="34" charset="0"/>
              </a:rPr>
            </a:br>
            <a:r>
              <a:rPr lang="en-GB" sz="800" b="1" dirty="0" smtClean="0">
                <a:latin typeface="Candara" panose="020E0502030303020204" pitchFamily="34" charset="0"/>
              </a:rPr>
              <a:t/>
            </a:r>
            <a:br>
              <a:rPr lang="en-GB" sz="800" b="1" dirty="0" smtClean="0">
                <a:latin typeface="Candara" panose="020E0502030303020204" pitchFamily="34" charset="0"/>
              </a:rPr>
            </a:br>
            <a:r>
              <a:rPr lang="en-GB" sz="200" b="1" dirty="0" smtClean="0">
                <a:latin typeface="Candara" panose="020E0502030303020204" pitchFamily="34" charset="0"/>
              </a:rPr>
              <a:t> </a:t>
            </a:r>
          </a:p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100m  -  power Unlimited</a:t>
            </a:r>
          </a:p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200m  -  power Advanced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             -  glider Unlimited and Advanced</a:t>
            </a:r>
          </a:p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300m  -  power Sports and Intermediate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             -  glider Sports and Intermediate</a:t>
            </a:r>
          </a:p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450m  -  power and glider Club</a:t>
            </a:r>
            <a:endParaRPr lang="en-GB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Warm-Up figures</a:t>
            </a:r>
            <a:endParaRPr lang="en-GB" sz="3600" b="1" dirty="0" smtClean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157384"/>
            <a:ext cx="80485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300" b="1" dirty="0" smtClean="0">
                <a:latin typeface="Arial Black" panose="020B0A04020102020204" pitchFamily="34" charset="0"/>
              </a:rPr>
              <a:t>In Power programmes only:  Pilots are encouraged to fly a limited range of ‘Warm-Up’ figures to get used to +/- G-forces, check there are no loose items in the aeroplane  and ensure all systems are operating correctly</a:t>
            </a:r>
            <a:r>
              <a:rPr lang="en-GB" sz="1300" b="1" dirty="0">
                <a:latin typeface="Arial Black" panose="020B0A04020102020204" pitchFamily="34" charset="0"/>
              </a:rPr>
              <a:t>. </a:t>
            </a:r>
            <a:r>
              <a:rPr lang="en-GB" sz="1300" b="1" dirty="0" smtClean="0">
                <a:latin typeface="Arial Black" panose="020B0A04020102020204" pitchFamily="34" charset="0"/>
              </a:rPr>
              <a:t> ONLY these figures are </a:t>
            </a:r>
            <a:r>
              <a:rPr lang="en-GB" sz="1300" b="1" dirty="0">
                <a:latin typeface="Arial Black" panose="020B0A04020102020204" pitchFamily="34" charset="0"/>
              </a:rPr>
              <a:t>allowed </a:t>
            </a:r>
            <a:r>
              <a:rPr lang="en-GB" sz="1300" b="1" dirty="0" smtClean="0">
                <a:latin typeface="Arial Black" panose="020B0A04020102020204" pitchFamily="34" charset="0"/>
              </a:rPr>
              <a:t>-</a:t>
            </a:r>
            <a:endParaRPr lang="en-GB" sz="1300" b="1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3" y="1969272"/>
            <a:ext cx="391194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latin typeface="Candara" panose="020E0502030303020204" pitchFamily="34" charset="0"/>
              </a:rPr>
              <a:t>Half rolls</a:t>
            </a:r>
          </a:p>
          <a:p>
            <a:pPr>
              <a:lnSpc>
                <a:spcPts val="1400"/>
              </a:lnSpc>
            </a:pPr>
            <a:r>
              <a:rPr lang="en-GB" sz="1400" dirty="0" smtClean="0">
                <a:latin typeface="Candara" panose="020E0502030303020204" pitchFamily="34" charset="0"/>
              </a:rPr>
              <a:t>Any number of these two half-rolls -</a:t>
            </a:r>
          </a:p>
          <a:p>
            <a:pPr>
              <a:lnSpc>
                <a:spcPts val="1400"/>
              </a:lnSpc>
            </a:pPr>
            <a:endParaRPr lang="en-GB" sz="1400" b="1" dirty="0">
              <a:latin typeface="Candara" panose="020E0502030303020204" pitchFamily="34" charset="0"/>
            </a:endParaRPr>
          </a:p>
          <a:p>
            <a:pPr>
              <a:lnSpc>
                <a:spcPts val="1400"/>
              </a:lnSpc>
            </a:pPr>
            <a:endParaRPr lang="en-GB" sz="1400" b="1" dirty="0" smtClean="0">
              <a:latin typeface="Candara" panose="020E0502030303020204" pitchFamily="34" charset="0"/>
            </a:endParaRPr>
          </a:p>
          <a:p>
            <a:pPr>
              <a:lnSpc>
                <a:spcPts val="1400"/>
              </a:lnSpc>
            </a:pPr>
            <a:endParaRPr lang="en-GB" sz="1400" b="1" dirty="0" smtClean="0"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9283"/>
            <a:ext cx="1752438" cy="32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0053" y="2688950"/>
            <a:ext cx="3551907" cy="63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400"/>
              </a:lnSpc>
            </a:pPr>
            <a:r>
              <a:rPr lang="en-GB" sz="1400" b="1" dirty="0">
                <a:latin typeface="Candara" panose="020E0502030303020204" pitchFamily="34" charset="0"/>
              </a:rPr>
              <a:t>Stick Pull-Push</a:t>
            </a:r>
          </a:p>
          <a:p>
            <a:pPr>
              <a:lnSpc>
                <a:spcPts val="1400"/>
              </a:lnSpc>
            </a:pPr>
            <a:r>
              <a:rPr lang="en-GB" sz="1400" dirty="0">
                <a:latin typeface="Candara" panose="020E0502030303020204" pitchFamily="34" charset="0"/>
              </a:rPr>
              <a:t>Any number of pull/push </a:t>
            </a:r>
            <a:r>
              <a:rPr lang="en-GB" sz="1400" dirty="0" smtClean="0">
                <a:latin typeface="Candara" panose="020E0502030303020204" pitchFamily="34" charset="0"/>
              </a:rPr>
              <a:t>stick movements in </a:t>
            </a:r>
            <a:r>
              <a:rPr lang="en-GB" sz="1400" dirty="0">
                <a:latin typeface="Candara" panose="020E0502030303020204" pitchFamily="34" charset="0"/>
              </a:rPr>
              <a:t>erect or inverted flight -</a:t>
            </a:r>
          </a:p>
          <a:p>
            <a:pPr>
              <a:lnSpc>
                <a:spcPts val="1400"/>
              </a:lnSpc>
            </a:pP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12388"/>
            <a:ext cx="1872208" cy="35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053" y="3689628"/>
            <a:ext cx="3839939" cy="83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latin typeface="Candara" panose="020E0502030303020204" pitchFamily="34" charset="0"/>
              </a:rPr>
              <a:t>Turns</a:t>
            </a:r>
            <a:endParaRPr lang="en-GB" sz="1400" b="1" dirty="0">
              <a:latin typeface="Candara" panose="020E0502030303020204" pitchFamily="34" charset="0"/>
            </a:endParaRPr>
          </a:p>
          <a:p>
            <a:pPr>
              <a:lnSpc>
                <a:spcPts val="1400"/>
              </a:lnSpc>
            </a:pPr>
            <a:r>
              <a:rPr lang="en-GB" sz="1400" dirty="0">
                <a:latin typeface="Candara" panose="020E0502030303020204" pitchFamily="34" charset="0"/>
              </a:rPr>
              <a:t>Any number of </a:t>
            </a:r>
            <a:r>
              <a:rPr lang="en-GB" sz="1400" dirty="0" smtClean="0">
                <a:latin typeface="Candara" panose="020E0502030303020204" pitchFamily="34" charset="0"/>
              </a:rPr>
              <a:t>90°, 180°, 270° and 360° Turns </a:t>
            </a:r>
            <a:r>
              <a:rPr lang="en-GB" sz="1400" i="1" dirty="0" smtClean="0">
                <a:latin typeface="Candara" panose="020E0502030303020204" pitchFamily="34" charset="0"/>
              </a:rPr>
              <a:t>without</a:t>
            </a:r>
            <a:r>
              <a:rPr lang="en-GB" sz="1400" dirty="0" smtClean="0">
                <a:latin typeface="Candara" panose="020E0502030303020204" pitchFamily="34" charset="0"/>
              </a:rPr>
              <a:t> rotations in erect or inverted flight -</a:t>
            </a:r>
            <a:endParaRPr lang="en-GB" sz="1400" dirty="0">
              <a:latin typeface="Candara" panose="020E0502030303020204" pitchFamily="34" charset="0"/>
            </a:endParaRPr>
          </a:p>
          <a:p>
            <a:pPr>
              <a:lnSpc>
                <a:spcPts val="1400"/>
              </a:lnSpc>
            </a:pP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9" y="4307964"/>
            <a:ext cx="2515679" cy="80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37705" y="1969272"/>
            <a:ext cx="3594735" cy="78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latin typeface="Candara" panose="020E0502030303020204" pitchFamily="34" charset="0"/>
              </a:rPr>
              <a:t>Additional figures</a:t>
            </a:r>
            <a:endParaRPr lang="en-GB" sz="1400" b="1" dirty="0">
              <a:latin typeface="Candara" panose="020E0502030303020204" pitchFamily="34" charset="0"/>
            </a:endParaRPr>
          </a:p>
          <a:p>
            <a:pPr>
              <a:lnSpc>
                <a:spcPts val="1400"/>
              </a:lnSpc>
            </a:pPr>
            <a:r>
              <a:rPr lang="en-GB" sz="1400" dirty="0">
                <a:latin typeface="Candara" panose="020E0502030303020204" pitchFamily="34" charset="0"/>
              </a:rPr>
              <a:t>Up to </a:t>
            </a:r>
            <a:r>
              <a:rPr lang="en-GB" sz="1400" i="1" dirty="0">
                <a:latin typeface="Candara" panose="020E0502030303020204" pitchFamily="34" charset="0"/>
              </a:rPr>
              <a:t>three</a:t>
            </a:r>
            <a:r>
              <a:rPr lang="en-GB" sz="1400" dirty="0">
                <a:latin typeface="Candara" panose="020E0502030303020204" pitchFamily="34" charset="0"/>
              </a:rPr>
              <a:t> of the following </a:t>
            </a:r>
            <a:r>
              <a:rPr lang="en-GB" sz="1400" dirty="0" smtClean="0">
                <a:latin typeface="Candara" panose="020E0502030303020204" pitchFamily="34" charset="0"/>
              </a:rPr>
              <a:t>fourteen figures </a:t>
            </a:r>
            <a:r>
              <a:rPr lang="en-GB" sz="1400" i="1" dirty="0" smtClean="0">
                <a:latin typeface="Candara" panose="020E0502030303020204" pitchFamily="34" charset="0"/>
              </a:rPr>
              <a:t>without</a:t>
            </a:r>
            <a:r>
              <a:rPr lang="en-GB" sz="1400" dirty="0" smtClean="0">
                <a:latin typeface="Candara" panose="020E0502030303020204" pitchFamily="34" charset="0"/>
              </a:rPr>
              <a:t> rotations may be flown </a:t>
            </a:r>
            <a:r>
              <a:rPr lang="en-GB" sz="1400" i="1" dirty="0" smtClean="0">
                <a:latin typeface="Candara" panose="020E0502030303020204" pitchFamily="34" charset="0"/>
              </a:rPr>
              <a:t>once</a:t>
            </a:r>
            <a:r>
              <a:rPr lang="en-GB" sz="1400" dirty="0" smtClean="0">
                <a:latin typeface="Candara" panose="020E0502030303020204" pitchFamily="34" charset="0"/>
              </a:rPr>
              <a:t> each, i.e. they may </a:t>
            </a:r>
            <a:r>
              <a:rPr lang="en-GB" sz="1400" i="1" dirty="0">
                <a:latin typeface="Candara" panose="020E0502030303020204" pitchFamily="34" charset="0"/>
              </a:rPr>
              <a:t>not</a:t>
            </a:r>
            <a:r>
              <a:rPr lang="en-GB" sz="1400" dirty="0">
                <a:latin typeface="Candara" panose="020E0502030303020204" pitchFamily="34" charset="0"/>
              </a:rPr>
              <a:t> be </a:t>
            </a:r>
            <a:r>
              <a:rPr lang="en-GB" sz="1400" dirty="0" smtClean="0">
                <a:latin typeface="Candara" panose="020E0502030303020204" pitchFamily="34" charset="0"/>
              </a:rPr>
              <a:t>repeated -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43" y="2825532"/>
            <a:ext cx="28584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054" y="5613874"/>
            <a:ext cx="799077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400"/>
              </a:lnSpc>
            </a:pPr>
            <a:r>
              <a:rPr lang="en-GB" sz="1400" b="1" dirty="0" smtClean="0">
                <a:latin typeface="Candara" panose="020E0502030303020204" pitchFamily="34" charset="0"/>
              </a:rPr>
              <a:t>Also - in power </a:t>
            </a:r>
            <a:r>
              <a:rPr lang="en-GB" sz="1400" b="1" dirty="0">
                <a:latin typeface="Candara" panose="020E0502030303020204" pitchFamily="34" charset="0"/>
              </a:rPr>
              <a:t>Programme-1 </a:t>
            </a:r>
            <a:r>
              <a:rPr lang="en-GB" sz="1400" b="1" dirty="0" smtClean="0">
                <a:latin typeface="Candara" panose="020E0502030303020204" pitchFamily="34" charset="0"/>
              </a:rPr>
              <a:t>/ </a:t>
            </a:r>
            <a:r>
              <a:rPr lang="en-GB" sz="1400" b="1" dirty="0">
                <a:latin typeface="Candara" panose="020E0502030303020204" pitchFamily="34" charset="0"/>
              </a:rPr>
              <a:t>Free Known </a:t>
            </a:r>
            <a:r>
              <a:rPr lang="en-GB" sz="1400" b="1" dirty="0" smtClean="0">
                <a:latin typeface="Candara" panose="020E0502030303020204" pitchFamily="34" charset="0"/>
              </a:rPr>
              <a:t>sequences only</a:t>
            </a:r>
          </a:p>
          <a:p>
            <a:pPr>
              <a:lnSpc>
                <a:spcPts val="1400"/>
              </a:lnSpc>
            </a:pPr>
            <a:r>
              <a:rPr lang="en-GB" sz="1400" dirty="0" smtClean="0">
                <a:latin typeface="Candara" panose="020E0502030303020204" pitchFamily="34" charset="0"/>
              </a:rPr>
              <a:t>Up to the first </a:t>
            </a:r>
            <a:r>
              <a:rPr lang="en-GB" sz="1400" i="1" dirty="0" smtClean="0">
                <a:latin typeface="Candara" panose="020E0502030303020204" pitchFamily="34" charset="0"/>
              </a:rPr>
              <a:t>five</a:t>
            </a:r>
            <a:r>
              <a:rPr lang="en-GB" sz="1400" dirty="0" smtClean="0">
                <a:latin typeface="Candara" panose="020E0502030303020204" pitchFamily="34" charset="0"/>
              </a:rPr>
              <a:t> figures of the pilots own sequence. These </a:t>
            </a:r>
            <a:r>
              <a:rPr lang="en-GB" sz="1400" i="1" dirty="0" smtClean="0">
                <a:latin typeface="Candara" panose="020E0502030303020204" pitchFamily="34" charset="0"/>
              </a:rPr>
              <a:t>must</a:t>
            </a:r>
            <a:r>
              <a:rPr lang="en-GB" sz="1400" dirty="0" smtClean="0">
                <a:latin typeface="Candara" panose="020E0502030303020204" pitchFamily="34" charset="0"/>
              </a:rPr>
              <a:t> be flown inside the box and in the </a:t>
            </a:r>
            <a:r>
              <a:rPr lang="en-GB" sz="1400" i="1" dirty="0" smtClean="0">
                <a:latin typeface="Candara" panose="020E0502030303020204" pitchFamily="34" charset="0"/>
              </a:rPr>
              <a:t>correct order</a:t>
            </a:r>
            <a:r>
              <a:rPr lang="en-GB" sz="1400" dirty="0" smtClean="0">
                <a:latin typeface="Candara" panose="020E0502030303020204" pitchFamily="34" charset="0"/>
              </a:rPr>
              <a:t>, i.e. just figure 1, or figures 1 and 2, or figures 1-2-3 and so on up to 1-2-3-4-5. If they are flown incorrectly or in any other order or any other figures are flown then a penalty </a:t>
            </a:r>
            <a:r>
              <a:rPr lang="en-GB" sz="1400" i="1" dirty="0" smtClean="0">
                <a:latin typeface="Candara" panose="020E0502030303020204" pitchFamily="34" charset="0"/>
              </a:rPr>
              <a:t>must</a:t>
            </a:r>
            <a:r>
              <a:rPr lang="en-GB" sz="1400" dirty="0" smtClean="0">
                <a:latin typeface="Candara" panose="020E0502030303020204" pitchFamily="34" charset="0"/>
              </a:rPr>
              <a:t> be applied.</a:t>
            </a:r>
            <a:endParaRPr lang="en-GB" sz="1400" dirty="0">
              <a:latin typeface="Candara" panose="020E0502030303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7704" y="5397850"/>
            <a:ext cx="455574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61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3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Wing Rocks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5" y="991106"/>
            <a:ext cx="5328591" cy="55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79912" y="692696"/>
            <a:ext cx="5256583" cy="28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6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For Power</a:t>
            </a:r>
          </a:p>
          <a:p>
            <a:pPr>
              <a:lnSpc>
                <a:spcPts val="1600"/>
              </a:lnSpc>
            </a:pPr>
            <a:endParaRPr lang="en-GB" sz="1600" b="1" dirty="0">
              <a:latin typeface="Candara" panose="020E0502030303020204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BEFORE the sequence starts:</a:t>
            </a:r>
            <a:endParaRPr lang="en-GB" sz="1600" b="1" dirty="0">
              <a:latin typeface="Candara" panose="020E050203030302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>
                <a:latin typeface="Candara" panose="020E0502030303020204" pitchFamily="34" charset="0"/>
              </a:rPr>
              <a:t>● </a:t>
            </a:r>
            <a:r>
              <a:rPr lang="en-GB" sz="1600" b="1" i="1" dirty="0" smtClean="0">
                <a:latin typeface="Candara" panose="020E0502030303020204" pitchFamily="34" charset="0"/>
              </a:rPr>
              <a:t> </a:t>
            </a:r>
            <a:r>
              <a:rPr lang="en-GB" sz="1600" dirty="0" smtClean="0">
                <a:latin typeface="Candara" panose="020E0502030303020204" pitchFamily="34" charset="0"/>
              </a:rPr>
              <a:t>There should be THREE consecutive Wing Rocks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●  </a:t>
            </a:r>
            <a:r>
              <a:rPr lang="en-GB" sz="1600" dirty="0" smtClean="0">
                <a:latin typeface="Candara" panose="020E0502030303020204" pitchFamily="34" charset="0"/>
              </a:rPr>
              <a:t>They </a:t>
            </a:r>
            <a:r>
              <a:rPr lang="en-GB" sz="1600" dirty="0">
                <a:latin typeface="Candara" panose="020E0502030303020204" pitchFamily="34" charset="0"/>
              </a:rPr>
              <a:t>can start and/or finish inside or outside the box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●  </a:t>
            </a:r>
            <a:r>
              <a:rPr lang="en-GB" sz="1600" dirty="0" smtClean="0">
                <a:latin typeface="Candara" panose="020E0502030303020204" pitchFamily="34" charset="0"/>
              </a:rPr>
              <a:t>Each one should reach at least 45° of roll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  ●  </a:t>
            </a:r>
            <a:r>
              <a:rPr lang="en-GB" sz="1600" dirty="0" smtClean="0">
                <a:latin typeface="Candara" panose="020E0502030303020204" pitchFamily="34" charset="0"/>
              </a:rPr>
              <a:t>They must be done along the initial sequence axis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    ●  </a:t>
            </a:r>
            <a:r>
              <a:rPr lang="en-GB" sz="1600" dirty="0" smtClean="0">
                <a:latin typeface="Candara" panose="020E0502030303020204" pitchFamily="34" charset="0"/>
              </a:rPr>
              <a:t>Climbing or diving at up to 90° is allowed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      ●  </a:t>
            </a:r>
            <a:r>
              <a:rPr lang="en-GB" sz="1600" dirty="0" smtClean="0">
                <a:latin typeface="Candara" panose="020E0502030303020204" pitchFamily="34" charset="0"/>
              </a:rPr>
              <a:t>From a 90° climb an erect or inverted exit is OK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dirty="0" smtClean="0">
                <a:latin typeface="Candara" panose="020E0502030303020204" pitchFamily="34" charset="0"/>
              </a:rPr>
              <a:t>             </a:t>
            </a:r>
            <a:r>
              <a:rPr lang="en-GB" sz="1600" b="1" i="1" dirty="0" smtClean="0">
                <a:latin typeface="Candara" panose="020E0502030303020204" pitchFamily="34" charset="0"/>
              </a:rPr>
              <a:t>● </a:t>
            </a:r>
            <a:r>
              <a:rPr lang="en-GB" sz="1600" dirty="0" smtClean="0">
                <a:latin typeface="Candara" panose="020E0502030303020204" pitchFamily="34" charset="0"/>
              </a:rPr>
              <a:t>If not climbing at 90° then for an inverted start 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                  all wing rocks must be completed while inverted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endParaRPr lang="en-GB" sz="1600" dirty="0" smtClean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0977" y="3717032"/>
            <a:ext cx="342893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4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To signify an Interruption or Break: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We need to see THREE Wing Rocks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0976" y="4509120"/>
            <a:ext cx="45810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6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To restart after a Break: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It’s the SAME process as the very start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If there was no prior direction error then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the pre-break direction MUST be resumed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If there was a direction error immediately before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the break then the restart direction can be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different to that before the break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endParaRPr lang="en-GB" sz="160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asic Rules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of Judging</a:t>
            </a:r>
            <a:endParaRPr lang="en-GB" sz="3600" b="1" dirty="0" smtClean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5798" y="2132856"/>
            <a:ext cx="387620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Radii </a:t>
            </a:r>
            <a:r>
              <a:rPr lang="en-GB" sz="1400" dirty="0">
                <a:latin typeface="Candara" panose="020E0502030303020204" pitchFamily="34" charset="0"/>
              </a:rPr>
              <a:t>'A' and 'E' need not be the </a:t>
            </a:r>
            <a:r>
              <a:rPr lang="en-GB" sz="1400" dirty="0" smtClean="0">
                <a:latin typeface="Candara" panose="020E0502030303020204" pitchFamily="34" charset="0"/>
              </a:rPr>
              <a:t>same,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but </a:t>
            </a:r>
            <a:r>
              <a:rPr lang="en-GB" sz="1400" dirty="0">
                <a:latin typeface="Candara" panose="020E0502030303020204" pitchFamily="34" charset="0"/>
              </a:rPr>
              <a:t>'E' is flown much more slowly.  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andara" panose="020E0502030303020204" pitchFamily="34" charset="0"/>
              </a:rPr>
              <a:t>Lines 'B' and 'D' must be the same length.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For </a:t>
            </a:r>
            <a:r>
              <a:rPr lang="en-GB" sz="1400" dirty="0">
                <a:latin typeface="Candara" panose="020E0502030303020204" pitchFamily="34" charset="0"/>
              </a:rPr>
              <a:t>a 2/1 ratio : deduct 2 marks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For </a:t>
            </a:r>
            <a:r>
              <a:rPr lang="en-GB" sz="1400" dirty="0">
                <a:latin typeface="Candara" panose="020E0502030303020204" pitchFamily="34" charset="0"/>
              </a:rPr>
              <a:t>a 3/1 ratio : deduct 3 marks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No </a:t>
            </a:r>
            <a:r>
              <a:rPr lang="en-GB" sz="1400" dirty="0">
                <a:latin typeface="Candara" panose="020E0502030303020204" pitchFamily="34" charset="0"/>
              </a:rPr>
              <a:t>line at all : deduct 4 </a:t>
            </a:r>
            <a:r>
              <a:rPr lang="en-GB" sz="1400" dirty="0" smtClean="0">
                <a:latin typeface="Candara" panose="020E0502030303020204" pitchFamily="34" charset="0"/>
              </a:rPr>
              <a:t>marks</a:t>
            </a:r>
            <a:r>
              <a:rPr lang="en-GB" sz="800" b="1" dirty="0" smtClean="0">
                <a:latin typeface="Candara" panose="020E0502030303020204" pitchFamily="34" charset="0"/>
              </a:rPr>
              <a:t/>
            </a:r>
            <a:br>
              <a:rPr lang="en-GB" sz="800" b="1" dirty="0" smtClean="0">
                <a:latin typeface="Candara" panose="020E0502030303020204" pitchFamily="34" charset="0"/>
              </a:rPr>
            </a:br>
            <a:endParaRPr lang="en-GB" sz="8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200" b="1" dirty="0">
                <a:latin typeface="Arial Black" panose="020B0A04020102020204" pitchFamily="34" charset="0"/>
              </a:rPr>
              <a:t>For example: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If </a:t>
            </a:r>
            <a:r>
              <a:rPr lang="en-GB" sz="1400" dirty="0">
                <a:latin typeface="Candara" panose="020E0502030303020204" pitchFamily="34" charset="0"/>
              </a:rPr>
              <a:t>the aircraft </a:t>
            </a:r>
            <a:r>
              <a:rPr lang="en-GB" sz="1400" dirty="0" smtClean="0">
                <a:latin typeface="Candara" panose="020E0502030303020204" pitchFamily="34" charset="0"/>
              </a:rPr>
              <a:t>starts </a:t>
            </a:r>
            <a:r>
              <a:rPr lang="en-GB" sz="1400" dirty="0">
                <a:latin typeface="Candara" panose="020E0502030303020204" pitchFamily="34" charset="0"/>
              </a:rPr>
              <a:t>the figure </a:t>
            </a:r>
            <a:r>
              <a:rPr lang="en-GB" sz="1400" dirty="0" smtClean="0">
                <a:latin typeface="Candara" panose="020E0502030303020204" pitchFamily="34" charset="0"/>
              </a:rPr>
              <a:t>climbing at </a:t>
            </a:r>
            <a:r>
              <a:rPr lang="en-GB" sz="1400" dirty="0">
                <a:latin typeface="Candara" panose="020E0502030303020204" pitchFamily="34" charset="0"/>
              </a:rPr>
              <a:t>5</a:t>
            </a:r>
            <a:r>
              <a:rPr lang="en-GB" sz="1400" dirty="0" smtClean="0">
                <a:latin typeface="Candara" panose="020E0502030303020204" pitchFamily="34" charset="0"/>
              </a:rPr>
              <a:t>°, </a:t>
            </a:r>
            <a:r>
              <a:rPr lang="en-GB" sz="1400" dirty="0">
                <a:latin typeface="Candara" panose="020E0502030303020204" pitchFamily="34" charset="0"/>
              </a:rPr>
              <a:t>no yaw and between 5° and 10° of bank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During </a:t>
            </a:r>
            <a:r>
              <a:rPr lang="en-GB" sz="1400" dirty="0">
                <a:latin typeface="Candara" panose="020E0502030303020204" pitchFamily="34" charset="0"/>
              </a:rPr>
              <a:t>the figure </a:t>
            </a:r>
            <a:r>
              <a:rPr lang="en-GB" sz="1400" dirty="0" smtClean="0">
                <a:latin typeface="Candara" panose="020E0502030303020204" pitchFamily="34" charset="0"/>
              </a:rPr>
              <a:t>is </a:t>
            </a:r>
            <a:r>
              <a:rPr lang="en-GB" sz="1400" dirty="0">
                <a:latin typeface="Candara" panose="020E0502030303020204" pitchFamily="34" charset="0"/>
              </a:rPr>
              <a:t>pitched OK but yawed 5° and rolled 10° off axis at a key point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figure ends </a:t>
            </a:r>
            <a:r>
              <a:rPr lang="en-GB" sz="1400" dirty="0">
                <a:latin typeface="Candara" panose="020E0502030303020204" pitchFamily="34" charset="0"/>
              </a:rPr>
              <a:t>with 5° of yaw, between 0° and 5° nose-down and no bank </a:t>
            </a:r>
            <a:r>
              <a:rPr lang="en-GB" sz="1400" dirty="0" smtClean="0">
                <a:latin typeface="Candara" panose="020E0502030303020204" pitchFamily="34" charset="0"/>
              </a:rPr>
              <a:t>angle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0053" y="1124744"/>
            <a:ext cx="8048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>
                <a:latin typeface="Arial Black" panose="020B0A04020102020204" pitchFamily="34" charset="0"/>
              </a:rPr>
              <a:t>Every figure starts with a potential 'perfect' mark or grade of 10 </a:t>
            </a:r>
            <a:r>
              <a:rPr lang="en-GB" sz="1400" b="1" dirty="0" smtClean="0">
                <a:latin typeface="Arial Black" panose="020B0A04020102020204" pitchFamily="34" charset="0"/>
              </a:rPr>
              <a:t>points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 smtClean="0">
                <a:latin typeface="Arial Black" panose="020B0A04020102020204" pitchFamily="34" charset="0"/>
              </a:rPr>
              <a:t>The basic judging rule is : an error of 5</a:t>
            </a:r>
            <a:r>
              <a:rPr lang="en-GB" sz="1400" b="1" dirty="0">
                <a:latin typeface="Arial Black" panose="020B0A04020102020204" pitchFamily="34" charset="0"/>
              </a:rPr>
              <a:t>° equals a 1 point </a:t>
            </a:r>
            <a:r>
              <a:rPr lang="en-GB" sz="1400" b="1" dirty="0" smtClean="0">
                <a:latin typeface="Arial Black" panose="020B0A04020102020204" pitchFamily="34" charset="0"/>
              </a:rPr>
              <a:t>downgrade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>
                <a:latin typeface="Arial Black" panose="020B0A04020102020204" pitchFamily="34" charset="0"/>
              </a:rPr>
              <a:t>Deduct points to arrive at your personal final mark for each </a:t>
            </a:r>
            <a:r>
              <a:rPr lang="en-GB" sz="1400" b="1" dirty="0" smtClean="0">
                <a:latin typeface="Arial Black" panose="020B0A04020102020204" pitchFamily="34" charset="0"/>
              </a:rPr>
              <a:t>figure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316265" cy="292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95798" y="5877272"/>
            <a:ext cx="801278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200" b="1" dirty="0">
                <a:latin typeface="Arial Black" panose="020B0A04020102020204" pitchFamily="34" charset="0"/>
              </a:rPr>
              <a:t>The result is: 10 points - 1 - 0 - 1.5 ... - 0 - 1 - 2 ... - 1 - 0.5 - 0  =  </a:t>
            </a:r>
            <a:r>
              <a:rPr lang="en-GB" b="1" dirty="0">
                <a:latin typeface="Arial Black" panose="020B0A04020102020204" pitchFamily="34" charset="0"/>
              </a:rPr>
              <a:t>3 marks</a:t>
            </a:r>
            <a:r>
              <a:rPr lang="en-GB" sz="1200" b="1" dirty="0">
                <a:latin typeface="Arial Black" panose="020B0A04020102020204" pitchFamily="34" charset="0"/>
              </a:rPr>
              <a:t> </a:t>
            </a:r>
            <a:r>
              <a:rPr lang="en-GB" sz="1200" b="1" dirty="0" smtClean="0">
                <a:latin typeface="Arial Black" panose="020B0A04020102020204" pitchFamily="34" charset="0"/>
              </a:rPr>
              <a:t> for the figure</a:t>
            </a:r>
          </a:p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FF3300"/>
                </a:solidFill>
                <a:latin typeface="Arial Black" panose="020B0A04020102020204" pitchFamily="34" charset="0"/>
              </a:rPr>
              <a:t>This is a </a:t>
            </a:r>
            <a:r>
              <a:rPr lang="en-GB" sz="1600" b="1" i="1" u="sng" dirty="0">
                <a:solidFill>
                  <a:srgbClr val="FF3300"/>
                </a:solidFill>
                <a:latin typeface="Arial Black" panose="020B0A04020102020204" pitchFamily="34" charset="0"/>
              </a:rPr>
              <a:t>fault</a:t>
            </a:r>
            <a:r>
              <a:rPr lang="en-GB" sz="1600" b="1" dirty="0">
                <a:solidFill>
                  <a:srgbClr val="FF3300"/>
                </a:solidFill>
                <a:latin typeface="Arial Black" panose="020B0A04020102020204" pitchFamily="34" charset="0"/>
              </a:rPr>
              <a:t> driven process - you are not marking "goodness</a:t>
            </a:r>
            <a:r>
              <a:rPr lang="en-GB" sz="16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".</a:t>
            </a:r>
            <a:endParaRPr lang="en-GB" sz="1600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2117</Words>
  <Application>Microsoft Office PowerPoint</Application>
  <PresentationFormat>On-screen Show (4:3)</PresentationFormat>
  <Paragraphs>245</Paragraphs>
  <Slides>24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questions please … !</vt:lpstr>
    </vt:vector>
  </TitlesOfParts>
  <Company>Exploit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Buckenham</dc:creator>
  <cp:lastModifiedBy>Nick Buckenham</cp:lastModifiedBy>
  <cp:revision>299</cp:revision>
  <dcterms:created xsi:type="dcterms:W3CDTF">2008-03-06T11:22:08Z</dcterms:created>
  <dcterms:modified xsi:type="dcterms:W3CDTF">2023-03-11T11:39:35Z</dcterms:modified>
</cp:coreProperties>
</file>