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Default Extension="fntdata" ContentType="application/x-fontdata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8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media/image6.png" ContentType="image/png"/>
  <Override PartName="/ppt/media/image14.wmf" ContentType="image/x-wmf"/>
  <Override PartName="/ppt/media/image18.gif" ContentType="image/gif"/>
  <Override PartName="/ppt/media/image1.gif" ContentType="image/gif"/>
  <Override PartName="/ppt/media/image2.png" ContentType="image/png"/>
  <Override PartName="/ppt/media/image4.png" ContentType="image/png"/>
  <Override PartName="/ppt/media/hdphoto1.wdp" ContentType="image/vnd.ms-photo"/>
  <Override PartName="/ppt/media/image3.png" ContentType="image/png"/>
  <Override PartName="/ppt/media/image15.gif" ContentType="image/gif"/>
  <Override PartName="/ppt/media/image5.png" ContentType="image/png"/>
  <Override PartName="/ppt/media/hdphoto2.wdp" ContentType="image/vnd.ms-photo"/>
  <Override PartName="/ppt/media/image7.jpeg" ContentType="image/jpeg"/>
  <Override PartName="/ppt/media/image8.jpeg" ContentType="image/jpeg"/>
  <Override PartName="/ppt/media/image9.jpeg" ContentType="image/jpeg"/>
  <Override PartName="/ppt/media/image10.png" ContentType="image/png"/>
  <Override PartName="/ppt/media/hdphoto3.wdp" ContentType="image/vnd.ms-photo"/>
  <Override PartName="/ppt/media/image11.png" ContentType="image/png"/>
  <Override PartName="/ppt/media/hdphoto4.wdp" ContentType="image/vnd.ms-photo"/>
  <Override PartName="/ppt/media/image12.png" ContentType="image/png"/>
  <Override PartName="/ppt/media/image13.gif" ContentType="image/gif"/>
  <Override PartName="/ppt/media/image16.gif" ContentType="image/gif"/>
  <Override PartName="/ppt/media/image17.png" ContentType="image/png"/>
  <Override PartName="/ppt/media/image19.gif" ContentType="image/gif"/>
  <Override PartName="/ppt/media/image20.png" ContentType="image/png"/>
  <Override PartName="/ppt/media/image21.png" ContentType="image/png"/>
  <Override PartName="/ppt/media/image22.png" ContentType="image/png"/>
  <Override PartName="/ppt/media/hdphoto5.wdp" ContentType="image/vnd.ms-photo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8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6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/>
  <p:notesSz cx="6858000" cy="9637713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move the slide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dt" idx="49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 type="ftr" idx="50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PlaceHolder 6"/>
          <p:cNvSpPr>
            <a:spLocks noGrp="1"/>
          </p:cNvSpPr>
          <p:nvPr>
            <p:ph type="sldNum" idx="51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8699335D-FB2A-4E1D-87FD-BC7DEEC9363C}" type="slidenum"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sldNum" idx="52"/>
          </p:nvPr>
        </p:nvSpPr>
        <p:spPr>
          <a:xfrm>
            <a:off x="3884760" y="9153360"/>
            <a:ext cx="2971080" cy="482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08A2ACB-C847-42C8-86F8-0A45BF07019F}" type="slidenum"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sldImg"/>
          </p:nvPr>
        </p:nvSpPr>
        <p:spPr>
          <a:xfrm>
            <a:off x="1019160" y="722160"/>
            <a:ext cx="4818960" cy="3614040"/>
          </a:xfrm>
          <a:prstGeom prst="rect">
            <a:avLst/>
          </a:prstGeom>
          <a:ln w="0">
            <a:noFill/>
          </a:ln>
        </p:spPr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685800" y="4578480"/>
            <a:ext cx="5485680" cy="4336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sldImg"/>
          </p:nvPr>
        </p:nvSpPr>
        <p:spPr>
          <a:xfrm>
            <a:off x="1019160" y="722160"/>
            <a:ext cx="4818960" cy="3614040"/>
          </a:xfrm>
          <a:prstGeom prst="rect">
            <a:avLst/>
          </a:prstGeom>
          <a:ln w="0">
            <a:noFill/>
          </a:ln>
        </p:spPr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685800" y="4578480"/>
            <a:ext cx="5485680" cy="4336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sldNum" idx="59"/>
          </p:nvPr>
        </p:nvSpPr>
        <p:spPr>
          <a:xfrm>
            <a:off x="3884760" y="9153360"/>
            <a:ext cx="2971080" cy="482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6A61625-948F-41EA-B040-B86AAEC081AC}" type="slidenum"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sldImg"/>
          </p:nvPr>
        </p:nvSpPr>
        <p:spPr>
          <a:xfrm>
            <a:off x="1019160" y="722160"/>
            <a:ext cx="4818960" cy="3614040"/>
          </a:xfrm>
          <a:prstGeom prst="rect">
            <a:avLst/>
          </a:prstGeom>
          <a:ln w="0">
            <a:noFill/>
          </a:ln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85800" y="4578480"/>
            <a:ext cx="5485680" cy="4336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sldNum" idx="60"/>
          </p:nvPr>
        </p:nvSpPr>
        <p:spPr>
          <a:xfrm>
            <a:off x="3884760" y="9153360"/>
            <a:ext cx="2971080" cy="482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136F65D-3362-4CDA-B241-6D5639DCC7D3}" type="slidenum"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sldImg"/>
          </p:nvPr>
        </p:nvSpPr>
        <p:spPr>
          <a:xfrm>
            <a:off x="1019160" y="722160"/>
            <a:ext cx="4818960" cy="3614040"/>
          </a:xfrm>
          <a:prstGeom prst="rect">
            <a:avLst/>
          </a:prstGeom>
          <a:ln w="0">
            <a:noFill/>
          </a:ln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578480"/>
            <a:ext cx="5485680" cy="4336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sldNum" idx="61"/>
          </p:nvPr>
        </p:nvSpPr>
        <p:spPr>
          <a:xfrm>
            <a:off x="3884760" y="9153360"/>
            <a:ext cx="2971080" cy="482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0462CF0-9866-4935-8F3A-B836A5CE475F}" type="slidenum"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sldImg"/>
          </p:nvPr>
        </p:nvSpPr>
        <p:spPr>
          <a:xfrm>
            <a:off x="1019160" y="722160"/>
            <a:ext cx="4818960" cy="3614040"/>
          </a:xfrm>
          <a:prstGeom prst="rect">
            <a:avLst/>
          </a:prstGeom>
          <a:ln w="0">
            <a:noFill/>
          </a:ln>
        </p:spPr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685800" y="4578480"/>
            <a:ext cx="5485680" cy="4336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sldNum" idx="53"/>
          </p:nvPr>
        </p:nvSpPr>
        <p:spPr>
          <a:xfrm>
            <a:off x="3884760" y="9153360"/>
            <a:ext cx="2971080" cy="482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76A6B8D-81C6-4DEF-B03B-79B25F233A5E}" type="slidenum"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sldImg"/>
          </p:nvPr>
        </p:nvSpPr>
        <p:spPr>
          <a:xfrm>
            <a:off x="1019160" y="722160"/>
            <a:ext cx="4818960" cy="3614040"/>
          </a:xfrm>
          <a:prstGeom prst="rect">
            <a:avLst/>
          </a:prstGeom>
          <a:ln w="0">
            <a:noFill/>
          </a:ln>
        </p:spPr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685800" y="4578480"/>
            <a:ext cx="5485680" cy="4336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sldNum" idx="54"/>
          </p:nvPr>
        </p:nvSpPr>
        <p:spPr>
          <a:xfrm>
            <a:off x="3884760" y="9153360"/>
            <a:ext cx="2971080" cy="482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E9C62C8-DD57-4135-A401-70950F8CBDAB}" type="slidenum"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sldImg"/>
          </p:nvPr>
        </p:nvSpPr>
        <p:spPr>
          <a:xfrm>
            <a:off x="1019160" y="722160"/>
            <a:ext cx="4818960" cy="3614040"/>
          </a:xfrm>
          <a:prstGeom prst="rect">
            <a:avLst/>
          </a:prstGeom>
          <a:ln w="0">
            <a:noFill/>
          </a:ln>
        </p:spPr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685800" y="4578480"/>
            <a:ext cx="5485680" cy="4336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sldNum" idx="55"/>
          </p:nvPr>
        </p:nvSpPr>
        <p:spPr>
          <a:xfrm>
            <a:off x="3884760" y="9153360"/>
            <a:ext cx="2971080" cy="482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F56E304-6FC0-4A97-A499-5855C678641C}" type="slidenum"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sldImg"/>
          </p:nvPr>
        </p:nvSpPr>
        <p:spPr>
          <a:xfrm>
            <a:off x="1019160" y="722160"/>
            <a:ext cx="4818960" cy="3614040"/>
          </a:xfrm>
          <a:prstGeom prst="rect">
            <a:avLst/>
          </a:prstGeom>
          <a:ln w="0">
            <a:noFill/>
          </a:ln>
        </p:spPr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685800" y="4578480"/>
            <a:ext cx="5485680" cy="4336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sldNum" idx="56"/>
          </p:nvPr>
        </p:nvSpPr>
        <p:spPr>
          <a:xfrm>
            <a:off x="3884760" y="9153360"/>
            <a:ext cx="2971080" cy="482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C1D2F2E-9F82-4F27-85FC-AFB37A918B1B}" type="slidenum"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sldImg"/>
          </p:nvPr>
        </p:nvSpPr>
        <p:spPr>
          <a:xfrm>
            <a:off x="1019160" y="722160"/>
            <a:ext cx="4818960" cy="3614040"/>
          </a:xfrm>
          <a:prstGeom prst="rect">
            <a:avLst/>
          </a:prstGeom>
          <a:ln w="0">
            <a:noFill/>
          </a:ln>
        </p:spPr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685800" y="4578480"/>
            <a:ext cx="5485680" cy="4336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sldNum" idx="57"/>
          </p:nvPr>
        </p:nvSpPr>
        <p:spPr>
          <a:xfrm>
            <a:off x="3884760" y="9153360"/>
            <a:ext cx="2971080" cy="482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E21BD1B-C817-44EF-8530-34A2029919BB}" type="slidenum"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sldImg"/>
          </p:nvPr>
        </p:nvSpPr>
        <p:spPr>
          <a:xfrm>
            <a:off x="1019160" y="722160"/>
            <a:ext cx="4818960" cy="3614040"/>
          </a:xfrm>
          <a:prstGeom prst="rect">
            <a:avLst/>
          </a:prstGeom>
          <a:ln w="0">
            <a:noFill/>
          </a:ln>
        </p:spPr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685800" y="4578480"/>
            <a:ext cx="5485680" cy="4336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sldNum" idx="58"/>
          </p:nvPr>
        </p:nvSpPr>
        <p:spPr>
          <a:xfrm>
            <a:off x="3884760" y="9153360"/>
            <a:ext cx="2971080" cy="482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5419739-8398-45F2-AC43-B3A168A01CD8}" type="slidenum"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dt" idx="25"/>
          </p:nvPr>
        </p:nvSpPr>
        <p:spPr>
          <a:xfrm>
            <a:off x="457200" y="6245280"/>
            <a:ext cx="213300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ftr" idx="26"/>
          </p:nvPr>
        </p:nvSpPr>
        <p:spPr>
          <a:xfrm>
            <a:off x="3124080" y="6245280"/>
            <a:ext cx="289476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sldNum" idx="27"/>
          </p:nvPr>
        </p:nvSpPr>
        <p:spPr>
          <a:xfrm>
            <a:off x="6553080" y="6245280"/>
            <a:ext cx="213300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D54DF11-40C2-47CC-A912-B4A2C7F7561E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6680" cy="5850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 vert="eaVer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9200" cy="5850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dt" idx="28"/>
          </p:nvPr>
        </p:nvSpPr>
        <p:spPr>
          <a:xfrm>
            <a:off x="457200" y="6245280"/>
            <a:ext cx="213300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ftr" idx="29"/>
          </p:nvPr>
        </p:nvSpPr>
        <p:spPr>
          <a:xfrm>
            <a:off x="3124080" y="6245280"/>
            <a:ext cx="289476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sldNum" idx="30"/>
          </p:nvPr>
        </p:nvSpPr>
        <p:spPr>
          <a:xfrm>
            <a:off x="6553080" y="6245280"/>
            <a:ext cx="213300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5D9EDC0-0373-4AF5-A1CB-BA16809DB091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Obj" preserve="1">
  <p:cSld name="Title, Text, and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7760" cy="452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7760" cy="452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dt" idx="31"/>
          </p:nvPr>
        </p:nvSpPr>
        <p:spPr>
          <a:xfrm>
            <a:off x="457200" y="6245280"/>
            <a:ext cx="213300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ftr" idx="32"/>
          </p:nvPr>
        </p:nvSpPr>
        <p:spPr>
          <a:xfrm>
            <a:off x="3124080" y="6245280"/>
            <a:ext cx="289476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PlaceHolder 6"/>
          <p:cNvSpPr>
            <a:spLocks noGrp="1"/>
          </p:cNvSpPr>
          <p:nvPr>
            <p:ph type="sldNum" idx="33"/>
          </p:nvPr>
        </p:nvSpPr>
        <p:spPr>
          <a:xfrm>
            <a:off x="6553080" y="6245280"/>
            <a:ext cx="213300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4841867-A8FC-4093-BB3E-267D3B7A9148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x" preserve="1">
  <p:cSld name="Title, Content and Tex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7760" cy="452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7760" cy="452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dt" idx="34"/>
          </p:nvPr>
        </p:nvSpPr>
        <p:spPr>
          <a:xfrm>
            <a:off x="457200" y="6245280"/>
            <a:ext cx="213300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ftr" idx="35"/>
          </p:nvPr>
        </p:nvSpPr>
        <p:spPr>
          <a:xfrm>
            <a:off x="3124080" y="6245280"/>
            <a:ext cx="289476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PlaceHolder 6"/>
          <p:cNvSpPr>
            <a:spLocks noGrp="1"/>
          </p:cNvSpPr>
          <p:nvPr>
            <p:ph type="sldNum" idx="36"/>
          </p:nvPr>
        </p:nvSpPr>
        <p:spPr>
          <a:xfrm>
            <a:off x="6553080" y="6245280"/>
            <a:ext cx="213300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1E21C61-C4A2-4D1E-837A-ED725E50B87B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, Content, and 2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7760" cy="452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7760" cy="218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648320" y="3938760"/>
            <a:ext cx="4037760" cy="2187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dt" idx="37"/>
          </p:nvPr>
        </p:nvSpPr>
        <p:spPr>
          <a:xfrm>
            <a:off x="457200" y="6245280"/>
            <a:ext cx="213300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ftr" idx="38"/>
          </p:nvPr>
        </p:nvSpPr>
        <p:spPr>
          <a:xfrm>
            <a:off x="3124080" y="6245280"/>
            <a:ext cx="289476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sldNum" idx="39"/>
          </p:nvPr>
        </p:nvSpPr>
        <p:spPr>
          <a:xfrm>
            <a:off x="6553080" y="6245280"/>
            <a:ext cx="213300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DB8C9D4-6172-4F11-AAB8-68CD307F243F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, Text, and 2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7760" cy="452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7760" cy="218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648320" y="3938760"/>
            <a:ext cx="4037760" cy="2187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dt" idx="40"/>
          </p:nvPr>
        </p:nvSpPr>
        <p:spPr>
          <a:xfrm>
            <a:off x="457200" y="6245280"/>
            <a:ext cx="213300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ftr" idx="41"/>
          </p:nvPr>
        </p:nvSpPr>
        <p:spPr>
          <a:xfrm>
            <a:off x="3124080" y="6245280"/>
            <a:ext cx="289476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sldNum" idx="42"/>
          </p:nvPr>
        </p:nvSpPr>
        <p:spPr>
          <a:xfrm>
            <a:off x="6553080" y="6245280"/>
            <a:ext cx="213300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AB58042-9130-4EAD-B919-A76DD74DA39D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 and Content over Tex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218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57200" y="3938760"/>
            <a:ext cx="8228880" cy="2187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dt" idx="43"/>
          </p:nvPr>
        </p:nvSpPr>
        <p:spPr>
          <a:xfrm>
            <a:off x="457200" y="6245280"/>
            <a:ext cx="213300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ftr" idx="44"/>
          </p:nvPr>
        </p:nvSpPr>
        <p:spPr>
          <a:xfrm>
            <a:off x="3124080" y="6245280"/>
            <a:ext cx="289476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sldNum" idx="45"/>
          </p:nvPr>
        </p:nvSpPr>
        <p:spPr>
          <a:xfrm>
            <a:off x="6553080" y="6245280"/>
            <a:ext cx="213300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C46BF3F-A8A9-42D3-99C8-E796E6EF8FAF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Tex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7760" cy="218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938760"/>
            <a:ext cx="4037760" cy="2187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7760" cy="452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dt" idx="46"/>
          </p:nvPr>
        </p:nvSpPr>
        <p:spPr>
          <a:xfrm>
            <a:off x="457200" y="6245280"/>
            <a:ext cx="213300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 type="ftr" idx="47"/>
          </p:nvPr>
        </p:nvSpPr>
        <p:spPr>
          <a:xfrm>
            <a:off x="3124080" y="6245280"/>
            <a:ext cx="289476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PlaceHolder 7"/>
          <p:cNvSpPr>
            <a:spLocks noGrp="1"/>
          </p:cNvSpPr>
          <p:nvPr>
            <p:ph type="sldNum" idx="48"/>
          </p:nvPr>
        </p:nvSpPr>
        <p:spPr>
          <a:xfrm>
            <a:off x="6553080" y="6245280"/>
            <a:ext cx="213300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F6D8E59-1358-4179-8693-96729B3AD458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1"/>
          </p:nvPr>
        </p:nvSpPr>
        <p:spPr>
          <a:xfrm>
            <a:off x="457200" y="6245280"/>
            <a:ext cx="213300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2"/>
          </p:nvPr>
        </p:nvSpPr>
        <p:spPr>
          <a:xfrm>
            <a:off x="3124080" y="6245280"/>
            <a:ext cx="289476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3"/>
          </p:nvPr>
        </p:nvSpPr>
        <p:spPr>
          <a:xfrm>
            <a:off x="6553080" y="6245280"/>
            <a:ext cx="213300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A38FC6E-0DCD-4043-B422-A7E1EB6C1B99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1680" cy="13615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000" strike="noStrike" u="none" cap="all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1680" cy="149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4"/>
          </p:nvPr>
        </p:nvSpPr>
        <p:spPr>
          <a:xfrm>
            <a:off x="457200" y="6245280"/>
            <a:ext cx="213300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5"/>
          </p:nvPr>
        </p:nvSpPr>
        <p:spPr>
          <a:xfrm>
            <a:off x="3124080" y="6245280"/>
            <a:ext cx="289476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6"/>
          </p:nvPr>
        </p:nvSpPr>
        <p:spPr>
          <a:xfrm>
            <a:off x="6553080" y="6245280"/>
            <a:ext cx="213300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8C2EE1E-F9C4-4130-994D-B95054E3E80C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7760" cy="452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7760" cy="452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dt" idx="7"/>
          </p:nvPr>
        </p:nvSpPr>
        <p:spPr>
          <a:xfrm>
            <a:off x="457200" y="6245280"/>
            <a:ext cx="213300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ftr" idx="8"/>
          </p:nvPr>
        </p:nvSpPr>
        <p:spPr>
          <a:xfrm>
            <a:off x="3124080" y="6245280"/>
            <a:ext cx="289476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6"/>
          <p:cNvSpPr>
            <a:spLocks noGrp="1"/>
          </p:cNvSpPr>
          <p:nvPr>
            <p:ph type="sldNum" idx="9"/>
          </p:nvPr>
        </p:nvSpPr>
        <p:spPr>
          <a:xfrm>
            <a:off x="6553080" y="6245280"/>
            <a:ext cx="213300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FDC097A-26F5-492C-BD36-A428CB45028D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560" cy="639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560" cy="3950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000" cy="639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000" cy="3950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6"/>
          <p:cNvSpPr>
            <a:spLocks noGrp="1"/>
          </p:cNvSpPr>
          <p:nvPr>
            <p:ph type="dt" idx="10"/>
          </p:nvPr>
        </p:nvSpPr>
        <p:spPr>
          <a:xfrm>
            <a:off x="457200" y="6245280"/>
            <a:ext cx="213300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7"/>
          <p:cNvSpPr>
            <a:spLocks noGrp="1"/>
          </p:cNvSpPr>
          <p:nvPr>
            <p:ph type="ftr" idx="11"/>
          </p:nvPr>
        </p:nvSpPr>
        <p:spPr>
          <a:xfrm>
            <a:off x="3124080" y="6245280"/>
            <a:ext cx="289476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8"/>
          <p:cNvSpPr>
            <a:spLocks noGrp="1"/>
          </p:cNvSpPr>
          <p:nvPr>
            <p:ph type="sldNum" idx="12"/>
          </p:nvPr>
        </p:nvSpPr>
        <p:spPr>
          <a:xfrm>
            <a:off x="6553080" y="6245280"/>
            <a:ext cx="213300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FC1AE1F-6BB1-4D56-A0CB-5FCA25BAD70E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dt" idx="13"/>
          </p:nvPr>
        </p:nvSpPr>
        <p:spPr>
          <a:xfrm>
            <a:off x="457200" y="6245280"/>
            <a:ext cx="213300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ftr" idx="14"/>
          </p:nvPr>
        </p:nvSpPr>
        <p:spPr>
          <a:xfrm>
            <a:off x="3124080" y="6245280"/>
            <a:ext cx="289476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sldNum" idx="15"/>
          </p:nvPr>
        </p:nvSpPr>
        <p:spPr>
          <a:xfrm>
            <a:off x="6553080" y="6245280"/>
            <a:ext cx="213300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5E9D123-1093-414E-BEB7-E041B293FA5D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dt" idx="16"/>
          </p:nvPr>
        </p:nvSpPr>
        <p:spPr>
          <a:xfrm>
            <a:off x="457200" y="6245280"/>
            <a:ext cx="213300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ftr" idx="17"/>
          </p:nvPr>
        </p:nvSpPr>
        <p:spPr>
          <a:xfrm>
            <a:off x="3124080" y="6245280"/>
            <a:ext cx="289476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sldNum" idx="18"/>
          </p:nvPr>
        </p:nvSpPr>
        <p:spPr>
          <a:xfrm>
            <a:off x="6553080" y="6245280"/>
            <a:ext cx="213300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A19759D-B87B-487A-9FFB-3C15B265682C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0920" cy="58525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440" cy="4690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dt" idx="19"/>
          </p:nvPr>
        </p:nvSpPr>
        <p:spPr>
          <a:xfrm>
            <a:off x="457200" y="6245280"/>
            <a:ext cx="213300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ftr" idx="20"/>
          </p:nvPr>
        </p:nvSpPr>
        <p:spPr>
          <a:xfrm>
            <a:off x="3124080" y="6245280"/>
            <a:ext cx="289476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sldNum" idx="21"/>
          </p:nvPr>
        </p:nvSpPr>
        <p:spPr>
          <a:xfrm>
            <a:off x="6553080" y="6245280"/>
            <a:ext cx="213300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7ECFD93-75F9-4582-B97F-A5D38E181237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5680" cy="56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5680" cy="804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dt" idx="22"/>
          </p:nvPr>
        </p:nvSpPr>
        <p:spPr>
          <a:xfrm>
            <a:off x="457200" y="6245280"/>
            <a:ext cx="213300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ftr" idx="23"/>
          </p:nvPr>
        </p:nvSpPr>
        <p:spPr>
          <a:xfrm>
            <a:off x="3124080" y="6245280"/>
            <a:ext cx="289476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sldNum" idx="24"/>
          </p:nvPr>
        </p:nvSpPr>
        <p:spPr>
          <a:xfrm>
            <a:off x="6553080" y="6245280"/>
            <a:ext cx="213300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2F6E6C6-166F-47BE-AD33-9E322E318205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gif"/><Relationship Id="rId3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8501760" y="116640"/>
            <a:ext cx="618480" cy="588960"/>
            <a:chOff x="8501760" y="116640"/>
            <a:chExt cx="618480" cy="588960"/>
          </a:xfrm>
        </p:grpSpPr>
        <p:pic>
          <p:nvPicPr>
            <p:cNvPr id="3" name="Picture 7" descr=""/>
            <p:cNvPicPr/>
            <p:nvPr/>
          </p:nvPicPr>
          <p:blipFill>
            <a:blip r:embed="rId2"/>
            <a:stretch/>
          </p:blipFill>
          <p:spPr>
            <a:xfrm>
              <a:off x="8574120" y="116640"/>
              <a:ext cx="466560" cy="285840"/>
            </a:xfrm>
            <a:prstGeom prst="rect">
              <a:avLst/>
            </a:prstGeom>
            <a:noFill/>
            <a:ln w="0">
              <a:noFill/>
            </a:ln>
            <a:effectLst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4" name="TextBox 8"/>
            <p:cNvSpPr/>
            <p:nvPr/>
          </p:nvSpPr>
          <p:spPr>
            <a:xfrm>
              <a:off x="8501760" y="398520"/>
              <a:ext cx="618480" cy="307080"/>
            </a:xfrm>
            <a:prstGeom prst="rect">
              <a:avLst/>
            </a:prstGeom>
            <a:noFill/>
            <a:ln w="0">
              <a:noFill/>
            </a:ln>
            <a:effectLst>
              <a:glow rad="25560">
                <a:srgbClr val="ffffff">
                  <a:alpha val="95000"/>
                </a:srgbClr>
              </a:glow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CIVA / FAI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Seminar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microsoft.com/office/2007/relationships/hdphoto" Target="../media/hdphoto1.wdp"/><Relationship Id="rId3" Type="http://schemas.openxmlformats.org/officeDocument/2006/relationships/image" Target="../media/image1.gif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gif"/><Relationship Id="rId2" Type="http://schemas.openxmlformats.org/officeDocument/2006/relationships/image" Target="../media/image14.wmf"/><Relationship Id="rId3" Type="http://schemas.openxmlformats.org/officeDocument/2006/relationships/image" Target="../media/image14.wmf"/><Relationship Id="rId4" Type="http://schemas.openxmlformats.org/officeDocument/2006/relationships/image" Target="../media/image14.wmf"/><Relationship Id="rId5" Type="http://schemas.openxmlformats.org/officeDocument/2006/relationships/image" Target="../media/image14.wmf"/><Relationship Id="rId6" Type="http://schemas.openxmlformats.org/officeDocument/2006/relationships/image" Target="../media/image14.wmf"/><Relationship Id="rId7" Type="http://schemas.openxmlformats.org/officeDocument/2006/relationships/image" Target="../media/image14.wmf"/><Relationship Id="rId8" Type="http://schemas.openxmlformats.org/officeDocument/2006/relationships/image" Target="../media/image14.wmf"/><Relationship Id="rId9" Type="http://schemas.openxmlformats.org/officeDocument/2006/relationships/image" Target="../media/image14.wmf"/><Relationship Id="rId10" Type="http://schemas.openxmlformats.org/officeDocument/2006/relationships/image" Target="../media/image15.gif"/><Relationship Id="rId11" Type="http://schemas.openxmlformats.org/officeDocument/2006/relationships/image" Target="../media/image14.wmf"/><Relationship Id="rId12" Type="http://schemas.openxmlformats.org/officeDocument/2006/relationships/image" Target="../media/image16.gif"/><Relationship Id="rId13" Type="http://schemas.openxmlformats.org/officeDocument/2006/relationships/image" Target="../media/image14.wmf"/><Relationship Id="rId1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gif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9.gif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microsoft.com/office/2007/relationships/hdphoto" Target="../media/hdphoto5.wdp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6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microsoft.com/office/2007/relationships/hdphoto" Target="../media/hdphoto3.wdp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microsoft.com/office/2007/relationships/hdphoto" Target="../media/hdphoto4.wdp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3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amount="10000" contras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0" y="-27360"/>
            <a:ext cx="9143280" cy="688140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06" name="Group 15"/>
          <p:cNvGrpSpPr/>
          <p:nvPr/>
        </p:nvGrpSpPr>
        <p:grpSpPr>
          <a:xfrm>
            <a:off x="8501760" y="116640"/>
            <a:ext cx="618480" cy="588960"/>
            <a:chOff x="8501760" y="116640"/>
            <a:chExt cx="618480" cy="588960"/>
          </a:xfrm>
        </p:grpSpPr>
        <p:pic>
          <p:nvPicPr>
            <p:cNvPr id="107" name="Picture 12" descr=""/>
            <p:cNvPicPr/>
            <p:nvPr/>
          </p:nvPicPr>
          <p:blipFill>
            <a:blip r:embed="rId3"/>
            <a:stretch/>
          </p:blipFill>
          <p:spPr>
            <a:xfrm>
              <a:off x="8574120" y="116640"/>
              <a:ext cx="466560" cy="285840"/>
            </a:xfrm>
            <a:prstGeom prst="rect">
              <a:avLst/>
            </a:prstGeom>
            <a:noFill/>
            <a:ln w="0">
              <a:noFill/>
            </a:ln>
            <a:effectLst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08" name="TextBox 8"/>
            <p:cNvSpPr/>
            <p:nvPr/>
          </p:nvSpPr>
          <p:spPr>
            <a:xfrm>
              <a:off x="8501760" y="398520"/>
              <a:ext cx="618480" cy="307080"/>
            </a:xfrm>
            <a:prstGeom prst="rect">
              <a:avLst/>
            </a:prstGeom>
            <a:noFill/>
            <a:ln w="0">
              <a:noFill/>
            </a:ln>
            <a:effectLst>
              <a:glow rad="25560">
                <a:srgbClr val="ffffff">
                  <a:alpha val="95000"/>
                </a:srgbClr>
              </a:glow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CIVA / FAI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Seminar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09" name="Rectangle 2"/>
          <p:cNvSpPr/>
          <p:nvPr/>
        </p:nvSpPr>
        <p:spPr>
          <a:xfrm>
            <a:off x="179640" y="5805360"/>
            <a:ext cx="7992000" cy="557280"/>
          </a:xfrm>
          <a:prstGeom prst="rect">
            <a:avLst/>
          </a:prstGeom>
          <a:noFill/>
          <a:ln w="9525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  <a:scene3d>
            <a:camera prst="perspective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  <a:scene3d>
              <a:camera fov="5700000" prst="perspectiveContrastingRightFacing">
                <a:rot lat="845546" lon="19800000" rev="360000"/>
              </a:camera>
              <a:lightRig dir="t" rig="threePt">
                <a:rot lat="0" lon="0" rev="0"/>
              </a:lightRig>
            </a:scene3d>
          </a:bodyPr>
          <a:p>
            <a:pPr>
              <a:lnSpc>
                <a:spcPts val="2999"/>
              </a:lnSpc>
            </a:pPr>
            <a:r>
              <a:rPr b="1" lang="en-GB" sz="3200" spc="99" strike="noStrike" u="none">
                <a:solidFill>
                  <a:srgbClr val="ddebff"/>
                </a:solidFill>
                <a:effectLst/>
                <a:uFillTx/>
                <a:latin typeface="Arial"/>
              </a:rPr>
              <a:t>Part 2 – The Judging Process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23640" y="1268640"/>
            <a:ext cx="6552000" cy="2807640"/>
          </a:xfrm>
          <a:prstGeom prst="rect">
            <a:avLst/>
          </a:prstGeom>
          <a:noFill/>
          <a:ln w="9360">
            <a:noFill/>
          </a:ln>
          <a:effectLst>
            <a:outerShdw dist="37674" dir="2700000" blurRad="977760" rotWithShape="0">
              <a:srgbClr val="7575d1">
                <a:alpha val="40000"/>
              </a:srgbClr>
            </a:outerShdw>
          </a:effectLst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ts val="6599"/>
              </a:lnSpc>
              <a:buNone/>
              <a:tabLst>
                <a:tab algn="l" pos="0"/>
              </a:tabLst>
            </a:pPr>
            <a:r>
              <a:rPr b="1" lang="en-GB" sz="7200" spc="649" strike="noStrike" u="none">
                <a:solidFill>
                  <a:srgbClr val="c9211e"/>
                </a:solidFill>
                <a:effectLst/>
                <a:uFillTx/>
                <a:latin typeface="Arial"/>
              </a:rPr>
              <a:t>Aerobatic</a:t>
            </a:r>
            <a:br>
              <a:rPr sz="7200"/>
            </a:br>
            <a:r>
              <a:rPr b="1" lang="en-GB" sz="7200" spc="649" strike="noStrike" u="none">
                <a:solidFill>
                  <a:srgbClr val="c9211e"/>
                </a:solidFill>
                <a:effectLst/>
                <a:uFillTx/>
                <a:latin typeface="Arial"/>
              </a:rPr>
              <a:t>    Judging</a:t>
            </a:r>
            <a:br>
              <a:rPr sz="7200"/>
            </a:br>
            <a:r>
              <a:rPr b="1" lang="en-GB" sz="7200" spc="649" strike="noStrike" u="none">
                <a:solidFill>
                  <a:srgbClr val="c9211e"/>
                </a:solidFill>
                <a:effectLst/>
                <a:uFillTx/>
                <a:latin typeface="Arial"/>
              </a:rPr>
              <a:t>      Seminar</a:t>
            </a:r>
            <a:endParaRPr b="0" lang="en-GB" sz="7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Rectangle 2"/>
          <p:cNvSpPr/>
          <p:nvPr/>
        </p:nvSpPr>
        <p:spPr>
          <a:xfrm>
            <a:off x="323640" y="404640"/>
            <a:ext cx="7200000" cy="707040"/>
          </a:xfrm>
          <a:prstGeom prst="rect">
            <a:avLst/>
          </a:prstGeom>
          <a:noFill/>
          <a:ln w="9525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  <a:scene3d>
            <a:camera prst="perspective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  <a:scene3d>
              <a:camera fov="5700000" prst="perspectiveContrastingRightFacing">
                <a:rot lat="845546" lon="19800000" rev="360000"/>
              </a:camera>
              <a:lightRig dir="t" rig="threePt">
                <a:rot lat="0" lon="0" rev="0"/>
              </a:lightRig>
            </a:scene3d>
          </a:bodyPr>
          <a:p>
            <a:pPr>
              <a:lnSpc>
                <a:spcPts val="2999"/>
              </a:lnSpc>
            </a:pPr>
            <a:r>
              <a:rPr b="1" lang="en-GB" sz="4000" spc="99" strike="noStrike" u="none">
                <a:solidFill>
                  <a:srgbClr val="ddebff"/>
                </a:solidFill>
                <a:effectLst/>
                <a:uFillTx/>
                <a:latin typeface="Arial"/>
              </a:rPr>
              <a:t>CIVA / FAI International</a:t>
            </a:r>
            <a:endParaRPr b="0" lang="en-GB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5" descr="C:\Users\NickB\Desktop\4x4.gif"/>
          <p:cNvPicPr/>
          <p:nvPr/>
        </p:nvPicPr>
        <p:blipFill>
          <a:blip r:embed="rId1"/>
          <a:stretch/>
        </p:blipFill>
        <p:spPr>
          <a:xfrm>
            <a:off x="5088240" y="4214160"/>
            <a:ext cx="955080" cy="237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342720" y="301680"/>
            <a:ext cx="8228880" cy="1142280"/>
          </a:xfrm>
          <a:prstGeom prst="rect">
            <a:avLst/>
          </a:prstGeom>
          <a:noFill/>
          <a:ln w="936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5400" strike="noStrike" u="none">
                <a:solidFill>
                  <a:srgbClr val="38b24f"/>
                </a:solidFill>
                <a:effectLst/>
                <a:uFillTx/>
                <a:latin typeface="Arial Black"/>
              </a:rPr>
              <a:t>Pulling</a:t>
            </a:r>
            <a:r>
              <a:rPr b="1" lang="en-GB" sz="5400" strike="noStrike" u="none">
                <a:solidFill>
                  <a:srgbClr val="332391"/>
                </a:solidFill>
                <a:effectLst/>
                <a:uFillTx/>
                <a:latin typeface="Arial Black"/>
              </a:rPr>
              <a:t> </a:t>
            </a:r>
            <a:r>
              <a:rPr b="1" i="1" lang="en-GB" sz="36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and</a:t>
            </a:r>
            <a:r>
              <a:rPr b="1" lang="en-GB" sz="5400" strike="noStrike" u="none">
                <a:solidFill>
                  <a:srgbClr val="332391"/>
                </a:solidFill>
                <a:effectLst/>
                <a:uFillTx/>
                <a:latin typeface="Arial Black"/>
              </a:rPr>
              <a:t> </a:t>
            </a:r>
            <a:r>
              <a:rPr b="1" lang="en-GB" sz="5400" strike="noStrike" u="none">
                <a:solidFill>
                  <a:srgbClr val="ff0000"/>
                </a:solidFill>
                <a:effectLst/>
                <a:uFillTx/>
                <a:latin typeface="Arial Black"/>
              </a:rPr>
              <a:t>Pushing</a:t>
            </a:r>
            <a:endParaRPr b="0" lang="en-GB" sz="5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3" name="Picture 3" descr="C:\Users\NickB\AppData\Local\Microsoft\Windows\Temporary Internet Files\Content.IE5\KBHZZIZK\MC900304947[1].wmf"/>
          <p:cNvPicPr/>
          <p:nvPr/>
        </p:nvPicPr>
        <p:blipFill>
          <a:blip r:embed="rId2"/>
          <a:stretch/>
        </p:blipFill>
        <p:spPr>
          <a:xfrm rot="889800">
            <a:off x="1275480" y="1631880"/>
            <a:ext cx="986400" cy="1119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4" name="Bent Arrow 36"/>
          <p:cNvSpPr/>
          <p:nvPr/>
        </p:nvSpPr>
        <p:spPr>
          <a:xfrm rot="5400000">
            <a:off x="2225160" y="2346840"/>
            <a:ext cx="543960" cy="558000"/>
          </a:xfrm>
          <a:prstGeom prst="bentArrow">
            <a:avLst>
              <a:gd name="adj1" fmla="val 21037"/>
              <a:gd name="adj2" fmla="val 25000"/>
              <a:gd name="adj3" fmla="val 25000"/>
              <a:gd name="adj4" fmla="val 64790"/>
            </a:avLst>
          </a:prstGeom>
          <a:gradFill rotWithShape="0">
            <a:gsLst>
              <a:gs pos="0">
                <a:srgbClr val="ff0000"/>
              </a:gs>
              <a:gs pos="50000">
                <a:srgbClr val="ffc000"/>
              </a:gs>
              <a:gs pos="100000">
                <a:srgbClr val="ffffff"/>
              </a:gs>
            </a:gsLst>
            <a:lin ang="10800000"/>
          </a:gra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endParaRPr b="0" lang="en-GB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205" name="Picture 3" descr="C:\Users\NickB\AppData\Local\Microsoft\Windows\Temporary Internet Files\Content.IE5\KBHZZIZK\MC900304947[1].wmf"/>
          <p:cNvPicPr/>
          <p:nvPr/>
        </p:nvPicPr>
        <p:blipFill>
          <a:blip r:embed="rId3"/>
          <a:stretch/>
        </p:blipFill>
        <p:spPr>
          <a:xfrm rot="6289800">
            <a:off x="2477160" y="3107880"/>
            <a:ext cx="637200" cy="723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6" name="Bent Arrow 40"/>
          <p:cNvSpPr/>
          <p:nvPr/>
        </p:nvSpPr>
        <p:spPr>
          <a:xfrm rot="10800000">
            <a:off x="2149560" y="5547240"/>
            <a:ext cx="543960" cy="558000"/>
          </a:xfrm>
          <a:prstGeom prst="bentArrow">
            <a:avLst>
              <a:gd name="adj1" fmla="val 21037"/>
              <a:gd name="adj2" fmla="val 25000"/>
              <a:gd name="adj3" fmla="val 25000"/>
              <a:gd name="adj4" fmla="val 64790"/>
            </a:avLst>
          </a:prstGeom>
          <a:gradFill rotWithShape="0">
            <a:gsLst>
              <a:gs pos="0">
                <a:srgbClr val="ff0000"/>
              </a:gs>
              <a:gs pos="50000">
                <a:srgbClr val="ffc000"/>
              </a:gs>
              <a:gs pos="100000">
                <a:srgbClr val="ffffff"/>
              </a:gs>
            </a:gsLst>
            <a:lin ang="16200000"/>
          </a:gra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endParaRPr b="0" lang="en-GB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207" name="Picture 3" descr="C:\Users\NickB\AppData\Local\Microsoft\Windows\Temporary Internet Files\Content.IE5\KBHZZIZK\MC900304947[1].wmf"/>
          <p:cNvPicPr/>
          <p:nvPr/>
        </p:nvPicPr>
        <p:blipFill>
          <a:blip r:embed="rId4"/>
          <a:stretch/>
        </p:blipFill>
        <p:spPr>
          <a:xfrm rot="11685600">
            <a:off x="1375200" y="5764680"/>
            <a:ext cx="647640" cy="735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8" name="Picture 3" descr="C:\Users\NickB\AppData\Local\Microsoft\Windows\Temporary Internet Files\Content.IE5\KBHZZIZK\MC900304947[1].wmf"/>
          <p:cNvPicPr/>
          <p:nvPr/>
        </p:nvPicPr>
        <p:blipFill>
          <a:blip r:embed="rId5"/>
          <a:stretch/>
        </p:blipFill>
        <p:spPr>
          <a:xfrm rot="889800">
            <a:off x="3686400" y="5484960"/>
            <a:ext cx="951120" cy="1079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9" name="Bent Arrow 9"/>
          <p:cNvSpPr/>
          <p:nvPr/>
        </p:nvSpPr>
        <p:spPr>
          <a:xfrm flipH="1" rot="5400000">
            <a:off x="5011200" y="5748480"/>
            <a:ext cx="519120" cy="554040"/>
          </a:xfrm>
          <a:prstGeom prst="bentArrow">
            <a:avLst>
              <a:gd name="adj1" fmla="val 21037"/>
              <a:gd name="adj2" fmla="val 25000"/>
              <a:gd name="adj3" fmla="val 25000"/>
              <a:gd name="adj4" fmla="val 64790"/>
            </a:avLst>
          </a:prstGeom>
          <a:gradFill rotWithShape="0">
            <a:gsLst>
              <a:gs pos="0">
                <a:srgbClr val="072406"/>
              </a:gs>
              <a:gs pos="50000">
                <a:srgbClr val="38b24f"/>
              </a:gs>
              <a:gs pos="100000">
                <a:srgbClr val="ffffff"/>
              </a:gs>
            </a:gsLst>
            <a:lin ang="0"/>
          </a:gra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endParaRPr b="0" lang="en-GB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10" name="Rectangle 13"/>
          <p:cNvSpPr/>
          <p:nvPr/>
        </p:nvSpPr>
        <p:spPr>
          <a:xfrm>
            <a:off x="4468680" y="5553000"/>
            <a:ext cx="893160" cy="6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ts val="1001"/>
              </a:lnSpc>
            </a:pPr>
            <a:r>
              <a:rPr b="1" i="1" lang="en-GB" sz="1100" spc="201" strike="noStrike" u="none">
                <a:solidFill>
                  <a:srgbClr val="39652d"/>
                </a:solidFill>
                <a:effectLst/>
                <a:uFillTx/>
                <a:latin typeface="Arial Black"/>
              </a:rPr>
              <a:t>Stick back</a:t>
            </a:r>
            <a:endParaRPr b="0" lang="en-GB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GB" sz="1800" spc="201" strike="noStrike" u="none">
                <a:solidFill>
                  <a:srgbClr val="39652d"/>
                </a:solidFill>
                <a:effectLst/>
                <a:uFillTx/>
                <a:latin typeface="Arial Black"/>
              </a:rPr>
              <a:t>Pull!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1" name="Bent Arrow 51"/>
          <p:cNvSpPr/>
          <p:nvPr/>
        </p:nvSpPr>
        <p:spPr>
          <a:xfrm rot="10800000">
            <a:off x="7396200" y="5675760"/>
            <a:ext cx="538560" cy="554040"/>
          </a:xfrm>
          <a:prstGeom prst="bentArrow">
            <a:avLst>
              <a:gd name="adj1" fmla="val 21037"/>
              <a:gd name="adj2" fmla="val 25000"/>
              <a:gd name="adj3" fmla="val 25000"/>
              <a:gd name="adj4" fmla="val 64790"/>
            </a:avLst>
          </a:prstGeom>
          <a:gradFill rotWithShape="0">
            <a:gsLst>
              <a:gs pos="0">
                <a:srgbClr val="072406"/>
              </a:gs>
              <a:gs pos="50000">
                <a:srgbClr val="38b24f"/>
              </a:gs>
              <a:gs pos="100000">
                <a:srgbClr val="ffffff"/>
              </a:gs>
            </a:gsLst>
            <a:lin ang="16200000"/>
          </a:gra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endParaRPr b="0" lang="en-GB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212" name="Picture 3" descr="C:\Users\NickB\AppData\Local\Microsoft\Windows\Temporary Internet Files\Content.IE5\KBHZZIZK\MC900304947[1].wmf"/>
          <p:cNvPicPr/>
          <p:nvPr/>
        </p:nvPicPr>
        <p:blipFill>
          <a:blip r:embed="rId6"/>
          <a:stretch/>
        </p:blipFill>
        <p:spPr>
          <a:xfrm rot="6289800">
            <a:off x="7761600" y="2820600"/>
            <a:ext cx="493560" cy="597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3" name="Picture 3" descr="C:\Users\NickB\AppData\Local\Microsoft\Windows\Temporary Internet Files\Content.IE5\KBHZZIZK\MC900304947[1].wmf"/>
          <p:cNvPicPr/>
          <p:nvPr/>
        </p:nvPicPr>
        <p:blipFill>
          <a:blip r:embed="rId7"/>
          <a:stretch/>
        </p:blipFill>
        <p:spPr>
          <a:xfrm rot="17239200">
            <a:off x="5078880" y="5093280"/>
            <a:ext cx="506880" cy="57528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214" name="Straight Connector 61"/>
          <p:cNvCxnSpPr/>
          <p:nvPr/>
        </p:nvCxnSpPr>
        <p:spPr>
          <a:xfrm>
            <a:off x="5442840" y="3470040"/>
            <a:ext cx="720" cy="1471680"/>
          </a:xfrm>
          <a:prstGeom prst="straightConnector1">
            <a:avLst/>
          </a:prstGeom>
          <a:ln w="25400">
            <a:solidFill>
              <a:srgbClr val="000000"/>
            </a:solidFill>
            <a:round/>
          </a:ln>
        </p:spPr>
      </p:cxnSp>
      <p:pic>
        <p:nvPicPr>
          <p:cNvPr id="215" name="Picture 3" descr="C:\Users\NickB\AppData\Local\Microsoft\Windows\Temporary Internet Files\Content.IE5\KBHZZIZK\MC900304947[1].wmf"/>
          <p:cNvPicPr/>
          <p:nvPr/>
        </p:nvPicPr>
        <p:blipFill>
          <a:blip r:embed="rId8"/>
          <a:stretch/>
        </p:blipFill>
        <p:spPr>
          <a:xfrm flipH="1" rot="15208800">
            <a:off x="7493400" y="4805280"/>
            <a:ext cx="492840" cy="66708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216" name="Straight Connector 68"/>
          <p:cNvCxnSpPr/>
          <p:nvPr/>
        </p:nvCxnSpPr>
        <p:spPr>
          <a:xfrm>
            <a:off x="7882560" y="3500640"/>
            <a:ext cx="720" cy="115272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round/>
          </a:ln>
        </p:spPr>
      </p:cxnSp>
      <p:pic>
        <p:nvPicPr>
          <p:cNvPr id="217" name="Picture 3" descr="C:\Users\NickB\AppData\Local\Microsoft\Windows\Temporary Internet Files\Content.IE5\KBHZZIZK\MC900304947[1].wmf"/>
          <p:cNvPicPr/>
          <p:nvPr/>
        </p:nvPicPr>
        <p:blipFill>
          <a:blip r:embed="rId9"/>
          <a:stretch/>
        </p:blipFill>
        <p:spPr>
          <a:xfrm rot="17239200">
            <a:off x="5078880" y="2738880"/>
            <a:ext cx="506880" cy="575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8" name="Picture 6" descr="C:\Users\NickB\Desktop\1-5.gif"/>
          <p:cNvPicPr/>
          <p:nvPr/>
        </p:nvPicPr>
        <p:blipFill>
          <a:blip r:embed="rId10"/>
          <a:stretch/>
        </p:blipFill>
        <p:spPr>
          <a:xfrm>
            <a:off x="7444440" y="3894840"/>
            <a:ext cx="750240" cy="36540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219" name="Straight Connector 85"/>
          <p:cNvCxnSpPr/>
          <p:nvPr/>
        </p:nvCxnSpPr>
        <p:spPr>
          <a:xfrm flipH="1">
            <a:off x="6142680" y="6107400"/>
            <a:ext cx="1182240" cy="720"/>
          </a:xfrm>
          <a:prstGeom prst="straightConnector1">
            <a:avLst/>
          </a:prstGeom>
          <a:ln w="25400">
            <a:solidFill>
              <a:srgbClr val="000000"/>
            </a:solidFill>
            <a:round/>
          </a:ln>
        </p:spPr>
      </p:cxnSp>
      <p:grpSp>
        <p:nvGrpSpPr>
          <p:cNvPr id="220" name="Group 80"/>
          <p:cNvGrpSpPr/>
          <p:nvPr/>
        </p:nvGrpSpPr>
        <p:grpSpPr>
          <a:xfrm>
            <a:off x="3060000" y="6166440"/>
            <a:ext cx="534960" cy="151920"/>
            <a:chOff x="3060000" y="6166440"/>
            <a:chExt cx="534960" cy="151920"/>
          </a:xfrm>
        </p:grpSpPr>
        <p:cxnSp>
          <p:nvCxnSpPr>
            <p:cNvPr id="221" name="Straight Connector 82"/>
            <p:cNvCxnSpPr/>
            <p:nvPr/>
          </p:nvCxnSpPr>
          <p:spPr>
            <a:xfrm flipH="1">
              <a:off x="3198600" y="6244920"/>
              <a:ext cx="396720" cy="720"/>
            </a:xfrm>
            <a:prstGeom prst="straightConnector1">
              <a:avLst/>
            </a:prstGeom>
            <a:ln w="25400">
              <a:solidFill>
                <a:srgbClr val="000000"/>
              </a:solidFill>
              <a:round/>
            </a:ln>
          </p:spPr>
        </p:cxnSp>
        <p:sp>
          <p:nvSpPr>
            <p:cNvPr id="222" name="Oval 79"/>
            <p:cNvSpPr/>
            <p:nvPr/>
          </p:nvSpPr>
          <p:spPr>
            <a:xfrm>
              <a:off x="3060000" y="6166440"/>
              <a:ext cx="151920" cy="15192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GB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23" name="Group 89"/>
          <p:cNvGrpSpPr/>
          <p:nvPr/>
        </p:nvGrpSpPr>
        <p:grpSpPr>
          <a:xfrm>
            <a:off x="579600" y="2338200"/>
            <a:ext cx="535320" cy="151920"/>
            <a:chOff x="579600" y="2338200"/>
            <a:chExt cx="535320" cy="151920"/>
          </a:xfrm>
        </p:grpSpPr>
        <p:cxnSp>
          <p:nvCxnSpPr>
            <p:cNvPr id="224" name="Straight Connector 90"/>
            <p:cNvCxnSpPr/>
            <p:nvPr/>
          </p:nvCxnSpPr>
          <p:spPr>
            <a:xfrm flipH="1">
              <a:off x="718560" y="2416320"/>
              <a:ext cx="396720" cy="720"/>
            </a:xfrm>
            <a:prstGeom prst="straightConnector1">
              <a:avLst/>
            </a:prstGeom>
            <a:ln w="25400">
              <a:solidFill>
                <a:srgbClr val="000000"/>
              </a:solidFill>
              <a:round/>
            </a:ln>
          </p:spPr>
        </p:cxnSp>
        <p:sp>
          <p:nvSpPr>
            <p:cNvPr id="225" name="Oval 91"/>
            <p:cNvSpPr/>
            <p:nvPr/>
          </p:nvSpPr>
          <p:spPr>
            <a:xfrm>
              <a:off x="579600" y="2338200"/>
              <a:ext cx="151920" cy="15192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GB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cxnSp>
        <p:nvCxnSpPr>
          <p:cNvPr id="226" name="Straight Connector 92"/>
          <p:cNvCxnSpPr/>
          <p:nvPr/>
        </p:nvCxnSpPr>
        <p:spPr>
          <a:xfrm>
            <a:off x="2651760" y="3879000"/>
            <a:ext cx="720" cy="63864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round/>
          </a:ln>
        </p:spPr>
      </p:cxnSp>
      <p:cxnSp>
        <p:nvCxnSpPr>
          <p:cNvPr id="227" name="Straight Connector 94"/>
          <p:cNvCxnSpPr/>
          <p:nvPr/>
        </p:nvCxnSpPr>
        <p:spPr>
          <a:xfrm flipH="1">
            <a:off x="747360" y="5981400"/>
            <a:ext cx="577080" cy="72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round/>
          </a:ln>
        </p:spPr>
      </p:cxnSp>
      <p:cxnSp>
        <p:nvCxnSpPr>
          <p:cNvPr id="228" name="Straight Connector 96"/>
          <p:cNvCxnSpPr/>
          <p:nvPr/>
        </p:nvCxnSpPr>
        <p:spPr>
          <a:xfrm>
            <a:off x="6147720" y="6017760"/>
            <a:ext cx="720" cy="176040"/>
          </a:xfrm>
          <a:prstGeom prst="straightConnector1">
            <a:avLst/>
          </a:prstGeom>
          <a:ln w="25400">
            <a:solidFill>
              <a:srgbClr val="000000"/>
            </a:solidFill>
            <a:round/>
          </a:ln>
        </p:spPr>
      </p:cxnSp>
      <p:cxnSp>
        <p:nvCxnSpPr>
          <p:cNvPr id="229" name="Straight Connector 98"/>
          <p:cNvCxnSpPr/>
          <p:nvPr/>
        </p:nvCxnSpPr>
        <p:spPr>
          <a:xfrm>
            <a:off x="720000" y="5901840"/>
            <a:ext cx="720" cy="176040"/>
          </a:xfrm>
          <a:prstGeom prst="straightConnector1">
            <a:avLst/>
          </a:prstGeom>
          <a:ln w="25400">
            <a:solidFill>
              <a:srgbClr val="000000"/>
            </a:solidFill>
            <a:round/>
          </a:ln>
        </p:spPr>
      </p:cxnSp>
      <p:sp>
        <p:nvSpPr>
          <p:cNvPr id="230" name="Rectangle 101"/>
          <p:cNvSpPr/>
          <p:nvPr/>
        </p:nvSpPr>
        <p:spPr>
          <a:xfrm flipH="1">
            <a:off x="354600" y="148680"/>
            <a:ext cx="1439280" cy="42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3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i="1" lang="en-GB" sz="1800" strike="noStrike" u="none">
                <a:solidFill>
                  <a:srgbClr val="332391"/>
                </a:solidFill>
                <a:effectLst/>
                <a:uFillTx/>
                <a:latin typeface="Arial Black"/>
              </a:rPr>
              <a:t>Calling 2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31" name="Picture 3" descr="C:\Users\NickB\AppData\Local\Microsoft\Windows\Temporary Internet Files\Content.IE5\KBHZZIZK\MC900304947[1].wmf"/>
          <p:cNvPicPr/>
          <p:nvPr/>
        </p:nvPicPr>
        <p:blipFill>
          <a:blip r:embed="rId11"/>
          <a:stretch/>
        </p:blipFill>
        <p:spPr>
          <a:xfrm rot="6289800">
            <a:off x="2477160" y="4708080"/>
            <a:ext cx="637200" cy="723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2" name="Picture 2" descr=""/>
          <p:cNvPicPr/>
          <p:nvPr/>
        </p:nvPicPr>
        <p:blipFill>
          <a:blip r:embed="rId12"/>
          <a:stretch/>
        </p:blipFill>
        <p:spPr>
          <a:xfrm>
            <a:off x="5379120" y="1379880"/>
            <a:ext cx="2720520" cy="1398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3" name="Rectangle 55"/>
          <p:cNvSpPr/>
          <p:nvPr/>
        </p:nvSpPr>
        <p:spPr>
          <a:xfrm>
            <a:off x="6990480" y="5372280"/>
            <a:ext cx="893160" cy="6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ts val="1001"/>
              </a:lnSpc>
            </a:pPr>
            <a:r>
              <a:rPr b="1" i="1" lang="en-GB" sz="1100" spc="201" strike="noStrike" u="none">
                <a:solidFill>
                  <a:srgbClr val="39652d"/>
                </a:solidFill>
                <a:effectLst/>
                <a:uFillTx/>
                <a:latin typeface="Arial Black"/>
              </a:rPr>
              <a:t>Stick back</a:t>
            </a:r>
            <a:endParaRPr b="0" lang="en-GB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GB" sz="1800" spc="201" strike="noStrike" u="none">
                <a:solidFill>
                  <a:srgbClr val="39652d"/>
                </a:solidFill>
                <a:effectLst/>
                <a:uFillTx/>
                <a:latin typeface="Arial Black"/>
              </a:rPr>
              <a:t>Pull!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" name="Rectangle 57"/>
          <p:cNvSpPr/>
          <p:nvPr/>
        </p:nvSpPr>
        <p:spPr>
          <a:xfrm>
            <a:off x="6143040" y="1917000"/>
            <a:ext cx="1011960" cy="6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ts val="1001"/>
              </a:lnSpc>
            </a:pPr>
            <a:r>
              <a:rPr b="1" i="1" lang="en-GB" sz="1100" spc="201" strike="noStrike" u="none">
                <a:solidFill>
                  <a:srgbClr val="ff0000"/>
                </a:solidFill>
                <a:effectLst/>
                <a:uFillTx/>
                <a:latin typeface="Arial Black"/>
              </a:rPr>
              <a:t>Stick forward</a:t>
            </a:r>
            <a:endParaRPr b="0" lang="en-GB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GB" sz="1800" spc="201" strike="noStrike" u="none">
                <a:solidFill>
                  <a:srgbClr val="ff0000"/>
                </a:solidFill>
                <a:effectLst/>
                <a:uFillTx/>
                <a:latin typeface="Arial Black"/>
              </a:rPr>
              <a:t>Push!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" name="Rectangle 58"/>
          <p:cNvSpPr/>
          <p:nvPr/>
        </p:nvSpPr>
        <p:spPr>
          <a:xfrm>
            <a:off x="2091600" y="1747440"/>
            <a:ext cx="1011960" cy="6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ts val="1001"/>
              </a:lnSpc>
            </a:pPr>
            <a:r>
              <a:rPr b="1" i="1" lang="en-GB" sz="1100" spc="201" strike="noStrike" u="none">
                <a:solidFill>
                  <a:srgbClr val="ff0000"/>
                </a:solidFill>
                <a:effectLst/>
                <a:uFillTx/>
                <a:latin typeface="Arial Black"/>
              </a:rPr>
              <a:t>Stick forward</a:t>
            </a:r>
            <a:endParaRPr b="0" lang="en-GB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GB" sz="1800" spc="201" strike="noStrike" u="none">
                <a:solidFill>
                  <a:srgbClr val="ff0000"/>
                </a:solidFill>
                <a:effectLst/>
                <a:uFillTx/>
                <a:latin typeface="Arial Black"/>
              </a:rPr>
              <a:t>Push!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6" name="Rectangle 60"/>
          <p:cNvSpPr/>
          <p:nvPr/>
        </p:nvSpPr>
        <p:spPr>
          <a:xfrm>
            <a:off x="1585800" y="5229360"/>
            <a:ext cx="1011960" cy="6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ts val="1001"/>
              </a:lnSpc>
            </a:pPr>
            <a:r>
              <a:rPr b="1" i="1" lang="en-GB" sz="1100" spc="201" strike="noStrike" u="none">
                <a:solidFill>
                  <a:srgbClr val="ff0000"/>
                </a:solidFill>
                <a:effectLst/>
                <a:uFillTx/>
                <a:latin typeface="Arial Black"/>
              </a:rPr>
              <a:t>Stick forward</a:t>
            </a:r>
            <a:endParaRPr b="0" lang="en-GB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GB" sz="1800" spc="201" strike="noStrike" u="none">
                <a:solidFill>
                  <a:srgbClr val="ff0000"/>
                </a:solidFill>
                <a:effectLst/>
                <a:uFillTx/>
                <a:latin typeface="Arial Black"/>
              </a:rPr>
              <a:t>Push!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37" name="Straight Connector 75"/>
          <p:cNvCxnSpPr/>
          <p:nvPr/>
        </p:nvCxnSpPr>
        <p:spPr>
          <a:xfrm flipH="1">
            <a:off x="4649040" y="6242760"/>
            <a:ext cx="287640" cy="720"/>
          </a:xfrm>
          <a:prstGeom prst="straightConnector1">
            <a:avLst/>
          </a:prstGeom>
          <a:ln w="25400">
            <a:solidFill>
              <a:srgbClr val="000000"/>
            </a:solidFill>
            <a:round/>
          </a:ln>
        </p:spPr>
      </p:cxnSp>
      <p:pic>
        <p:nvPicPr>
          <p:cNvPr id="238" name="Picture 3" descr="C:\Users\NickB\AppData\Local\Microsoft\Windows\Temporary Internet Files\Content.IE5\KBHZZIZK\MC900304947[1].wmf"/>
          <p:cNvPicPr/>
          <p:nvPr/>
        </p:nvPicPr>
        <p:blipFill>
          <a:blip r:embed="rId13"/>
          <a:stretch/>
        </p:blipFill>
        <p:spPr>
          <a:xfrm flipH="1" rot="20545200">
            <a:off x="6402600" y="5646600"/>
            <a:ext cx="492840" cy="667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69080" y="333360"/>
            <a:ext cx="8206560" cy="1324800"/>
          </a:xfrm>
          <a:prstGeom prst="rect">
            <a:avLst/>
          </a:prstGeom>
          <a:noFill/>
          <a:ln w="936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5400" strike="noStrike" u="none">
                <a:solidFill>
                  <a:srgbClr val="332391"/>
                </a:solidFill>
                <a:effectLst/>
                <a:uFillTx/>
                <a:latin typeface="Arial Black"/>
              </a:rPr>
              <a:t>A demonstration:</a:t>
            </a:r>
            <a:br>
              <a:rPr sz="5400"/>
            </a:br>
            <a:r>
              <a:rPr b="1" lang="en-GB" sz="3200" strike="noStrike" u="none">
                <a:solidFill>
                  <a:srgbClr val="332391"/>
                </a:solidFill>
                <a:effectLst/>
                <a:uFillTx/>
                <a:latin typeface="Arial Black"/>
              </a:rPr>
              <a:t>Calling an Unlimited Sequence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0" name="Rectangle 6"/>
          <p:cNvSpPr/>
          <p:nvPr/>
        </p:nvSpPr>
        <p:spPr>
          <a:xfrm>
            <a:off x="539640" y="1989000"/>
            <a:ext cx="4320000" cy="169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GB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 Mark your Sequence Diagram</a:t>
            </a:r>
            <a:br>
              <a:rPr sz="500"/>
            </a:br>
            <a:r>
              <a:rPr b="1" lang="en-GB" sz="5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endParaRPr b="0" lang="en-GB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0" i="1" lang="en-GB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Radii that should be matched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0" i="1" lang="en-GB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Rolls that should be in the ‘same’ or ‘opposite’ directions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0" i="1" lang="en-GB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Tricky or key figure aspects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" name="Rectangle 7"/>
          <p:cNvSpPr/>
          <p:nvPr/>
        </p:nvSpPr>
        <p:spPr>
          <a:xfrm>
            <a:off x="539640" y="3933000"/>
            <a:ext cx="3671640" cy="260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GB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 Call the Sequence</a:t>
            </a:r>
            <a:br>
              <a:rPr sz="500"/>
            </a:br>
            <a:r>
              <a:rPr b="1" lang="en-GB" sz="5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endParaRPr b="0" lang="en-GB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0" i="1" lang="en-GB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Watch the video through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0" i="1" lang="en-GB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The calling is “Just in Time”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0" i="1" lang="en-GB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Match the figure elements to the descriptions called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0" i="1" lang="en-GB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Listen to the judging … do you agree with the marks?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42" name="Picture 2" descr=""/>
          <p:cNvPicPr/>
          <p:nvPr/>
        </p:nvPicPr>
        <p:blipFill>
          <a:blip r:embed="rId1"/>
          <a:stretch/>
        </p:blipFill>
        <p:spPr>
          <a:xfrm>
            <a:off x="5076000" y="2061000"/>
            <a:ext cx="2591640" cy="3715560"/>
          </a:xfrm>
          <a:prstGeom prst="rect">
            <a:avLst/>
          </a:prstGeom>
          <a:noFill/>
          <a:ln w="6350">
            <a:solidFill>
              <a:srgbClr val="000000"/>
            </a:solidFill>
            <a:miter/>
          </a:ln>
          <a:effectLst>
            <a:outerShdw algn="ctr" blurRad="228600" dir="2700000" dist="100805" rotWithShape="0">
              <a:schemeClr val="bg2"/>
            </a:outerShdw>
          </a:effectLst>
        </p:spPr>
      </p:pic>
      <p:sp>
        <p:nvSpPr>
          <p:cNvPr id="243" name="Notched Right Arrow 13"/>
          <p:cNvSpPr/>
          <p:nvPr/>
        </p:nvSpPr>
        <p:spPr>
          <a:xfrm>
            <a:off x="5292000" y="5733360"/>
            <a:ext cx="3527640" cy="945720"/>
          </a:xfrm>
          <a:prstGeom prst="notched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00487e"/>
              </a:gs>
              <a:gs pos="49000">
                <a:srgbClr val="0070c0"/>
              </a:gs>
              <a:gs pos="100000">
                <a:srgbClr val="bde3ff"/>
              </a:gs>
            </a:gsLst>
            <a:lin ang="16200000"/>
          </a:gradFill>
          <a:ln w="6350">
            <a:solidFill>
              <a:srgbClr val="000000"/>
            </a:solidFill>
            <a:round/>
          </a:ln>
          <a:effectLst>
            <a:outerShdw algn="tl" blurRad="190440" dir="2700000" dist="100805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en-GB" sz="11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Run the two videos:</a:t>
            </a:r>
            <a:br>
              <a:rPr sz="1100"/>
            </a:br>
            <a:r>
              <a:rPr b="1" i="1" lang="en-GB" sz="11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WAC-11 and US Nats 14 Free Unknowns</a:t>
            </a:r>
            <a:endParaRPr b="0" lang="en-GB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00000" y="260280"/>
            <a:ext cx="3898080" cy="489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30000"/>
              </a:lnSpc>
              <a:spcBef>
                <a:spcPts val="1321"/>
              </a:spcBef>
              <a:buNone/>
              <a:tabLst>
                <a:tab algn="l" pos="0"/>
              </a:tabLst>
            </a:pPr>
            <a:r>
              <a:rPr b="0" i="1" lang="en-GB" sz="4400" strike="noStrike" u="none">
                <a:solidFill>
                  <a:srgbClr val="332391"/>
                </a:solidFill>
                <a:effectLst/>
                <a:uFillTx/>
                <a:latin typeface="Arial Black"/>
              </a:rPr>
              <a:t>The Caller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4572000" y="907920"/>
            <a:ext cx="4171320" cy="5616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210"/>
              </a:spcBef>
              <a:buClr>
                <a:srgbClr val="c00000"/>
              </a:buClr>
              <a:buFont typeface="Wingdings" charset="2"/>
              <a:buChar char=""/>
            </a:pPr>
            <a:r>
              <a:rPr b="1" lang="en-US" sz="1050" strike="noStrike" u="none">
                <a:solidFill>
                  <a:srgbClr val="c00000"/>
                </a:solidFill>
                <a:effectLst/>
                <a:uFillTx/>
                <a:latin typeface="Arial"/>
              </a:rPr>
              <a:t>CALLER</a:t>
            </a:r>
            <a:br>
              <a:rPr sz="1050"/>
            </a:br>
            <a:r>
              <a:rPr b="1" lang="en-US" sz="1050" strike="noStrike" u="none">
                <a:solidFill>
                  <a:srgbClr val="c00000"/>
                </a:solidFill>
                <a:effectLst/>
                <a:uFillTx/>
                <a:latin typeface="Arial"/>
              </a:rPr>
              <a:t>Figure one. Pull to 45° inverted, opposite half roll then half positive flick, </a:t>
            </a:r>
            <a:r>
              <a:rPr b="1" i="1" lang="en-US" sz="1050" strike="noStrike" u="none">
                <a:solidFill>
                  <a:srgbClr val="c00000"/>
                </a:solidFill>
                <a:effectLst/>
                <a:uFillTx/>
                <a:latin typeface="Arial"/>
              </a:rPr>
              <a:t>(looks up and says “opposite was OK")</a:t>
            </a:r>
            <a:r>
              <a:rPr b="1" lang="en-US" sz="1050" strike="noStrike" u="none">
                <a:solidFill>
                  <a:srgbClr val="c00000"/>
                </a:solidFill>
                <a:effectLst/>
                <a:uFillTx/>
                <a:latin typeface="Arial"/>
              </a:rPr>
              <a:t>, pull down to vertical, same direction half positive flick then half roll, pull erect, exit right. End.</a:t>
            </a:r>
            <a:endParaRPr b="0" lang="en-GB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10"/>
              </a:spcBef>
              <a:buClr>
                <a:srgbClr val="9900cc"/>
              </a:buClr>
              <a:buFont typeface="Wingdings" charset="2"/>
              <a:buChar char=""/>
            </a:pPr>
            <a:r>
              <a:rPr b="1" lang="en-US" sz="1050" strike="noStrike" u="none">
                <a:solidFill>
                  <a:srgbClr val="9900cc"/>
                </a:solidFill>
                <a:effectLst/>
                <a:uFillTx/>
                <a:latin typeface="Arial"/>
              </a:rPr>
              <a:t>JUDGE</a:t>
            </a:r>
            <a:br>
              <a:rPr sz="1050"/>
            </a:br>
            <a:r>
              <a:rPr b="1" lang="en-US" sz="1050" strike="noStrike" u="none">
                <a:solidFill>
                  <a:srgbClr val="9900cc"/>
                </a:solidFill>
                <a:effectLst/>
                <a:uFillTx/>
                <a:latin typeface="Arial"/>
              </a:rPr>
              <a:t>45° OK … roll good … flick 10° over and corrected … vertical OK … snap and roll good … short line after … last radius bigger at end … position OK.  Five point five.</a:t>
            </a:r>
            <a:endParaRPr b="0" lang="en-GB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Font typeface="Wingdings" charset="2"/>
              <a:buChar char=""/>
            </a:pPr>
            <a:r>
              <a:rPr b="1" lang="en-US" sz="105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SCRIBE</a:t>
            </a:r>
            <a:br>
              <a:rPr sz="1050"/>
            </a:br>
            <a:r>
              <a:rPr b="1" lang="en-US" sz="105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Five point five.</a:t>
            </a:r>
            <a:br>
              <a:rPr sz="1050"/>
            </a:br>
            <a:r>
              <a:rPr b="1" lang="en-GB" sz="105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endParaRPr b="0" lang="en-GB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10"/>
              </a:spcBef>
              <a:buClr>
                <a:srgbClr val="c00000"/>
              </a:buClr>
              <a:buFont typeface="Wingdings" charset="2"/>
              <a:buChar char=""/>
            </a:pPr>
            <a:r>
              <a:rPr b="1" lang="en-US" sz="1050" strike="noStrike" u="none">
                <a:solidFill>
                  <a:srgbClr val="c00000"/>
                </a:solidFill>
                <a:effectLst/>
                <a:uFillTx/>
                <a:latin typeface="Arial"/>
              </a:rPr>
              <a:t>CALLER</a:t>
            </a:r>
            <a:br>
              <a:rPr sz="1050"/>
            </a:br>
            <a:r>
              <a:rPr b="1" lang="en-US" sz="1050" strike="noStrike" u="none">
                <a:solidFill>
                  <a:srgbClr val="c00000"/>
                </a:solidFill>
                <a:effectLst/>
                <a:uFillTx/>
                <a:latin typeface="Arial"/>
              </a:rPr>
              <a:t>Figure two. Opposite one and three quarters roll then three quarters roll back, pull half loop up </a:t>
            </a:r>
            <a:r>
              <a:rPr b="1" i="1" lang="en-US" sz="1050" strike="noStrike" u="none">
                <a:solidFill>
                  <a:srgbClr val="c00000"/>
                </a:solidFill>
                <a:effectLst/>
                <a:uFillTx/>
                <a:latin typeface="Arial"/>
              </a:rPr>
              <a:t>(waits till near the top of loop), </a:t>
            </a:r>
            <a:r>
              <a:rPr b="1" lang="en-US" sz="1050" strike="noStrike" u="none">
                <a:solidFill>
                  <a:srgbClr val="c00000"/>
                </a:solidFill>
                <a:effectLst/>
                <a:uFillTx/>
                <a:latin typeface="Arial"/>
              </a:rPr>
              <a:t>opposite one and a quarter negative flick then three quarters roll, exit left erect. End.</a:t>
            </a:r>
            <a:endParaRPr b="0" lang="en-GB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10"/>
              </a:spcBef>
              <a:buClr>
                <a:srgbClr val="9900cc"/>
              </a:buClr>
              <a:buFont typeface="Wingdings" charset="2"/>
              <a:buChar char=""/>
            </a:pPr>
            <a:r>
              <a:rPr b="1" lang="en-US" sz="1050" strike="noStrike" u="none">
                <a:solidFill>
                  <a:srgbClr val="9900cc"/>
                </a:solidFill>
                <a:effectLst/>
                <a:uFillTx/>
                <a:latin typeface="Arial"/>
              </a:rPr>
              <a:t>JUDGE</a:t>
            </a:r>
            <a:br>
              <a:rPr sz="1050"/>
            </a:br>
            <a:r>
              <a:rPr b="1" lang="en-US" sz="1050" strike="noStrike" u="none">
                <a:solidFill>
                  <a:srgbClr val="9900cc"/>
                </a:solidFill>
                <a:effectLst/>
                <a:uFillTx/>
                <a:latin typeface="Arial"/>
              </a:rPr>
              <a:t>5° over 1</a:t>
            </a:r>
            <a:r>
              <a:rPr b="1" lang="en-US" sz="1050" strike="noStrike" u="none" baseline="30000">
                <a:solidFill>
                  <a:srgbClr val="9900cc"/>
                </a:solidFill>
                <a:effectLst/>
                <a:uFillTx/>
                <a:latin typeface="Arial"/>
              </a:rPr>
              <a:t>st</a:t>
            </a:r>
            <a:r>
              <a:rPr b="1" lang="en-US" sz="1050" strike="noStrike" u="none">
                <a:solidFill>
                  <a:srgbClr val="9900cc"/>
                </a:solidFill>
                <a:effectLst/>
                <a:uFillTx/>
                <a:latin typeface="Arial"/>
              </a:rPr>
              <a:t> roll … snatched into loop … flicked early but hardly any yaw … it’s all aileron so minus 4 points … three quarters good. Position right, Three point zero.</a:t>
            </a:r>
            <a:endParaRPr b="0" lang="en-GB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Font typeface="Wingdings" charset="2"/>
              <a:buChar char=""/>
            </a:pPr>
            <a:r>
              <a:rPr b="1" lang="en-US" sz="105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SCRIBE</a:t>
            </a:r>
            <a:br>
              <a:rPr sz="1050"/>
            </a:br>
            <a:r>
              <a:rPr b="1" lang="en-US" sz="105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Three point zero and not properly snapped ... Right.</a:t>
            </a:r>
            <a:br>
              <a:rPr sz="1050"/>
            </a:br>
            <a:r>
              <a:rPr b="1" lang="en-GB" sz="105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endParaRPr b="0" lang="en-GB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10"/>
              </a:spcBef>
              <a:buClr>
                <a:srgbClr val="c00000"/>
              </a:buClr>
              <a:buFont typeface="Wingdings" charset="2"/>
              <a:buChar char=""/>
            </a:pPr>
            <a:r>
              <a:rPr b="1" lang="en-US" sz="1050" strike="noStrike" u="none">
                <a:solidFill>
                  <a:srgbClr val="c00000"/>
                </a:solidFill>
                <a:effectLst/>
                <a:uFillTx/>
                <a:latin typeface="Arial"/>
              </a:rPr>
              <a:t>CALLER</a:t>
            </a:r>
            <a:br>
              <a:rPr sz="1050"/>
            </a:br>
            <a:r>
              <a:rPr b="1" lang="en-US" sz="1050" strike="noStrike" u="none">
                <a:solidFill>
                  <a:srgbClr val="c00000"/>
                </a:solidFill>
                <a:effectLst/>
                <a:uFillTx/>
                <a:latin typeface="Arial"/>
              </a:rPr>
              <a:t>Figure three. Two by four roll to inverted, three quarters loop down </a:t>
            </a:r>
            <a:r>
              <a:rPr b="1" i="1" lang="en-US" sz="1050" strike="noStrike" u="none">
                <a:solidFill>
                  <a:srgbClr val="c00000"/>
                </a:solidFill>
                <a:effectLst/>
                <a:uFillTx/>
                <a:latin typeface="Arial"/>
              </a:rPr>
              <a:t>(waits until nearly vertical), </a:t>
            </a:r>
            <a:r>
              <a:rPr b="1" lang="en-US" sz="1050" strike="noStrike" u="none">
                <a:solidFill>
                  <a:srgbClr val="c00000"/>
                </a:solidFill>
                <a:effectLst/>
                <a:uFillTx/>
                <a:latin typeface="Arial"/>
              </a:rPr>
              <a:t>full roll, push off right erect. End</a:t>
            </a:r>
            <a:endParaRPr b="0" lang="en-GB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10"/>
              </a:spcBef>
              <a:buClr>
                <a:srgbClr val="9900cc"/>
              </a:buClr>
              <a:buFont typeface="Wingdings" charset="2"/>
              <a:buChar char=""/>
            </a:pPr>
            <a:r>
              <a:rPr b="1" lang="en-US" sz="1050" strike="noStrike" u="none">
                <a:solidFill>
                  <a:srgbClr val="9900cc"/>
                </a:solidFill>
                <a:effectLst/>
                <a:uFillTx/>
                <a:latin typeface="Arial"/>
              </a:rPr>
              <a:t>JUDGE</a:t>
            </a:r>
            <a:br>
              <a:rPr sz="1050"/>
            </a:br>
            <a:r>
              <a:rPr b="1" lang="en-US" sz="1050" strike="noStrike" u="none">
                <a:solidFill>
                  <a:srgbClr val="9900cc"/>
                </a:solidFill>
                <a:effectLst/>
                <a:uFillTx/>
                <a:latin typeface="Arial"/>
              </a:rPr>
              <a:t>Line after two by four roll … second roll was early … Position left. Six point five.</a:t>
            </a:r>
            <a:endParaRPr b="0" lang="en-GB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Font typeface="Wingdings" charset="2"/>
              <a:buChar char=""/>
            </a:pPr>
            <a:r>
              <a:rPr b="1" lang="en-US" sz="105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SCRIBE</a:t>
            </a:r>
            <a:br>
              <a:rPr sz="1050"/>
            </a:br>
            <a:r>
              <a:rPr b="1" lang="en-US" sz="105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 point five … Left</a:t>
            </a:r>
            <a:endParaRPr b="0" lang="en-GB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46" name="Picture 2" descr=""/>
          <p:cNvPicPr/>
          <p:nvPr/>
        </p:nvPicPr>
        <p:blipFill>
          <a:blip r:embed="rId1"/>
          <a:stretch/>
        </p:blipFill>
        <p:spPr>
          <a:xfrm>
            <a:off x="311040" y="652320"/>
            <a:ext cx="4123080" cy="583200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  <p:sp>
        <p:nvSpPr>
          <p:cNvPr id="247" name="Rectangle 8"/>
          <p:cNvSpPr/>
          <p:nvPr/>
        </p:nvSpPr>
        <p:spPr>
          <a:xfrm flipH="1">
            <a:off x="227160" y="172440"/>
            <a:ext cx="1439280" cy="42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3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i="1" lang="en-GB" sz="1800" strike="noStrike" u="none">
                <a:solidFill>
                  <a:srgbClr val="332391"/>
                </a:solidFill>
                <a:effectLst/>
                <a:uFillTx/>
                <a:latin typeface="Arial Black"/>
              </a:rPr>
              <a:t>Calling 3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501120" y="446040"/>
            <a:ext cx="8206560" cy="632520"/>
          </a:xfrm>
          <a:prstGeom prst="rect">
            <a:avLst/>
          </a:prstGeom>
          <a:noFill/>
          <a:ln w="936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6000" strike="noStrike" u="none">
                <a:solidFill>
                  <a:srgbClr val="332391"/>
                </a:solidFill>
                <a:effectLst/>
                <a:uFillTx/>
                <a:latin typeface="Arial Black"/>
              </a:rPr>
              <a:t>Practice Calling</a:t>
            </a:r>
            <a:endParaRPr b="0" lang="en-GB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9" name="Rectangle 4"/>
          <p:cNvSpPr/>
          <p:nvPr/>
        </p:nvSpPr>
        <p:spPr>
          <a:xfrm>
            <a:off x="539640" y="1124640"/>
            <a:ext cx="381564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en-GB" sz="2000" strike="noStrike" u="none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FillTx/>
                <a:latin typeface="Arial"/>
              </a:rPr>
              <a:t>Don’t be shy now …. !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0" name="Rectangle 5"/>
          <p:cNvSpPr/>
          <p:nvPr/>
        </p:nvSpPr>
        <p:spPr>
          <a:xfrm>
            <a:off x="539640" y="1772640"/>
            <a:ext cx="4103640" cy="175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GB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1.  Mark the Sequence Diagram</a:t>
            </a:r>
            <a:br>
              <a:rPr sz="500"/>
            </a:br>
            <a:r>
              <a:rPr b="1" lang="en-GB" sz="5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endParaRPr b="0" lang="en-GB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0" i="1" lang="en-GB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Radii that should be matched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0" i="1" lang="en-GB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Rolls that should be in the ‘same’ or ‘opposite’ directions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0" i="1" lang="en-GB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Tricky or key figure aspects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1" name="Rectangle 6"/>
          <p:cNvSpPr/>
          <p:nvPr/>
        </p:nvSpPr>
        <p:spPr>
          <a:xfrm>
            <a:off x="539640" y="3610800"/>
            <a:ext cx="3671640" cy="263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GB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2.  Call the Sequence</a:t>
            </a:r>
            <a:br>
              <a:rPr sz="500"/>
            </a:br>
            <a:r>
              <a:rPr b="1" lang="en-GB" sz="5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endParaRPr b="0" lang="en-GB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0" i="1" lang="en-GB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Be clear and concise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0" i="1" lang="en-GB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Use minimum words for</a:t>
            </a:r>
            <a:br>
              <a:rPr sz="2000"/>
            </a:br>
            <a:r>
              <a:rPr b="0" i="1" lang="en-GB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maximum information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0" i="1" lang="en-GB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Watch for major errors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0" i="1" lang="en-GB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Exit direction is important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0" i="1" lang="en-GB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Remember to say “</a:t>
            </a:r>
            <a:r>
              <a:rPr b="0" i="1" lang="en-GB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End</a:t>
            </a:r>
            <a:r>
              <a:rPr b="0" i="1" lang="en-GB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” when each figure is finished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52" name="Picture 2" descr=""/>
          <p:cNvPicPr/>
          <p:nvPr/>
        </p:nvPicPr>
        <p:blipFill>
          <a:blip r:embed="rId1"/>
          <a:stretch/>
        </p:blipFill>
        <p:spPr>
          <a:xfrm>
            <a:off x="4932000" y="1454040"/>
            <a:ext cx="3539880" cy="4998600"/>
          </a:xfrm>
          <a:prstGeom prst="rect">
            <a:avLst/>
          </a:prstGeom>
          <a:noFill/>
          <a:ln w="0">
            <a:noFill/>
          </a:ln>
          <a:effectLst>
            <a:outerShdw algn="tl" blurRad="228600" dir="2700000" dist="100805" rotWithShape="0">
              <a:srgbClr val="000000">
                <a:alpha val="40000"/>
              </a:srgbClr>
            </a:outerShdw>
          </a:effectLst>
        </p:spPr>
      </p:pic>
    </p:spTree>
  </p:cSld>
  <p:transition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-80280" y="297000"/>
            <a:ext cx="8979840" cy="1142280"/>
          </a:xfrm>
          <a:prstGeom prst="rect">
            <a:avLst/>
          </a:prstGeom>
          <a:noFill/>
          <a:ln w="936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4000" strike="noStrike" u="none">
                <a:solidFill>
                  <a:schemeClr val="dk2"/>
                </a:solidFill>
                <a:effectLst/>
                <a:uFillTx/>
                <a:latin typeface="Arial Black"/>
              </a:rPr>
              <a:t>The 4 minute Final Freestyle</a:t>
            </a:r>
            <a:endParaRPr b="0" lang="en-GB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448920" y="1557360"/>
            <a:ext cx="4554360" cy="452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 change from OBJECTIVE to </a:t>
            </a:r>
            <a:r>
              <a:rPr b="1" lang="en-GB" sz="2400" strike="noStrike" u="sng">
                <a:solidFill>
                  <a:schemeClr val="dk1"/>
                </a:solidFill>
                <a:effectLst/>
                <a:uFillTx/>
                <a:latin typeface="Arial"/>
              </a:rPr>
              <a:t>SUBJECTIVE</a:t>
            </a: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Judging!</a:t>
            </a:r>
            <a:br>
              <a:rPr sz="800"/>
            </a:br>
            <a:r>
              <a:rPr b="0" lang="en-GB" sz="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</a:t>
            </a:r>
            <a:endParaRPr b="0" lang="en-GB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Remember: it is the </a:t>
            </a:r>
            <a:r>
              <a:rPr b="0" i="1" lang="en-GB" sz="2400" strike="noStrike" u="sng">
                <a:solidFill>
                  <a:schemeClr val="dk1"/>
                </a:solidFill>
                <a:effectLst/>
                <a:uFillTx/>
                <a:latin typeface="Arial"/>
              </a:rPr>
              <a:t>relative</a:t>
            </a: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marks that matter, NOT the marks themselves</a:t>
            </a:r>
            <a:br>
              <a:rPr sz="800"/>
            </a:br>
            <a:r>
              <a:rPr b="0" lang="en-GB" sz="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endParaRPr b="0" lang="en-GB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You must hand in your marks sheet after EVERY FLIGHT</a:t>
            </a:r>
            <a:br>
              <a:rPr sz="1000"/>
            </a:br>
            <a:r>
              <a:rPr b="0" lang="en-GB" sz="1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endParaRPr b="0" lang="en-GB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Use the REFERENCE sheet to keep track of how you grade each competitor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55" name="Picture 2" descr=""/>
          <p:cNvPicPr/>
          <p:nvPr/>
        </p:nvPicPr>
        <p:blipFill>
          <a:blip r:embed="rId1"/>
          <a:stretch/>
        </p:blipFill>
        <p:spPr>
          <a:xfrm>
            <a:off x="5148000" y="1340640"/>
            <a:ext cx="3575880" cy="4968000"/>
          </a:xfrm>
          <a:prstGeom prst="rect">
            <a:avLst/>
          </a:prstGeom>
          <a:noFill/>
          <a:ln w="9525">
            <a:solidFill>
              <a:srgbClr val="9c9cdf"/>
            </a:solidFill>
            <a:miter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</p:spTree>
  </p:cSld>
  <p:transition>
    <p:fad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5580000" y="548640"/>
            <a:ext cx="2951640" cy="5760000"/>
          </a:xfrm>
          <a:prstGeom prst="rect">
            <a:avLst/>
          </a:prstGeom>
          <a:noFill/>
          <a:ln w="936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800" strike="noStrike" u="none">
                <a:solidFill>
                  <a:schemeClr val="dk2"/>
                </a:solidFill>
                <a:effectLst/>
                <a:uFillTx/>
                <a:latin typeface="Arial Black"/>
              </a:rPr>
              <a:t>Use this reference sheet to record how you grade every competitor, so you can ensure that they all get a balanced and fair set of </a:t>
            </a:r>
            <a:r>
              <a:rPr b="1" lang="en-US" sz="2800" strike="noStrike" u="none">
                <a:solidFill>
                  <a:schemeClr val="dk2"/>
                </a:solidFill>
                <a:effectLst/>
                <a:uFillTx/>
                <a:latin typeface="Arial Black"/>
              </a:rPr>
              <a:t>marks.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57" name="Picture 3" descr=""/>
          <p:cNvPicPr/>
          <p:nvPr/>
        </p:nvPicPr>
        <p:blipFill>
          <a:blip r:embed="rId1"/>
          <a:stretch/>
        </p:blipFill>
        <p:spPr>
          <a:xfrm>
            <a:off x="683640" y="332640"/>
            <a:ext cx="4433400" cy="6231240"/>
          </a:xfrm>
          <a:prstGeom prst="rect">
            <a:avLst/>
          </a:prstGeom>
          <a:noFill/>
          <a:ln w="9525">
            <a:solidFill>
              <a:srgbClr val="9c9cdf"/>
            </a:solidFill>
            <a:miter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</p:spTree>
  </p:cSld>
  <p:transition>
    <p:fad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62040" y="204840"/>
            <a:ext cx="7509600" cy="1142280"/>
          </a:xfrm>
          <a:prstGeom prst="rect">
            <a:avLst/>
          </a:prstGeom>
          <a:noFill/>
          <a:ln w="9360">
            <a:noFill/>
          </a:ln>
          <a:effectLst>
            <a:outerShdw dist="37674" dir="2700000" blurRad="190440" rotWithShape="0">
              <a:srgbClr val="000000">
                <a:alpha val="40000"/>
              </a:srgbClr>
            </a:outerShdw>
          </a:effectLst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6000" strike="noStrike" u="none">
                <a:solidFill>
                  <a:schemeClr val="lt2">
                    <a:lumMod val="75000"/>
                  </a:schemeClr>
                </a:solidFill>
                <a:effectLst/>
                <a:uFillTx/>
                <a:latin typeface="Arial Black"/>
              </a:rPr>
              <a:t>Judges Break #2</a:t>
            </a:r>
            <a:endParaRPr b="0" lang="en-GB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59" name="Picture 3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5000" contras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67320" y="1628640"/>
            <a:ext cx="8026560" cy="4618800"/>
          </a:xfrm>
          <a:prstGeom prst="rect">
            <a:avLst/>
          </a:prstGeom>
          <a:noFill/>
          <a:ln w="0">
            <a:noFill/>
          </a:ln>
          <a:scene3d>
            <a:camera prst="perspectiveLeft"/>
            <a:lightRig dir="t" rig="threePt"/>
          </a:scene3d>
        </p:spPr>
      </p:pic>
    </p:spTree>
  </p:cSld>
  <p:transition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4" descr="C:\Users\NickB\AppData\Local\Microsoft\Windows\Temporary Internet Files\Content.IE5\ALKK93VZ\MC910215912[1].jpg"/>
          <p:cNvPicPr/>
          <p:nvPr/>
        </p:nvPicPr>
        <p:blipFill>
          <a:blip r:embed="rId1"/>
          <a:stretch/>
        </p:blipFill>
        <p:spPr>
          <a:xfrm>
            <a:off x="1053000" y="5837040"/>
            <a:ext cx="1360440" cy="1020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3" name="Picture 3" descr=""/>
          <p:cNvPicPr/>
          <p:nvPr/>
        </p:nvPicPr>
        <p:blipFill>
          <a:blip r:embed="rId2"/>
          <a:stretch/>
        </p:blipFill>
        <p:spPr>
          <a:xfrm>
            <a:off x="1027800" y="1470960"/>
            <a:ext cx="1399320" cy="1204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58760" y="341280"/>
            <a:ext cx="8228880" cy="1142280"/>
          </a:xfrm>
          <a:prstGeom prst="rect">
            <a:avLst/>
          </a:prstGeom>
          <a:noFill/>
          <a:ln w="936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4800" strike="noStrike" u="none">
                <a:solidFill>
                  <a:schemeClr val="dk1">
                    <a:lumMod val="65000"/>
                    <a:lumOff val="35000"/>
                  </a:schemeClr>
                </a:solidFill>
                <a:effectLst/>
                <a:uFillTx/>
                <a:latin typeface="Arial Black"/>
              </a:rPr>
              <a:t>IS IT 45°?    LET’S SEE!</a:t>
            </a:r>
            <a:endParaRPr b="0" lang="en-GB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5" name="Picture 2" descr="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amount="-61000" contrast="35000" sat="15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611640" y="4581000"/>
            <a:ext cx="2357280" cy="1340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6" name="WordArt 4"/>
          <p:cNvSpPr txBox="1"/>
          <p:nvPr/>
        </p:nvSpPr>
        <p:spPr>
          <a:xfrm rot="21540000">
            <a:off x="2133360" y="5596560"/>
            <a:ext cx="3805200" cy="312840"/>
          </a:xfrm>
          <a:prstGeom prst="rect">
            <a:avLst/>
          </a:prstGeom>
        </p:spPr>
        <p:txBody>
          <a:bodyPr wrap="none" lIns="99360" rIns="99360" tIns="49680" bIns="49680" anchor="ctr" anchorCtr="1">
            <a:prstTxWarp prst="textSlantUp">
              <a:avLst>
                <a:gd name="adj" fmla="val 32056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GB" sz="3600" strike="noStrike" u="none">
                <a:ln w="9360">
                  <a:solidFill>
                    <a:srgbClr val="cc99ff"/>
                  </a:solidFill>
                  <a:round/>
                </a:ln>
                <a:solidFill>
                  <a:srgbClr val="14186e"/>
                </a:solidFill>
                <a:uFillTx/>
                <a:latin typeface="Impact"/>
              </a:rPr>
              <a:t>How is your attitude?</a:t>
            </a:r>
            <a:endParaRPr b="0" lang="en-GB" sz="3600" strike="noStrike" u="none">
              <a:ln w="9360">
                <a:solidFill>
                  <a:srgbClr val="cc99ff"/>
                </a:solidFill>
                <a:round/>
              </a:ln>
              <a:solidFill>
                <a:srgbClr val="14186e"/>
              </a:solidFill>
              <a:uFillTx/>
              <a:latin typeface="Arial"/>
            </a:endParaRPr>
          </a:p>
        </p:txBody>
      </p:sp>
      <p:sp>
        <p:nvSpPr>
          <p:cNvPr id="117" name="WordArt 4"/>
          <p:cNvSpPr txBox="1"/>
          <p:nvPr/>
        </p:nvSpPr>
        <p:spPr>
          <a:xfrm rot="18978600">
            <a:off x="1467360" y="4012920"/>
            <a:ext cx="3781080" cy="312840"/>
          </a:xfrm>
          <a:prstGeom prst="rect">
            <a:avLst/>
          </a:prstGeom>
        </p:spPr>
        <p:txBody>
          <a:bodyPr wrap="none" lIns="99360" rIns="99360" tIns="49680" bIns="49680" anchor="ctr" anchorCtr="1">
            <a:prstTxWarp prst="textSlantUp">
              <a:avLst>
                <a:gd name="adj" fmla="val 32056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GB" sz="3600" strike="noStrike" u="none">
                <a:ln w="9360">
                  <a:solidFill>
                    <a:srgbClr val="cc99ff"/>
                  </a:solidFill>
                  <a:round/>
                </a:ln>
                <a:solidFill>
                  <a:srgbClr val="14186e"/>
                </a:solidFill>
                <a:uFillTx/>
                <a:latin typeface="Impact"/>
              </a:rPr>
              <a:t>How is your attitude?</a:t>
            </a:r>
            <a:endParaRPr b="0" lang="en-GB" sz="3600" strike="noStrike" u="none">
              <a:ln w="9360">
                <a:solidFill>
                  <a:srgbClr val="cc99ff"/>
                </a:solidFill>
                <a:round/>
              </a:ln>
              <a:solidFill>
                <a:srgbClr val="14186e"/>
              </a:solidFill>
              <a:uFillTx/>
              <a:latin typeface="Arial"/>
            </a:endParaRPr>
          </a:p>
        </p:txBody>
      </p:sp>
      <p:sp>
        <p:nvSpPr>
          <p:cNvPr id="118" name="WordArt 4"/>
          <p:cNvSpPr txBox="1"/>
          <p:nvPr/>
        </p:nvSpPr>
        <p:spPr>
          <a:xfrm rot="15978600">
            <a:off x="-326520" y="3351960"/>
            <a:ext cx="3893400" cy="312840"/>
          </a:xfrm>
          <a:prstGeom prst="rect">
            <a:avLst/>
          </a:prstGeom>
        </p:spPr>
        <p:txBody>
          <a:bodyPr wrap="none" lIns="99360" rIns="99360" tIns="49680" bIns="49680" anchor="ctr" anchorCtr="1">
            <a:prstTxWarp prst="textSlantUp">
              <a:avLst>
                <a:gd name="adj" fmla="val 32056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GB" sz="3600" strike="noStrike" u="none">
                <a:ln w="9360">
                  <a:solidFill>
                    <a:srgbClr val="cc99ff"/>
                  </a:solidFill>
                  <a:round/>
                </a:ln>
                <a:solidFill>
                  <a:srgbClr val="14186e"/>
                </a:solidFill>
                <a:uFillTx/>
                <a:latin typeface="Impact"/>
              </a:rPr>
              <a:t>How is your attitude?</a:t>
            </a:r>
            <a:endParaRPr b="0" lang="en-GB" sz="3600" strike="noStrike" u="none">
              <a:ln w="9360">
                <a:solidFill>
                  <a:srgbClr val="cc99ff"/>
                </a:solidFill>
                <a:round/>
              </a:ln>
              <a:solidFill>
                <a:srgbClr val="14186e"/>
              </a:solidFill>
              <a:uFillTx/>
              <a:latin typeface="Arial"/>
            </a:endParaRPr>
          </a:p>
        </p:txBody>
      </p:sp>
      <p:sp>
        <p:nvSpPr>
          <p:cNvPr id="119" name="Notched Right Arrow 12"/>
          <p:cNvSpPr/>
          <p:nvPr/>
        </p:nvSpPr>
        <p:spPr>
          <a:xfrm>
            <a:off x="6840720" y="5754240"/>
            <a:ext cx="2090880" cy="945720"/>
          </a:xfrm>
          <a:prstGeom prst="notched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14186e"/>
              </a:gs>
              <a:gs pos="49000">
                <a:srgbClr val="334dcf"/>
              </a:gs>
              <a:gs pos="100000">
                <a:srgbClr val="3394ff"/>
              </a:gs>
            </a:gsLst>
            <a:lin ang="16200000"/>
          </a:gradFill>
          <a:ln w="6350">
            <a:solidFill>
              <a:srgbClr val="000000"/>
            </a:solidFill>
            <a:round/>
          </a:ln>
          <a:effectLst>
            <a:outerShdw algn="tl" blurRad="190440" dir="2700000" dist="100805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en-GB" sz="11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Show the ‘Judging Attitudes x8’ PDF</a:t>
            </a:r>
            <a:endParaRPr b="0" lang="en-GB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0" name="Picture 2" descr=""/>
          <p:cNvPicPr/>
          <p:nvPr/>
        </p:nvPicPr>
        <p:blipFill>
          <a:blip r:embed="rId5"/>
          <a:stretch/>
        </p:blipFill>
        <p:spPr>
          <a:xfrm rot="2666400">
            <a:off x="4527720" y="2802960"/>
            <a:ext cx="3366720" cy="12488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74760" y="478080"/>
            <a:ext cx="8228880" cy="631080"/>
          </a:xfrm>
          <a:prstGeom prst="rect">
            <a:avLst/>
          </a:prstGeom>
          <a:noFill/>
          <a:ln w="936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4800" strike="noStrike" u="none">
                <a:solidFill>
                  <a:srgbClr val="c00000"/>
                </a:solidFill>
                <a:effectLst/>
                <a:uFillTx/>
                <a:latin typeface="Arial Black"/>
              </a:rPr>
              <a:t>The process of judging</a:t>
            </a:r>
            <a:endParaRPr b="0" lang="en-GB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374760" y="2212920"/>
            <a:ext cx="4823640" cy="567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961"/>
              </a:spcBef>
              <a:buNone/>
              <a:tabLst>
                <a:tab algn="l" pos="0"/>
              </a:tabLst>
            </a:pPr>
            <a:r>
              <a:rPr b="1" i="1" lang="en-GB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Caller ~ Judge ~ Scribe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3" name="Picture 6" descr="2010-Judging-line-Duxford-1200x734"/>
          <p:cNvPicPr/>
          <p:nvPr/>
        </p:nvPicPr>
        <p:blipFill>
          <a:blip r:embed="rId1"/>
          <a:stretch/>
        </p:blipFill>
        <p:spPr>
          <a:xfrm>
            <a:off x="461520" y="2997000"/>
            <a:ext cx="4613760" cy="3167640"/>
          </a:xfrm>
          <a:prstGeom prst="rect">
            <a:avLst/>
          </a:prstGeom>
          <a:noFill/>
          <a:ln w="25400">
            <a:solidFill>
              <a:srgbClr val="000000"/>
            </a:solidFill>
            <a:miter/>
          </a:ln>
          <a:effectLst>
            <a:outerShdw algn="tl" blurRad="228600" dir="2700000" dist="37674" rotWithShape="0" sx="102000" sy="102000">
              <a:srgbClr val="000000">
                <a:alpha val="40000"/>
              </a:srgbClr>
            </a:outerShdw>
          </a:effectLst>
        </p:spPr>
      </p:pic>
      <p:sp>
        <p:nvSpPr>
          <p:cNvPr id="124" name="Rectangle 6"/>
          <p:cNvSpPr/>
          <p:nvPr/>
        </p:nvSpPr>
        <p:spPr>
          <a:xfrm>
            <a:off x="5364000" y="2085120"/>
            <a:ext cx="3676680" cy="23594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858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i="1" lang="en-GB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Get familiar with the sequence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i="1" lang="en-GB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Mark “opposites” &amp; equal radii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i="1" lang="en-GB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The Judge has </a:t>
            </a:r>
            <a:r>
              <a:rPr b="0" i="1" lang="en-GB" sz="1600" strike="noStrike" u="sng">
                <a:solidFill>
                  <a:schemeClr val="dk1"/>
                </a:solidFill>
                <a:effectLst/>
                <a:uFillTx/>
                <a:latin typeface="Arial"/>
              </a:rPr>
              <a:t>no paperwork</a:t>
            </a:r>
            <a:r>
              <a:rPr b="0" i="1" lang="en-GB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:</a:t>
            </a:r>
            <a:br>
              <a:rPr sz="1600"/>
            </a:br>
            <a:r>
              <a:rPr b="0" i="1" lang="en-GB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The Caller and Scribe handle this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i="1" lang="en-GB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Never take your eyes off the aeroplane from box entry to exit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i="1" lang="en-GB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The Judge uses a pencil as a guide to lines and angles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Rectangle 6"/>
          <p:cNvSpPr/>
          <p:nvPr/>
        </p:nvSpPr>
        <p:spPr>
          <a:xfrm>
            <a:off x="5364000" y="4565160"/>
            <a:ext cx="3676680" cy="17438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60000" indent="-360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"/>
            </a:pPr>
            <a:r>
              <a:rPr b="1" lang="en-GB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The Caller describes each element “Just-In-Time”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60000" indent="-360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"/>
            </a:pPr>
            <a:r>
              <a:rPr b="1" lang="en-GB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The Judge observes, checks! judges, grades and comments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60000" indent="-360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"/>
            </a:pPr>
            <a:r>
              <a:rPr b="1" lang="en-GB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The Scribe notes the marks and the comments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" name="Rectangle 2"/>
          <p:cNvSpPr/>
          <p:nvPr/>
        </p:nvSpPr>
        <p:spPr>
          <a:xfrm>
            <a:off x="355680" y="990000"/>
            <a:ext cx="5904000" cy="1142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i="1" lang="en-GB" sz="6600" strike="noStrike" u="none">
                <a:solidFill>
                  <a:srgbClr val="334dcf"/>
                </a:solidFill>
                <a:effectLst/>
                <a:uFillTx/>
                <a:latin typeface="Brush Script MT"/>
              </a:rPr>
              <a:t>The Judging Team</a:t>
            </a:r>
            <a:endParaRPr b="0" lang="en-GB" sz="6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26240" y="1294920"/>
            <a:ext cx="8228880" cy="765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4000" strike="noStrike" u="none">
                <a:solidFill>
                  <a:srgbClr val="c00000"/>
                </a:solidFill>
                <a:effectLst/>
                <a:uFillTx/>
                <a:latin typeface="Arial Black"/>
              </a:rPr>
              <a:t>Mark </a:t>
            </a:r>
            <a:r>
              <a:rPr b="1" i="1" lang="en-GB" sz="4000" strike="noStrike" u="sng">
                <a:solidFill>
                  <a:srgbClr val="c00000"/>
                </a:solidFill>
                <a:effectLst/>
                <a:uFillTx/>
                <a:latin typeface="Arial Black"/>
              </a:rPr>
              <a:t>ONLY WHAT YOU SEE</a:t>
            </a:r>
            <a:endParaRPr b="0" lang="en-GB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8" name="Picture 8" descr="MPj04265050000[1]"/>
          <p:cNvPicPr/>
          <p:nvPr/>
        </p:nvPicPr>
        <p:blipFill>
          <a:blip r:embed="rId1"/>
          <a:stretch/>
        </p:blipFill>
        <p:spPr>
          <a:xfrm>
            <a:off x="590760" y="2339640"/>
            <a:ext cx="3991680" cy="3023640"/>
          </a:xfrm>
          <a:prstGeom prst="rect">
            <a:avLst/>
          </a:prstGeom>
          <a:noFill/>
          <a:ln w="25400">
            <a:solidFill>
              <a:srgbClr val="72bfc5"/>
            </a:solidFill>
            <a:miter/>
          </a:ln>
          <a:effectLst>
            <a:outerShdw algn="tl" blurRad="228600" dir="2700000" dist="37674" rotWithShape="0" sx="102000" sy="102000">
              <a:srgbClr val="000000">
                <a:alpha val="40000"/>
              </a:srgbClr>
            </a:outerShdw>
          </a:effectLst>
        </p:spPr>
      </p:pic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4932000" y="2277720"/>
            <a:ext cx="4037760" cy="330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1" i="1" lang="en-GB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Judging must be objective. Check carefully, then assess and judge only what you see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1" i="1" lang="en-GB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If an aeroplane does not demonstrate the required criteria then a zero or the right downgrade must be given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1" i="1" lang="en-GB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If the required criteria for a flick are not seen you must not GIVE a mark because “I know that aeroplane and how it flies!” 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" name="Rectangle 1"/>
          <p:cNvSpPr/>
          <p:nvPr/>
        </p:nvSpPr>
        <p:spPr>
          <a:xfrm>
            <a:off x="323640" y="5796000"/>
            <a:ext cx="8712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GB" sz="1800" spc="201" strike="noStrike" u="none">
                <a:solidFill>
                  <a:schemeClr val="dk1">
                    <a:lumMod val="65000"/>
                    <a:lumOff val="35000"/>
                  </a:schemeClr>
                </a:solidFill>
                <a:effectLst/>
                <a:uFillTx/>
                <a:latin typeface="Arial Black"/>
              </a:rPr>
              <a:t>If it didn’t flick, slide or spin then</a:t>
            </a:r>
            <a:br>
              <a:rPr sz="1800"/>
            </a:br>
            <a:r>
              <a:rPr b="1" lang="en-GB" sz="1800" spc="201" strike="noStrike" u="none">
                <a:solidFill>
                  <a:schemeClr val="dk1">
                    <a:lumMod val="65000"/>
                    <a:lumOff val="35000"/>
                  </a:schemeClr>
                </a:solidFill>
                <a:effectLst/>
                <a:uFillTx/>
                <a:latin typeface="Arial Black"/>
              </a:rPr>
              <a:t>it </a:t>
            </a:r>
            <a:r>
              <a:rPr b="1" i="1" lang="en-GB" sz="1800" spc="201" strike="noStrike" u="sng">
                <a:solidFill>
                  <a:schemeClr val="dk1">
                    <a:lumMod val="65000"/>
                    <a:lumOff val="35000"/>
                  </a:schemeClr>
                </a:solidFill>
                <a:effectLst/>
                <a:uFillTx/>
                <a:latin typeface="Arial Black"/>
              </a:rPr>
              <a:t>must</a:t>
            </a:r>
            <a:r>
              <a:rPr b="1" lang="en-GB" sz="1800" spc="201" strike="noStrike" u="none">
                <a:solidFill>
                  <a:schemeClr val="dk1">
                    <a:lumMod val="65000"/>
                    <a:lumOff val="35000"/>
                  </a:schemeClr>
                </a:solidFill>
                <a:effectLst/>
                <a:uFillTx/>
                <a:latin typeface="Arial Black"/>
              </a:rPr>
              <a:t> be </a:t>
            </a:r>
            <a:r>
              <a:rPr b="1" i="1" lang="en-GB" sz="1800" spc="201" strike="noStrike" u="sng">
                <a:solidFill>
                  <a:schemeClr val="dk1">
                    <a:lumMod val="65000"/>
                    <a:lumOff val="35000"/>
                  </a:schemeClr>
                </a:solidFill>
                <a:effectLst/>
                <a:uFillTx/>
                <a:latin typeface="Arial Black"/>
              </a:rPr>
              <a:t>CORRECTLY</a:t>
            </a:r>
            <a:r>
              <a:rPr b="1" lang="en-GB" sz="1800" spc="201" strike="noStrike" u="none">
                <a:solidFill>
                  <a:schemeClr val="dk1">
                    <a:lumMod val="65000"/>
                    <a:lumOff val="35000"/>
                  </a:schemeClr>
                </a:solidFill>
                <a:effectLst/>
                <a:uFillTx/>
                <a:latin typeface="Arial Black"/>
              </a:rPr>
              <a:t> downgraded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" name="Rectangle 2"/>
          <p:cNvSpPr/>
          <p:nvPr/>
        </p:nvSpPr>
        <p:spPr>
          <a:xfrm>
            <a:off x="427680" y="269640"/>
            <a:ext cx="4256640" cy="1142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i="1" lang="en-GB" sz="6600" strike="noStrike" u="none">
                <a:solidFill>
                  <a:srgbClr val="334dcf"/>
                </a:solidFill>
                <a:effectLst/>
                <a:uFillTx/>
                <a:latin typeface="Brush Script MT"/>
              </a:rPr>
              <a:t>1. The Judge</a:t>
            </a:r>
            <a:endParaRPr b="0" lang="en-GB" sz="6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2627640" y="1268640"/>
            <a:ext cx="6443640" cy="1142280"/>
          </a:xfrm>
          <a:prstGeom prst="rect">
            <a:avLst/>
          </a:prstGeom>
          <a:noFill/>
          <a:ln w="936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5800" strike="noStrike" u="none">
                <a:solidFill>
                  <a:srgbClr val="c00000"/>
                </a:solidFill>
                <a:effectLst/>
                <a:uFillTx/>
                <a:latin typeface="Arial Black"/>
              </a:rPr>
              <a:t>Creating Time</a:t>
            </a:r>
            <a:r>
              <a:rPr b="0" lang="en-GB" sz="5800" strike="noStrike" u="none">
                <a:solidFill>
                  <a:srgbClr val="c00000"/>
                </a:solidFill>
                <a:effectLst/>
                <a:uFillTx/>
                <a:latin typeface="Arial Black"/>
              </a:rPr>
              <a:t> </a:t>
            </a:r>
            <a:endParaRPr b="0" lang="en-GB" sz="5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2988000" y="2437200"/>
            <a:ext cx="5554080" cy="1727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5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i="1" lang="en-GB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Remain calm!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i="1" lang="en-GB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Call clearly and at the right speed to </a:t>
            </a:r>
            <a:r>
              <a:rPr b="0" lang="en-GB" sz="1800" strike="noStrike" u="sng">
                <a:solidFill>
                  <a:schemeClr val="dk1"/>
                </a:solidFill>
                <a:effectLst/>
                <a:uFillTx/>
                <a:latin typeface="Arial"/>
              </a:rPr>
              <a:t>create time </a:t>
            </a:r>
            <a:r>
              <a:rPr b="0" i="1" lang="en-GB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for the judge to concentrate on the small errors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i="1" lang="en-GB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The Caller is also responsible for helping the judge to spot gross  errors: the </a:t>
            </a:r>
            <a:r>
              <a:rPr b="1" lang="en-GB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Hard Zeros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4" name="Picture 6" descr="C:\Users\NickB\AppData\Local\Microsoft\Windows\Temporary Internet Files\Content.IE5\P3N2H5JG\MP900305809[1].jpg"/>
          <p:cNvPicPr/>
          <p:nvPr/>
        </p:nvPicPr>
        <p:blipFill>
          <a:blip r:embed="rId1"/>
          <a:stretch/>
        </p:blipFill>
        <p:spPr>
          <a:xfrm>
            <a:off x="473760" y="1511280"/>
            <a:ext cx="2009520" cy="2576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5" name="Rectangle 1"/>
          <p:cNvSpPr/>
          <p:nvPr/>
        </p:nvSpPr>
        <p:spPr>
          <a:xfrm>
            <a:off x="539640" y="4293000"/>
            <a:ext cx="8136360" cy="19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30000"/>
              </a:lnSpc>
              <a:spcBef>
                <a:spcPts val="119"/>
              </a:spcBef>
            </a:pPr>
            <a:r>
              <a:rPr b="1" lang="en-GB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The principle is:</a:t>
            </a:r>
            <a:br>
              <a:rPr sz="400"/>
            </a:br>
            <a:r>
              <a:rPr b="1" lang="en-GB" sz="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endParaRPr b="0" lang="en-GB" sz="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1" lang="en-GB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Give a running commentary on the detail within the figure just </a:t>
            </a:r>
            <a:r>
              <a:rPr b="1" lang="en-GB" sz="1600" strike="noStrike" u="sng">
                <a:solidFill>
                  <a:schemeClr val="dk1"/>
                </a:solidFill>
                <a:effectLst/>
                <a:uFillTx/>
                <a:latin typeface="Arial"/>
              </a:rPr>
              <a:t>before</a:t>
            </a:r>
            <a:r>
              <a:rPr b="1" lang="en-GB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each item begins, including radii that should be the same, left / right / cross-box exit etc.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1" lang="en-GB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Saying the general outline of the figure FIRST can sometimes be useful, but more often leads to confusion with complicated figures. Don’t overcomplicate!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1" lang="en-GB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Always use the </a:t>
            </a:r>
            <a:r>
              <a:rPr b="1" lang="en-GB" sz="1600" strike="noStrike" u="sng">
                <a:solidFill>
                  <a:schemeClr val="dk1"/>
                </a:solidFill>
                <a:effectLst/>
                <a:uFillTx/>
                <a:latin typeface="Arial"/>
              </a:rPr>
              <a:t>minimum</a:t>
            </a:r>
            <a:r>
              <a:rPr b="1" lang="en-GB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of words to convey the </a:t>
            </a:r>
            <a:r>
              <a:rPr b="1" lang="en-GB" sz="1600" strike="noStrike" u="sng">
                <a:solidFill>
                  <a:schemeClr val="dk1"/>
                </a:solidFill>
                <a:effectLst/>
                <a:uFillTx/>
                <a:latin typeface="Arial"/>
              </a:rPr>
              <a:t>maximum</a:t>
            </a:r>
            <a:r>
              <a:rPr b="1" lang="en-GB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of information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" name="Rectangle 2"/>
          <p:cNvSpPr/>
          <p:nvPr/>
        </p:nvSpPr>
        <p:spPr>
          <a:xfrm>
            <a:off x="339480" y="269640"/>
            <a:ext cx="4791960" cy="1142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i="1" lang="en-GB" sz="6600" strike="noStrike" u="none">
                <a:solidFill>
                  <a:srgbClr val="334dcf"/>
                </a:solidFill>
                <a:effectLst/>
                <a:uFillTx/>
                <a:latin typeface="Brush Script MT"/>
              </a:rPr>
              <a:t>2. The Caller</a:t>
            </a:r>
            <a:endParaRPr b="0" lang="en-GB" sz="6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2"/>
          <p:cNvSpPr/>
          <p:nvPr/>
        </p:nvSpPr>
        <p:spPr>
          <a:xfrm>
            <a:off x="283680" y="274680"/>
            <a:ext cx="4256640" cy="1142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i="1" lang="en-GB" sz="6600" strike="noStrike" u="none">
                <a:solidFill>
                  <a:srgbClr val="334dcf"/>
                </a:solidFill>
                <a:effectLst/>
                <a:uFillTx/>
                <a:latin typeface="Brush Script MT"/>
              </a:rPr>
              <a:t>3. The Scribe</a:t>
            </a:r>
            <a:endParaRPr b="0" lang="en-GB" sz="6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" name="Rectangle 8"/>
          <p:cNvSpPr/>
          <p:nvPr/>
        </p:nvSpPr>
        <p:spPr>
          <a:xfrm>
            <a:off x="395280" y="1556640"/>
            <a:ext cx="8290800" cy="4424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i="1" lang="en-GB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An experienced scribe</a:t>
            </a:r>
            <a:br>
              <a:rPr sz="2000"/>
            </a:br>
            <a:r>
              <a:rPr b="0" i="1" lang="en-GB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can assist in looking for</a:t>
            </a:r>
            <a:br>
              <a:rPr sz="2000"/>
            </a:br>
            <a:r>
              <a:rPr b="0" i="1" lang="en-GB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gross errors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i="1" lang="en-GB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He/she should repeat the</a:t>
            </a:r>
            <a:br>
              <a:rPr sz="2000"/>
            </a:br>
            <a:r>
              <a:rPr b="0" i="1" lang="en-GB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mark called by the judge</a:t>
            </a:r>
            <a:br>
              <a:rPr sz="2000"/>
            </a:br>
            <a:r>
              <a:rPr b="0" i="1" lang="en-GB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after each figure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i="1" lang="en-GB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The scribe listens for the</a:t>
            </a:r>
            <a:br>
              <a:rPr sz="2000"/>
            </a:br>
            <a:r>
              <a:rPr b="0" i="1" lang="en-GB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caller to say “</a:t>
            </a:r>
            <a:r>
              <a:rPr b="0" i="1" lang="en-GB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End</a:t>
            </a:r>
            <a:r>
              <a:rPr b="0" i="1" lang="en-GB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” and if the judge does not give a mark then he simply calls “Mark?”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i="1" lang="en-GB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The main job of the scribe is to write down the mark, and he </a:t>
            </a:r>
            <a:r>
              <a:rPr b="0" i="1" lang="en-GB" sz="2000" strike="noStrike" u="sng">
                <a:solidFill>
                  <a:srgbClr val="ff0000"/>
                </a:solidFill>
                <a:effectLst/>
                <a:uFillTx/>
                <a:latin typeface="Arial"/>
              </a:rPr>
              <a:t>must</a:t>
            </a:r>
            <a:r>
              <a:rPr b="0" i="1" lang="en-GB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note the reasons for all ZERO’s (HZ and 0.0)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i="1" lang="en-GB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If he has time to write other comments given by the Judge so much the better - pilots do appreciate it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9" name="Picture 9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4541040" y="620640"/>
            <a:ext cx="3846600" cy="2982240"/>
          </a:xfrm>
          <a:prstGeom prst="rect">
            <a:avLst/>
          </a:prstGeom>
          <a:noFill/>
          <a:ln w="9525">
            <a:solidFill>
              <a:srgbClr val="c00000"/>
            </a:solidFill>
            <a:miter/>
          </a:ln>
          <a:effectLst>
            <a:outerShdw algn="tl" blurRad="228600" dir="2700000" dist="37674" rotWithShape="0" sx="102000" sy="102000">
              <a:srgbClr val="000000">
                <a:alpha val="40000"/>
              </a:srgbClr>
            </a:outerShdw>
          </a:effectLst>
        </p:spPr>
      </p:pic>
    </p:spTree>
  </p:cSld>
  <p:transition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4"/>
          <p:cNvSpPr/>
          <p:nvPr/>
        </p:nvSpPr>
        <p:spPr>
          <a:xfrm>
            <a:off x="5364000" y="4080960"/>
            <a:ext cx="3383640" cy="92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en-GB" sz="1800" strike="noStrike" u="none">
                <a:solidFill>
                  <a:srgbClr val="3a3ab0"/>
                </a:solidFill>
                <a:effectLst/>
                <a:uFillTx/>
                <a:latin typeface="Arial"/>
              </a:rPr>
              <a:t>In the team on the RIGHT the judge is giving full attention to marking the figures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" name="Rectangle 4"/>
          <p:cNvSpPr/>
          <p:nvPr/>
        </p:nvSpPr>
        <p:spPr>
          <a:xfrm>
            <a:off x="251640" y="404640"/>
            <a:ext cx="8208360" cy="1142280"/>
          </a:xfrm>
          <a:prstGeom prst="rect">
            <a:avLst/>
          </a:prstGeom>
          <a:noFill/>
          <a:ln w="9525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r>
              <a:rPr b="1" i="1" lang="en-GB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Remember :  “Mark ONLY what you see”</a:t>
            </a:r>
            <a:br>
              <a:rPr sz="4400"/>
            </a:br>
            <a:r>
              <a:rPr b="1" lang="en-GB" sz="4400" strike="noStrike" u="none">
                <a:solidFill>
                  <a:srgbClr val="ff0300"/>
                </a:solidFill>
                <a:effectLst/>
                <a:uFillTx/>
                <a:latin typeface="Arial Black"/>
              </a:rPr>
              <a:t>Compare these judges …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2" name="Picture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5000" contrast="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435600" y="1772640"/>
            <a:ext cx="4639680" cy="331560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  <a:effectLst>
            <a:outerShdw algn="tl" blurRad="101520" dir="2700000" dist="49893" rotWithShape="0">
              <a:srgbClr val="000000">
                <a:alpha val="40000"/>
              </a:srgbClr>
            </a:outerShdw>
          </a:effectLst>
        </p:spPr>
      </p:pic>
      <p:sp>
        <p:nvSpPr>
          <p:cNvPr id="143" name="Rectangle 10"/>
          <p:cNvSpPr/>
          <p:nvPr/>
        </p:nvSpPr>
        <p:spPr>
          <a:xfrm>
            <a:off x="5364000" y="1772640"/>
            <a:ext cx="3167640" cy="212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en-GB" sz="1800" strike="noStrike" u="none">
                <a:solidFill>
                  <a:srgbClr val="3a3ab0"/>
                </a:solidFill>
                <a:effectLst/>
                <a:uFillTx/>
                <a:latin typeface="Arial"/>
              </a:rPr>
              <a:t>In the team on the LEFT the judge is dividing his attention between looking down at his Form-B and looking up to mark the figures.</a:t>
            </a:r>
            <a:br>
              <a:rPr sz="600"/>
            </a:br>
            <a:r>
              <a:rPr b="1" i="1" lang="en-GB" sz="600" strike="noStrike" u="none">
                <a:solidFill>
                  <a:srgbClr val="3a3ab0"/>
                </a:solidFill>
                <a:effectLst/>
                <a:uFillTx/>
                <a:latin typeface="Arial"/>
              </a:rPr>
              <a:t> </a:t>
            </a:r>
            <a:endParaRPr b="0" lang="en-GB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en-GB" sz="1800" strike="noStrike" u="none">
                <a:solidFill>
                  <a:srgbClr val="3a3ab0"/>
                </a:solidFill>
                <a:effectLst/>
                <a:uFillTx/>
                <a:latin typeface="Arial"/>
              </a:rPr>
              <a:t>Focus near, focus far … !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" name="Rectangle 6"/>
          <p:cNvSpPr/>
          <p:nvPr/>
        </p:nvSpPr>
        <p:spPr>
          <a:xfrm>
            <a:off x="300600" y="5229360"/>
            <a:ext cx="8591040" cy="1079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961"/>
              </a:spcBef>
              <a:tabLst>
                <a:tab algn="l" pos="0"/>
              </a:tabLst>
            </a:pPr>
            <a:r>
              <a:rPr b="0" lang="en-GB" sz="3200" strike="noStrike" u="none">
                <a:solidFill>
                  <a:srgbClr val="ff0300"/>
                </a:solidFill>
                <a:effectLst/>
                <a:uFillTx/>
                <a:latin typeface="Arial Black"/>
              </a:rPr>
              <a:t>Judging requires unbroken attention.</a:t>
            </a:r>
            <a:br>
              <a:rPr sz="3200"/>
            </a:br>
            <a:r>
              <a:rPr b="0" lang="en-GB" sz="2800" strike="noStrike" u="none">
                <a:solidFill>
                  <a:srgbClr val="ff0300"/>
                </a:solidFill>
                <a:effectLst/>
                <a:uFillTx/>
                <a:latin typeface="Arial Black"/>
              </a:rPr>
              <a:t>A good </a:t>
            </a:r>
            <a:r>
              <a:rPr b="0" lang="en-GB" sz="3200" strike="noStrike" u="none">
                <a:solidFill>
                  <a:srgbClr val="ff0300"/>
                </a:solidFill>
                <a:effectLst/>
                <a:uFillTx/>
                <a:latin typeface="Arial Black"/>
              </a:rPr>
              <a:t>C</a:t>
            </a:r>
            <a:r>
              <a:rPr b="0" lang="en-GB" sz="2800" strike="noStrike" u="none">
                <a:solidFill>
                  <a:srgbClr val="ff0300"/>
                </a:solidFill>
                <a:effectLst/>
                <a:uFillTx/>
                <a:latin typeface="Arial Black"/>
              </a:rPr>
              <a:t>ALLER and </a:t>
            </a:r>
            <a:r>
              <a:rPr b="1" lang="en-GB" sz="3200" strike="noStrike" u="none">
                <a:solidFill>
                  <a:srgbClr val="ff0300"/>
                </a:solidFill>
                <a:effectLst/>
                <a:uFillTx/>
                <a:latin typeface="Arial Black"/>
              </a:rPr>
              <a:t>T</a:t>
            </a:r>
            <a:r>
              <a:rPr b="0" lang="en-GB" sz="2800" strike="noStrike" u="none">
                <a:solidFill>
                  <a:srgbClr val="ff0300"/>
                </a:solidFill>
                <a:effectLst/>
                <a:uFillTx/>
                <a:latin typeface="Arial Black"/>
              </a:rPr>
              <a:t>EAMWORK are vital!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69720" y="706320"/>
            <a:ext cx="4123440" cy="1142280"/>
          </a:xfrm>
          <a:prstGeom prst="rect">
            <a:avLst/>
          </a:prstGeom>
          <a:noFill/>
          <a:ln w="936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ts val="6001"/>
              </a:lnSpc>
              <a:buNone/>
              <a:tabLst>
                <a:tab algn="l" pos="0"/>
              </a:tabLst>
            </a:pPr>
            <a:r>
              <a:rPr b="1" lang="en-GB" sz="6600" strike="noStrike" u="none">
                <a:solidFill>
                  <a:srgbClr val="334dcf"/>
                </a:solidFill>
                <a:effectLst/>
                <a:uFillTx/>
                <a:latin typeface="Brush Script MT"/>
              </a:rPr>
              <a:t>Marking the Forms</a:t>
            </a:r>
            <a:endParaRPr b="0" lang="en-GB" sz="6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313560" y="2349360"/>
            <a:ext cx="4761720" cy="3815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000000"/>
              </a:buClr>
              <a:buFont typeface="Symbol" charset="2"/>
              <a:buChar char=""/>
            </a:pPr>
            <a:r>
              <a:rPr b="1" lang="en-GB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Flight number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000000"/>
              </a:buClr>
              <a:buFont typeface="Symbol" charset="2"/>
              <a:buChar char=""/>
            </a:pPr>
            <a:r>
              <a:rPr b="1" lang="en-GB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Judge number and name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000000"/>
              </a:buClr>
              <a:buFont typeface="Symbol" charset="2"/>
              <a:buChar char=""/>
            </a:pPr>
            <a:r>
              <a:rPr b="1" lang="en-GB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Make sure it is signed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000000"/>
              </a:buClr>
              <a:buFont typeface="Symbol" charset="2"/>
              <a:buChar char=""/>
            </a:pPr>
            <a:r>
              <a:rPr b="1" lang="en-GB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Ensure the correct use of AV, HZ and 0.0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000000"/>
              </a:buClr>
              <a:buFont typeface="Symbol" charset="2"/>
              <a:buChar char=""/>
            </a:pPr>
            <a:r>
              <a:rPr b="1" lang="en-GB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Position mark recorded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000000"/>
              </a:buClr>
              <a:buFont typeface="Symbol" charset="2"/>
              <a:buChar char=""/>
            </a:pPr>
            <a:r>
              <a:rPr b="1" lang="en-GB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NP if no penalties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7" name="Picture 6" descr=""/>
          <p:cNvPicPr/>
          <p:nvPr/>
        </p:nvPicPr>
        <p:blipFill>
          <a:blip r:embed="rId1"/>
          <a:stretch/>
        </p:blipFill>
        <p:spPr>
          <a:xfrm>
            <a:off x="5256000" y="1331280"/>
            <a:ext cx="3699720" cy="51760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374760" y="299880"/>
            <a:ext cx="8228880" cy="1142280"/>
          </a:xfrm>
          <a:prstGeom prst="rect">
            <a:avLst/>
          </a:prstGeom>
          <a:noFill/>
          <a:ln w="936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44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Calling Angles and Loops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49" name="Straight Connector 10"/>
          <p:cNvCxnSpPr/>
          <p:nvPr/>
        </p:nvCxnSpPr>
        <p:spPr>
          <a:xfrm>
            <a:off x="717120" y="2958120"/>
            <a:ext cx="1006560" cy="720"/>
          </a:xfrm>
          <a:prstGeom prst="straightConnector1">
            <a:avLst/>
          </a:prstGeom>
          <a:ln w="50800">
            <a:solidFill>
              <a:srgbClr val="000000"/>
            </a:solidFill>
            <a:round/>
          </a:ln>
        </p:spPr>
      </p:cxnSp>
      <p:cxnSp>
        <p:nvCxnSpPr>
          <p:cNvPr id="150" name="Straight Connector 11"/>
          <p:cNvCxnSpPr/>
          <p:nvPr/>
        </p:nvCxnSpPr>
        <p:spPr>
          <a:xfrm flipV="1">
            <a:off x="1904400" y="1840680"/>
            <a:ext cx="720" cy="950400"/>
          </a:xfrm>
          <a:prstGeom prst="straightConnector1">
            <a:avLst/>
          </a:prstGeom>
          <a:ln w="50800">
            <a:solidFill>
              <a:srgbClr val="000000"/>
            </a:solidFill>
            <a:round/>
          </a:ln>
        </p:spPr>
      </p:cxnSp>
      <p:cxnSp>
        <p:nvCxnSpPr>
          <p:cNvPr id="151" name="Straight Connector 13"/>
          <p:cNvCxnSpPr/>
          <p:nvPr/>
        </p:nvCxnSpPr>
        <p:spPr>
          <a:xfrm flipV="1">
            <a:off x="843480" y="3732480"/>
            <a:ext cx="704880" cy="704520"/>
          </a:xfrm>
          <a:prstGeom prst="straightConnector1">
            <a:avLst/>
          </a:prstGeom>
          <a:ln w="50800">
            <a:solidFill>
              <a:srgbClr val="000000"/>
            </a:solidFill>
            <a:round/>
          </a:ln>
        </p:spPr>
      </p:cxnSp>
      <p:cxnSp>
        <p:nvCxnSpPr>
          <p:cNvPr id="152" name="Straight Connector 16"/>
          <p:cNvCxnSpPr/>
          <p:nvPr/>
        </p:nvCxnSpPr>
        <p:spPr>
          <a:xfrm>
            <a:off x="924840" y="5142960"/>
            <a:ext cx="833760" cy="833400"/>
          </a:xfrm>
          <a:prstGeom prst="straightConnector1">
            <a:avLst/>
          </a:prstGeom>
          <a:ln w="47625">
            <a:solidFill>
              <a:srgbClr val="ff0000"/>
            </a:solidFill>
            <a:prstDash val="dash"/>
            <a:round/>
          </a:ln>
        </p:spPr>
      </p:cxnSp>
      <p:sp>
        <p:nvSpPr>
          <p:cNvPr id="153" name="Rectangle 21"/>
          <p:cNvSpPr/>
          <p:nvPr/>
        </p:nvSpPr>
        <p:spPr>
          <a:xfrm>
            <a:off x="647640" y="2958120"/>
            <a:ext cx="1144440" cy="30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Horizontal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4" name="Rectangle 22"/>
          <p:cNvSpPr/>
          <p:nvPr/>
        </p:nvSpPr>
        <p:spPr>
          <a:xfrm rot="16200000">
            <a:off x="1286280" y="2154240"/>
            <a:ext cx="894600" cy="30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Vertical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" name="Rectangle 25"/>
          <p:cNvSpPr/>
          <p:nvPr/>
        </p:nvSpPr>
        <p:spPr>
          <a:xfrm rot="18900000">
            <a:off x="166680" y="3822840"/>
            <a:ext cx="1535400" cy="30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45° up, positive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" name="Rectangle 26"/>
          <p:cNvSpPr/>
          <p:nvPr/>
        </p:nvSpPr>
        <p:spPr>
          <a:xfrm rot="2700000">
            <a:off x="442440" y="5356080"/>
            <a:ext cx="2386800" cy="30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45° down, negative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7" name="Oval 30"/>
          <p:cNvSpPr/>
          <p:nvPr/>
        </p:nvSpPr>
        <p:spPr>
          <a:xfrm>
            <a:off x="2854080" y="1868760"/>
            <a:ext cx="1116720" cy="1088640"/>
          </a:xfrm>
          <a:prstGeom prst="ellipse">
            <a:avLst/>
          </a:prstGeom>
          <a:noFill/>
          <a:ln w="508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GB" sz="1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cxnSp>
        <p:nvCxnSpPr>
          <p:cNvPr id="158" name="Straight Connector 32"/>
          <p:cNvCxnSpPr/>
          <p:nvPr/>
        </p:nvCxnSpPr>
        <p:spPr>
          <a:xfrm>
            <a:off x="2909520" y="2958120"/>
            <a:ext cx="1006560" cy="720"/>
          </a:xfrm>
          <a:prstGeom prst="straightConnector1">
            <a:avLst/>
          </a:prstGeom>
          <a:ln w="50800">
            <a:solidFill>
              <a:srgbClr val="000000"/>
            </a:solidFill>
            <a:round/>
          </a:ln>
        </p:spPr>
      </p:cxnSp>
      <p:sp>
        <p:nvSpPr>
          <p:cNvPr id="159" name="Rectangle 45"/>
          <p:cNvSpPr/>
          <p:nvPr/>
        </p:nvSpPr>
        <p:spPr>
          <a:xfrm>
            <a:off x="3091320" y="2958120"/>
            <a:ext cx="641880" cy="30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Loop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0" name="Oval 31"/>
          <p:cNvSpPr/>
          <p:nvPr/>
        </p:nvSpPr>
        <p:spPr>
          <a:xfrm>
            <a:off x="4356000" y="1868760"/>
            <a:ext cx="1255680" cy="10886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GB" sz="1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61" name="Rectangle 33"/>
          <p:cNvSpPr/>
          <p:nvPr/>
        </p:nvSpPr>
        <p:spPr>
          <a:xfrm>
            <a:off x="4271760" y="1827000"/>
            <a:ext cx="781560" cy="1172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GB" sz="1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cxnSp>
        <p:nvCxnSpPr>
          <p:cNvPr id="162" name="Straight Connector 34"/>
          <p:cNvCxnSpPr/>
          <p:nvPr/>
        </p:nvCxnSpPr>
        <p:spPr>
          <a:xfrm>
            <a:off x="4718520" y="2958120"/>
            <a:ext cx="335880" cy="720"/>
          </a:xfrm>
          <a:prstGeom prst="straightConnector1">
            <a:avLst/>
          </a:prstGeom>
          <a:ln w="50800">
            <a:solidFill>
              <a:srgbClr val="ff0000"/>
            </a:solidFill>
            <a:prstDash val="dash"/>
            <a:round/>
          </a:ln>
        </p:spPr>
      </p:cxnSp>
      <p:cxnSp>
        <p:nvCxnSpPr>
          <p:cNvPr id="163" name="Straight Connector 36"/>
          <p:cNvCxnSpPr/>
          <p:nvPr/>
        </p:nvCxnSpPr>
        <p:spPr>
          <a:xfrm>
            <a:off x="4718520" y="1868400"/>
            <a:ext cx="335880" cy="720"/>
          </a:xfrm>
          <a:prstGeom prst="straightConnector1">
            <a:avLst/>
          </a:prstGeom>
          <a:ln w="50800">
            <a:solidFill>
              <a:srgbClr val="ff0000"/>
            </a:solidFill>
            <a:prstDash val="dash"/>
            <a:round/>
          </a:ln>
        </p:spPr>
      </p:cxnSp>
      <p:sp>
        <p:nvSpPr>
          <p:cNvPr id="164" name="Rectangle 46"/>
          <p:cNvSpPr/>
          <p:nvPr/>
        </p:nvSpPr>
        <p:spPr>
          <a:xfrm>
            <a:off x="4402800" y="2958120"/>
            <a:ext cx="1792800" cy="30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Push half loop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65" name="Group 80"/>
          <p:cNvGrpSpPr/>
          <p:nvPr/>
        </p:nvGrpSpPr>
        <p:grpSpPr>
          <a:xfrm>
            <a:off x="4064040" y="4105080"/>
            <a:ext cx="2181240" cy="1563120"/>
            <a:chOff x="4064040" y="4105080"/>
            <a:chExt cx="2181240" cy="1563120"/>
          </a:xfrm>
        </p:grpSpPr>
        <p:sp>
          <p:nvSpPr>
            <p:cNvPr id="166" name="Oval 48"/>
            <p:cNvSpPr/>
            <p:nvPr/>
          </p:nvSpPr>
          <p:spPr>
            <a:xfrm rot="2896800">
              <a:off x="4908960" y="4339440"/>
              <a:ext cx="1116720" cy="1088640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GB" sz="1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" name="Rectangle 52"/>
            <p:cNvSpPr/>
            <p:nvPr/>
          </p:nvSpPr>
          <p:spPr>
            <a:xfrm rot="2896800">
              <a:off x="4370760" y="4399920"/>
              <a:ext cx="781560" cy="1172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GB" sz="1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168" name="Straight Connector 49"/>
            <p:cNvCxnSpPr/>
            <p:nvPr/>
          </p:nvCxnSpPr>
          <p:spPr>
            <a:xfrm>
              <a:off x="4837680" y="4996800"/>
              <a:ext cx="223920" cy="250920"/>
            </a:xfrm>
            <a:prstGeom prst="straightConnector1">
              <a:avLst/>
            </a:prstGeom>
            <a:ln w="50800">
              <a:solidFill>
                <a:srgbClr val="000000"/>
              </a:solidFill>
              <a:round/>
            </a:ln>
          </p:spPr>
        </p:cxnSp>
        <p:cxnSp>
          <p:nvCxnSpPr>
            <p:cNvPr id="169" name="Straight Connector 50"/>
            <p:cNvCxnSpPr/>
            <p:nvPr/>
          </p:nvCxnSpPr>
          <p:spPr>
            <a:xfrm flipV="1">
              <a:off x="4845240" y="4467240"/>
              <a:ext cx="250920" cy="223920"/>
            </a:xfrm>
            <a:prstGeom prst="straightConnector1">
              <a:avLst/>
            </a:prstGeom>
            <a:ln w="50800">
              <a:solidFill>
                <a:srgbClr val="000000"/>
              </a:solidFill>
              <a:round/>
            </a:ln>
          </p:spPr>
        </p:cxnSp>
      </p:grpSp>
      <p:sp>
        <p:nvSpPr>
          <p:cNvPr id="170" name="Rectangle 53"/>
          <p:cNvSpPr/>
          <p:nvPr/>
        </p:nvSpPr>
        <p:spPr>
          <a:xfrm>
            <a:off x="4988520" y="5470920"/>
            <a:ext cx="910440" cy="30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3/4 loop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71" name="Group 67"/>
          <p:cNvGrpSpPr/>
          <p:nvPr/>
        </p:nvGrpSpPr>
        <p:grpSpPr>
          <a:xfrm>
            <a:off x="6206040" y="1861560"/>
            <a:ext cx="500400" cy="705600"/>
            <a:chOff x="6206040" y="1861560"/>
            <a:chExt cx="500400" cy="705600"/>
          </a:xfrm>
        </p:grpSpPr>
        <p:sp>
          <p:nvSpPr>
            <p:cNvPr id="172" name="Oval 58"/>
            <p:cNvSpPr/>
            <p:nvPr/>
          </p:nvSpPr>
          <p:spPr>
            <a:xfrm rot="16200000">
              <a:off x="6217920" y="1867680"/>
              <a:ext cx="476640" cy="464400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GB" sz="1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" name="Rectangle 59"/>
            <p:cNvSpPr/>
            <p:nvPr/>
          </p:nvSpPr>
          <p:spPr>
            <a:xfrm rot="16200000">
              <a:off x="6289560" y="2016720"/>
              <a:ext cx="333360" cy="500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GB" sz="1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174" name="Straight Connector 60"/>
            <p:cNvCxnSpPr/>
            <p:nvPr/>
          </p:nvCxnSpPr>
          <p:spPr>
            <a:xfrm flipV="1">
              <a:off x="6688800" y="2099520"/>
              <a:ext cx="720" cy="468000"/>
            </a:xfrm>
            <a:prstGeom prst="straightConnector1">
              <a:avLst/>
            </a:prstGeom>
            <a:ln w="50800">
              <a:solidFill>
                <a:srgbClr val="000000"/>
              </a:solidFill>
              <a:round/>
            </a:ln>
          </p:spPr>
        </p:cxnSp>
        <p:cxnSp>
          <p:nvCxnSpPr>
            <p:cNvPr id="175" name="Straight Connector 61"/>
            <p:cNvCxnSpPr/>
            <p:nvPr/>
          </p:nvCxnSpPr>
          <p:spPr>
            <a:xfrm flipV="1">
              <a:off x="6223680" y="2099520"/>
              <a:ext cx="720" cy="334800"/>
            </a:xfrm>
            <a:prstGeom prst="straightConnector1">
              <a:avLst/>
            </a:prstGeom>
            <a:ln w="50800">
              <a:solidFill>
                <a:srgbClr val="000000"/>
              </a:solidFill>
              <a:round/>
            </a:ln>
          </p:spPr>
        </p:cxnSp>
      </p:grpSp>
      <p:sp>
        <p:nvSpPr>
          <p:cNvPr id="176" name="Rectangle 62"/>
          <p:cNvSpPr/>
          <p:nvPr/>
        </p:nvSpPr>
        <p:spPr>
          <a:xfrm>
            <a:off x="6739560" y="2944800"/>
            <a:ext cx="1593000" cy="30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Pull half loop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77" name="Group 68"/>
          <p:cNvGrpSpPr/>
          <p:nvPr/>
        </p:nvGrpSpPr>
        <p:grpSpPr>
          <a:xfrm>
            <a:off x="6925320" y="2054880"/>
            <a:ext cx="825840" cy="746280"/>
            <a:chOff x="6925320" y="2054880"/>
            <a:chExt cx="825840" cy="746280"/>
          </a:xfrm>
        </p:grpSpPr>
        <p:sp>
          <p:nvSpPr>
            <p:cNvPr id="178" name="Oval 69"/>
            <p:cNvSpPr/>
            <p:nvPr/>
          </p:nvSpPr>
          <p:spPr>
            <a:xfrm rot="2737200">
              <a:off x="7180200" y="2235960"/>
              <a:ext cx="476640" cy="464400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GB" sz="1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" name="Rectangle 70"/>
            <p:cNvSpPr/>
            <p:nvPr/>
          </p:nvSpPr>
          <p:spPr>
            <a:xfrm rot="2737200">
              <a:off x="7134840" y="2098800"/>
              <a:ext cx="333360" cy="500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GB" sz="1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180" name="Straight Connector 71"/>
            <p:cNvCxnSpPr/>
            <p:nvPr/>
          </p:nvCxnSpPr>
          <p:spPr>
            <a:xfrm>
              <a:off x="6925320" y="2297160"/>
              <a:ext cx="327960" cy="334800"/>
            </a:xfrm>
            <a:prstGeom prst="straightConnector1">
              <a:avLst/>
            </a:prstGeom>
            <a:ln w="50800">
              <a:solidFill>
                <a:srgbClr val="000000"/>
              </a:solidFill>
              <a:round/>
            </a:ln>
          </p:spPr>
        </p:cxnSp>
        <p:cxnSp>
          <p:nvCxnSpPr>
            <p:cNvPr id="181" name="Straight Connector 72"/>
            <p:cNvCxnSpPr/>
            <p:nvPr/>
          </p:nvCxnSpPr>
          <p:spPr>
            <a:xfrm>
              <a:off x="7351200" y="2067120"/>
              <a:ext cx="234360" cy="239400"/>
            </a:xfrm>
            <a:prstGeom prst="straightConnector1">
              <a:avLst/>
            </a:prstGeom>
            <a:ln w="50800">
              <a:solidFill>
                <a:srgbClr val="000000"/>
              </a:solidFill>
              <a:round/>
            </a:ln>
          </p:spPr>
        </p:cxnSp>
      </p:grpSp>
      <p:sp>
        <p:nvSpPr>
          <p:cNvPr id="182" name="Rectangle 74"/>
          <p:cNvSpPr/>
          <p:nvPr/>
        </p:nvSpPr>
        <p:spPr>
          <a:xfrm flipH="1">
            <a:off x="347400" y="148680"/>
            <a:ext cx="1439280" cy="42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3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i="1" lang="en-GB" sz="1800" strike="noStrike" u="none">
                <a:solidFill>
                  <a:srgbClr val="332391"/>
                </a:solidFill>
                <a:effectLst/>
                <a:uFillTx/>
                <a:latin typeface="Arial Black"/>
              </a:rPr>
              <a:t>Calling 1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83" name="Group 54"/>
          <p:cNvGrpSpPr/>
          <p:nvPr/>
        </p:nvGrpSpPr>
        <p:grpSpPr>
          <a:xfrm>
            <a:off x="2630520" y="4332960"/>
            <a:ext cx="1464840" cy="1471320"/>
            <a:chOff x="2630520" y="4332960"/>
            <a:chExt cx="1464840" cy="1471320"/>
          </a:xfrm>
        </p:grpSpPr>
        <p:sp>
          <p:nvSpPr>
            <p:cNvPr id="184" name="Oval 37"/>
            <p:cNvSpPr/>
            <p:nvPr/>
          </p:nvSpPr>
          <p:spPr>
            <a:xfrm>
              <a:off x="2890440" y="4332960"/>
              <a:ext cx="1116720" cy="1088640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GB" sz="1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" name="Rectangle 44"/>
            <p:cNvSpPr/>
            <p:nvPr/>
          </p:nvSpPr>
          <p:spPr>
            <a:xfrm>
              <a:off x="2630520" y="4541040"/>
              <a:ext cx="781560" cy="1172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GB" sz="1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186" name="Straight Connector 39"/>
            <p:cNvCxnSpPr/>
            <p:nvPr/>
          </p:nvCxnSpPr>
          <p:spPr>
            <a:xfrm>
              <a:off x="3113640" y="5422320"/>
              <a:ext cx="335880" cy="720"/>
            </a:xfrm>
            <a:prstGeom prst="straightConnector1">
              <a:avLst/>
            </a:prstGeom>
            <a:ln w="50800">
              <a:solidFill>
                <a:srgbClr val="000000"/>
              </a:solidFill>
              <a:round/>
            </a:ln>
          </p:spPr>
        </p:cxnSp>
        <p:sp>
          <p:nvSpPr>
            <p:cNvPr id="187" name="Rectangle 47"/>
            <p:cNvSpPr/>
            <p:nvPr/>
          </p:nvSpPr>
          <p:spPr>
            <a:xfrm>
              <a:off x="2950920" y="5494680"/>
              <a:ext cx="1144440" cy="30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en-GB" sz="1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5/8 loop</a:t>
              </a:r>
              <a:endPara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188" name="Straight Connector 41"/>
            <p:cNvCxnSpPr/>
            <p:nvPr/>
          </p:nvCxnSpPr>
          <p:spPr>
            <a:xfrm flipV="1">
              <a:off x="2792160" y="4514040"/>
              <a:ext cx="237960" cy="238320"/>
            </a:xfrm>
            <a:prstGeom prst="straightConnector1">
              <a:avLst/>
            </a:prstGeom>
            <a:ln w="50800">
              <a:solidFill>
                <a:srgbClr val="000000"/>
              </a:solidFill>
              <a:round/>
            </a:ln>
          </p:spPr>
        </p:cxnSp>
      </p:grpSp>
      <p:sp>
        <p:nvSpPr>
          <p:cNvPr id="189" name="Oval 82"/>
          <p:cNvSpPr/>
          <p:nvPr/>
        </p:nvSpPr>
        <p:spPr>
          <a:xfrm rot="21595200">
            <a:off x="6912720" y="4278960"/>
            <a:ext cx="1116720" cy="10886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GB" sz="1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90" name="Rectangle 83"/>
          <p:cNvSpPr/>
          <p:nvPr/>
        </p:nvSpPr>
        <p:spPr>
          <a:xfrm rot="21595200">
            <a:off x="6688440" y="4833000"/>
            <a:ext cx="781560" cy="1172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GB" sz="1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cxnSp>
        <p:nvCxnSpPr>
          <p:cNvPr id="191" name="Straight Connector 84"/>
          <p:cNvCxnSpPr/>
          <p:nvPr/>
        </p:nvCxnSpPr>
        <p:spPr>
          <a:xfrm flipV="1">
            <a:off x="7137000" y="5368680"/>
            <a:ext cx="335880" cy="1440"/>
          </a:xfrm>
          <a:prstGeom prst="straightConnector1">
            <a:avLst/>
          </a:prstGeom>
          <a:ln w="50800">
            <a:solidFill>
              <a:srgbClr val="ff0000"/>
            </a:solidFill>
            <a:prstDash val="dash"/>
            <a:round/>
          </a:ln>
        </p:spPr>
      </p:cxnSp>
      <p:cxnSp>
        <p:nvCxnSpPr>
          <p:cNvPr id="192" name="Straight Connector 85"/>
          <p:cNvCxnSpPr/>
          <p:nvPr/>
        </p:nvCxnSpPr>
        <p:spPr>
          <a:xfrm flipH="1" flipV="1">
            <a:off x="6912720" y="4825080"/>
            <a:ext cx="1080" cy="335880"/>
          </a:xfrm>
          <a:prstGeom prst="straightConnector1">
            <a:avLst/>
          </a:prstGeom>
          <a:ln w="50800">
            <a:solidFill>
              <a:srgbClr val="ff0000"/>
            </a:solidFill>
            <a:prstDash val="dash"/>
            <a:round/>
          </a:ln>
        </p:spPr>
      </p:cxnSp>
      <p:sp>
        <p:nvSpPr>
          <p:cNvPr id="193" name="Rectangle 86"/>
          <p:cNvSpPr/>
          <p:nvPr/>
        </p:nvSpPr>
        <p:spPr>
          <a:xfrm>
            <a:off x="6797160" y="5422680"/>
            <a:ext cx="1558800" cy="30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Push 3/4 loop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94" name="Group 87"/>
          <p:cNvGrpSpPr/>
          <p:nvPr/>
        </p:nvGrpSpPr>
        <p:grpSpPr>
          <a:xfrm>
            <a:off x="7906680" y="1913400"/>
            <a:ext cx="500400" cy="705600"/>
            <a:chOff x="7906680" y="1913400"/>
            <a:chExt cx="500400" cy="705600"/>
          </a:xfrm>
        </p:grpSpPr>
        <p:sp>
          <p:nvSpPr>
            <p:cNvPr id="195" name="Oval 88"/>
            <p:cNvSpPr/>
            <p:nvPr/>
          </p:nvSpPr>
          <p:spPr>
            <a:xfrm rot="5400000">
              <a:off x="7918920" y="2148480"/>
              <a:ext cx="476640" cy="464400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GB" sz="1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6" name="Rectangle 89"/>
            <p:cNvSpPr/>
            <p:nvPr/>
          </p:nvSpPr>
          <p:spPr>
            <a:xfrm rot="5400000">
              <a:off x="7990200" y="1963440"/>
              <a:ext cx="333360" cy="500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GB" sz="14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197" name="Straight Connector 90"/>
            <p:cNvCxnSpPr/>
            <p:nvPr/>
          </p:nvCxnSpPr>
          <p:spPr>
            <a:xfrm>
              <a:off x="7923960" y="1913400"/>
              <a:ext cx="720" cy="468360"/>
            </a:xfrm>
            <a:prstGeom prst="straightConnector1">
              <a:avLst/>
            </a:prstGeom>
            <a:ln w="50800">
              <a:solidFill>
                <a:srgbClr val="000000"/>
              </a:solidFill>
              <a:round/>
            </a:ln>
          </p:spPr>
        </p:cxnSp>
        <p:cxnSp>
          <p:nvCxnSpPr>
            <p:cNvPr id="198" name="Straight Connector 91"/>
            <p:cNvCxnSpPr/>
            <p:nvPr/>
          </p:nvCxnSpPr>
          <p:spPr>
            <a:xfrm>
              <a:off x="8389080" y="2046960"/>
              <a:ext cx="720" cy="334800"/>
            </a:xfrm>
            <a:prstGeom prst="straightConnector1">
              <a:avLst/>
            </a:prstGeom>
            <a:ln w="50800">
              <a:solidFill>
                <a:srgbClr val="000000"/>
              </a:solidFill>
              <a:round/>
            </a:ln>
          </p:spPr>
        </p:cxnSp>
      </p:grpSp>
      <p:sp>
        <p:nvSpPr>
          <p:cNvPr id="199" name="Right Arrow 1"/>
          <p:cNvSpPr/>
          <p:nvPr/>
        </p:nvSpPr>
        <p:spPr>
          <a:xfrm rot="18882000">
            <a:off x="586440" y="4413240"/>
            <a:ext cx="248040" cy="28728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6c8588">
                  <a:alpha val="73000"/>
                </a:srgbClr>
              </a:gs>
              <a:gs pos="50000">
                <a:srgbClr val="9abec2">
                  <a:alpha val="60000"/>
                </a:srgbClr>
              </a:gs>
              <a:gs pos="100000">
                <a:srgbClr val="b7e2e5">
                  <a:alpha val="35000"/>
                </a:srgbClr>
              </a:gs>
            </a:gsLst>
            <a:lin ang="2676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GB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200" name="Right Arrow 55"/>
          <p:cNvSpPr/>
          <p:nvPr/>
        </p:nvSpPr>
        <p:spPr>
          <a:xfrm rot="2659200">
            <a:off x="664560" y="4870080"/>
            <a:ext cx="248040" cy="28728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6c8588">
                  <a:alpha val="73000"/>
                </a:srgbClr>
              </a:gs>
              <a:gs pos="50000">
                <a:srgbClr val="9abec2">
                  <a:alpha val="60000"/>
                </a:srgbClr>
              </a:gs>
              <a:gs pos="100000">
                <a:srgbClr val="b7e2e5">
                  <a:alpha val="35000"/>
                </a:srgbClr>
              </a:gs>
            </a:gsLst>
            <a:lin ang="8058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endParaRPr b="0" lang="en-GB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 pitchFamily="0" charset="1"/>
        <a:ea typeface=""/>
        <a:cs typeface="Arial" pitchFamily="0" charset="1"/>
      </a:majorFont>
      <a:minorFont>
        <a:latin typeface="Arial" pitchFamily="0" charset="1"/>
        <a:ea typeface="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 pitchFamily="0" charset="1"/>
        <a:ea typeface=""/>
        <a:cs typeface="Arial" pitchFamily="0" charset="1"/>
      </a:majorFont>
      <a:minorFont>
        <a:latin typeface="Arial" pitchFamily="0" charset="1"/>
        <a:ea typeface="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4755</TotalTime>
  <Application>LibreOffice/25.8.3.2$Windows_X86_64 LibreOffice_project/8ca8d55c161d602844f5428fa4b58097424e324e</Application>
  <AppVersion>15.0000</AppVersion>
  <Words>485</Words>
  <Paragraphs>129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2008-02-14T11:00:16Z</dcterms:created>
  <dc:creator>Owner</dc:creator>
  <dc:description/>
  <dc:language>en-GB</dc:language>
  <cp:lastModifiedBy/>
  <cp:lastPrinted>2026-02-02T13:01:01Z</cp:lastPrinted>
  <dcterms:modified xsi:type="dcterms:W3CDTF">2026-02-02T13:02:28Z</dcterms:modified>
  <cp:revision>820</cp:revision>
  <dc:subject/>
  <dc:title>Advanced Judging School Frankfurt March 2008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10</vt:i4>
  </property>
  <property fmtid="{D5CDD505-2E9C-101B-9397-08002B2CF9AE}" pid="3" name="PresentationFormat">
    <vt:lpwstr>On-screen Show (4:3)</vt:lpwstr>
  </property>
  <property fmtid="{D5CDD505-2E9C-101B-9397-08002B2CF9AE}" pid="4" name="Slides">
    <vt:i4>16</vt:i4>
  </property>
</Properties>
</file>