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3.xml" ContentType="application/vnd.openxmlformats-officedocument.them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6.png" ContentType="image/png"/>
  <Override PartName="/ppt/media/image1.gif" ContentType="image/gif"/>
  <Override PartName="/ppt/media/image2.png" ContentType="image/png"/>
  <Override PartName="/ppt/media/image4.png" ContentType="image/png"/>
  <Override PartName="/ppt/media/hdphoto1.wdp" ContentType="image/vnd.ms-photo"/>
  <Override PartName="/ppt/media/image3.png" ContentType="image/png"/>
  <Override PartName="/ppt/media/image5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9.png" ContentType="image/png"/>
  <Override PartName="/ppt/media/image10.gif" ContentType="image/gif"/>
  <Override PartName="/ppt/media/image13.png" ContentType="image/png"/>
  <Override PartName="/ppt/media/image12.jpeg" ContentType="image/jpeg"/>
  <Override PartName="/ppt/media/image14.png" ContentType="image/png"/>
  <Override PartName="/ppt/media/image15.png" ContentType="image/png"/>
  <Override PartName="/ppt/media/image16.jpeg" ContentType="image/jpeg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EDA8C-2253-474D-8689-2D504104ACE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FEB8378B-FCA4-445B-BA82-040FB4EADB6F}" type="pres">
      <dgm:prSet presAssocID="{389EDA8C-2253-474D-8689-2D504104ACE7}" presName="Name0" presStyleCnt="0">
        <dgm:presLayoutVars>
          <dgm:dir/>
          <dgm:animLvl val="lvl"/>
          <dgm:resizeHandles val="exact"/>
        </dgm:presLayoutVars>
      </dgm:prSet>
      <dgm:spPr/>
    </dgm:pt>
    <dgm:pt modelId="{17013306-EC4E-4BE9-8A26-755504FC4679}" type="pres">
      <dgm:prSet presAssocID="{389EDA8C-2253-474D-8689-2D504104ACE7}" presName="dummy" presStyleCnt="0"/>
      <dgm:spPr/>
    </dgm:pt>
    <dgm:pt modelId="{9676AEEC-61E6-4111-B04C-A5350EB452C5}" type="pres">
      <dgm:prSet presAssocID="{389EDA8C-2253-474D-8689-2D504104ACE7}" presName="linH" presStyleCnt="0"/>
      <dgm:spPr/>
    </dgm:pt>
    <dgm:pt modelId="{E784FCC0-C3EC-4089-8A5D-610439710B62}" type="pres">
      <dgm:prSet presAssocID="{389EDA8C-2253-474D-8689-2D504104ACE7}" presName="padding1" presStyleCnt="0"/>
      <dgm:spPr/>
    </dgm:pt>
    <dgm:pt modelId="{34F8F6D4-59C7-4C5F-8387-6495CEE3207F}" type="pres">
      <dgm:prSet presAssocID="{389EDA8C-2253-474D-8689-2D504104ACE7}" presName="padding2" presStyleCnt="0"/>
      <dgm:spPr/>
    </dgm:pt>
    <dgm:pt modelId="{25A57790-5D3B-4879-A14D-73037B05BFE8}" type="pres">
      <dgm:prSet presAssocID="{389EDA8C-2253-474D-8689-2D504104ACE7}" presName="negArrow" presStyleCnt="0"/>
      <dgm:spPr/>
    </dgm:pt>
    <dgm:pt modelId="{8935167A-C132-4F18-AE71-F8AE1A557185}" type="pres">
      <dgm:prSet presAssocID="{389EDA8C-2253-474D-8689-2D504104ACE7}" presName="backgroundArrow" presStyleLbl="node1" presStyleIdx="0" presStyleCnt="1" custLinFactNeighborY="-1628"/>
      <dgm:spPr>
        <a:prstGeom prst="notchedRightArrow">
          <a:avLst/>
        </a:prstGeom>
        <a:solidFill>
          <a:srgbClr val="FF00FF"/>
        </a:solidFill>
      </dgm:spPr>
    </dgm:pt>
  </dgm:ptLst>
  <dgm:cxnLst>
    <dgm:cxn modelId="{3ADE1D77-E907-46D0-BC2C-DAAD6BA7EE93}" type="presOf" srcId="{389EDA8C-2253-474D-8689-2D504104ACE7}" destId="{FEB8378B-FCA4-445B-BA82-040FB4EADB6F}" srcOrd="0" destOrd="0" presId="urn:microsoft.com/office/officeart/2005/8/layout/hProcess3"/>
    <dgm:cxn modelId="{33D9DF50-BC4B-4379-860F-7C5ADE0C50EA}" type="presParOf" srcId="{FEB8378B-FCA4-445B-BA82-040FB4EADB6F}" destId="{17013306-EC4E-4BE9-8A26-755504FC4679}" srcOrd="0" destOrd="0" presId="urn:microsoft.com/office/officeart/2005/8/layout/hProcess3"/>
    <dgm:cxn modelId="{D8AB1F37-ECE4-416B-998F-34C07B846C0A}" type="presParOf" srcId="{FEB8378B-FCA4-445B-BA82-040FB4EADB6F}" destId="{9676AEEC-61E6-4111-B04C-A5350EB452C5}" srcOrd="1" destOrd="0" presId="urn:microsoft.com/office/officeart/2005/8/layout/hProcess3"/>
    <dgm:cxn modelId="{180541A5-2A06-4846-ADD5-E32050A2CAD8}" type="presParOf" srcId="{9676AEEC-61E6-4111-B04C-A5350EB452C5}" destId="{E784FCC0-C3EC-4089-8A5D-610439710B62}" srcOrd="0" destOrd="0" presId="urn:microsoft.com/office/officeart/2005/8/layout/hProcess3"/>
    <dgm:cxn modelId="{6FE15C3C-04EE-4A1F-9A5E-D8249BDCE737}" type="presParOf" srcId="{9676AEEC-61E6-4111-B04C-A5350EB452C5}" destId="{34F8F6D4-59C7-4C5F-8387-6495CEE3207F}" srcOrd="1" destOrd="0" presId="urn:microsoft.com/office/officeart/2005/8/layout/hProcess3"/>
    <dgm:cxn modelId="{5BF96D57-CEF9-4740-A5B1-130A66A0D8CB}" type="presParOf" srcId="{9676AEEC-61E6-4111-B04C-A5350EB452C5}" destId="{25A57790-5D3B-4879-A14D-73037B05BFE8}" srcOrd="2" destOrd="0" presId="urn:microsoft.com/office/officeart/2005/8/layout/hProcess3"/>
    <dgm:cxn modelId="{1E652542-D1A3-4177-865B-4DC00827185C}" type="presParOf" srcId="{9676AEEC-61E6-4111-B04C-A5350EB452C5}" destId="{8935167A-C132-4F18-AE71-F8AE1A557185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EDA8C-2253-474D-8689-2D504104ACE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FEB8378B-FCA4-445B-BA82-040FB4EADB6F}" type="pres">
      <dgm:prSet presAssocID="{389EDA8C-2253-474D-8689-2D504104ACE7}" presName="Name0" presStyleCnt="0">
        <dgm:presLayoutVars>
          <dgm:dir/>
          <dgm:animLvl val="lvl"/>
          <dgm:resizeHandles val="exact"/>
        </dgm:presLayoutVars>
      </dgm:prSet>
      <dgm:spPr/>
    </dgm:pt>
    <dgm:pt modelId="{17013306-EC4E-4BE9-8A26-755504FC4679}" type="pres">
      <dgm:prSet presAssocID="{389EDA8C-2253-474D-8689-2D504104ACE7}" presName="dummy" presStyleCnt="0"/>
      <dgm:spPr/>
    </dgm:pt>
    <dgm:pt modelId="{9676AEEC-61E6-4111-B04C-A5350EB452C5}" type="pres">
      <dgm:prSet presAssocID="{389EDA8C-2253-474D-8689-2D504104ACE7}" presName="linH" presStyleCnt="0"/>
      <dgm:spPr/>
    </dgm:pt>
    <dgm:pt modelId="{E784FCC0-C3EC-4089-8A5D-610439710B62}" type="pres">
      <dgm:prSet presAssocID="{389EDA8C-2253-474D-8689-2D504104ACE7}" presName="padding1" presStyleCnt="0"/>
      <dgm:spPr/>
    </dgm:pt>
    <dgm:pt modelId="{34F8F6D4-59C7-4C5F-8387-6495CEE3207F}" type="pres">
      <dgm:prSet presAssocID="{389EDA8C-2253-474D-8689-2D504104ACE7}" presName="padding2" presStyleCnt="0"/>
      <dgm:spPr/>
    </dgm:pt>
    <dgm:pt modelId="{25A57790-5D3B-4879-A14D-73037B05BFE8}" type="pres">
      <dgm:prSet presAssocID="{389EDA8C-2253-474D-8689-2D504104ACE7}" presName="negArrow" presStyleCnt="0"/>
      <dgm:spPr/>
    </dgm:pt>
    <dgm:pt modelId="{8935167A-C132-4F18-AE71-F8AE1A557185}" type="pres">
      <dgm:prSet presAssocID="{389EDA8C-2253-474D-8689-2D504104ACE7}" presName="backgroundArrow" presStyleLbl="node1" presStyleIdx="0" presStyleCnt="1" custLinFactNeighborY="-1628"/>
      <dgm:spPr>
        <a:prstGeom prst="notchedRightArrow">
          <a:avLst/>
        </a:prstGeom>
        <a:solidFill>
          <a:srgbClr val="2CD9FC"/>
        </a:solidFill>
      </dgm:spPr>
    </dgm:pt>
  </dgm:ptLst>
  <dgm:cxnLst>
    <dgm:cxn modelId="{8FD28B43-F92F-4052-A2E3-DF8763159B9B}" type="presOf" srcId="{389EDA8C-2253-474D-8689-2D504104ACE7}" destId="{FEB8378B-FCA4-445B-BA82-040FB4EADB6F}" srcOrd="0" destOrd="0" presId="urn:microsoft.com/office/officeart/2005/8/layout/hProcess3"/>
    <dgm:cxn modelId="{4431723A-7963-4D5A-A600-2E82E0D3831E}" type="presParOf" srcId="{FEB8378B-FCA4-445B-BA82-040FB4EADB6F}" destId="{17013306-EC4E-4BE9-8A26-755504FC4679}" srcOrd="0" destOrd="0" presId="urn:microsoft.com/office/officeart/2005/8/layout/hProcess3"/>
    <dgm:cxn modelId="{1385CD16-E69F-4943-8E51-FDD41F3D8869}" type="presParOf" srcId="{FEB8378B-FCA4-445B-BA82-040FB4EADB6F}" destId="{9676AEEC-61E6-4111-B04C-A5350EB452C5}" srcOrd="1" destOrd="0" presId="urn:microsoft.com/office/officeart/2005/8/layout/hProcess3"/>
    <dgm:cxn modelId="{BE7D83E2-89E2-4C6C-81B1-02F51F700957}" type="presParOf" srcId="{9676AEEC-61E6-4111-B04C-A5350EB452C5}" destId="{E784FCC0-C3EC-4089-8A5D-610439710B62}" srcOrd="0" destOrd="0" presId="urn:microsoft.com/office/officeart/2005/8/layout/hProcess3"/>
    <dgm:cxn modelId="{E7350C4A-F6AE-4BDE-BB56-DA0CED3607C6}" type="presParOf" srcId="{9676AEEC-61E6-4111-B04C-A5350EB452C5}" destId="{34F8F6D4-59C7-4C5F-8387-6495CEE3207F}" srcOrd="1" destOrd="0" presId="urn:microsoft.com/office/officeart/2005/8/layout/hProcess3"/>
    <dgm:cxn modelId="{E1BB88DA-D5A5-459F-882E-3B2D084C7220}" type="presParOf" srcId="{9676AEEC-61E6-4111-B04C-A5350EB452C5}" destId="{25A57790-5D3B-4879-A14D-73037B05BFE8}" srcOrd="2" destOrd="0" presId="urn:microsoft.com/office/officeart/2005/8/layout/hProcess3"/>
    <dgm:cxn modelId="{074BC1BD-1ADB-4AE1-92F6-296723D561E9}" type="presParOf" srcId="{9676AEEC-61E6-4111-B04C-A5350EB452C5}" destId="{8935167A-C132-4F18-AE71-F8AE1A557185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5167A-C132-4F18-AE71-F8AE1A557185}">
      <dsp:nvSpPr>
        <dsp:cNvPr id="0" name=""/>
        <dsp:cNvSpPr/>
      </dsp:nvSpPr>
      <dsp:spPr>
        <a:xfrm>
          <a:off x="0" y="0"/>
          <a:ext cx="1751856" cy="1008000"/>
        </a:xfrm>
        <a:prstGeom prst="notchedRightArrow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5167A-C132-4F18-AE71-F8AE1A557185}">
      <dsp:nvSpPr>
        <dsp:cNvPr id="0" name=""/>
        <dsp:cNvSpPr/>
      </dsp:nvSpPr>
      <dsp:spPr>
        <a:xfrm>
          <a:off x="0" y="0"/>
          <a:ext cx="1751856" cy="1008000"/>
        </a:xfrm>
        <a:prstGeom prst="notchedRightArrow">
          <a:avLst/>
        </a:prstGeom>
        <a:solidFill>
          <a:srgbClr val="2CD9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A8B1A38-EC41-439F-991F-CDD6615B5DC2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AC0610-9AB5-4D47-80B5-52296BB4D20B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E1E73C1-0BCC-4A02-92C4-B7C2D2A37D14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71CC771-0D63-4C8E-90BC-E20D3E92A302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632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84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2DC2460-5641-49DA-A28F-F7B579AC9526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Slide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61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2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320" cy="1361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320" cy="149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8250FD4-DE45-4323-A281-27D039EE1D9B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93FF17D-BCA1-4130-B10D-052FDB3CC61E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200" cy="63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200" cy="395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640" cy="63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640" cy="395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8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1C3F2F4-D07A-45EC-BAD9-33F31827429B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01535C8-F21B-40D1-9910-9AA71FF4D193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C37CF7E-5F72-4B75-971B-ED59D9634F7B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080" cy="116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560" cy="585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GB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080" cy="469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06507D-E705-4B4D-97FE-4544C3488631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320" cy="56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320" cy="80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5A43A09-67CE-4C72-8152-E02FC4CB0A44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gradFill rotWithShape="0">
          <a:gsLst>
            <a:gs pos="0">
              <a:srgbClr val="244584"/>
            </a:gs>
            <a:gs pos="50000">
              <a:srgbClr val="7fa0d8"/>
            </a:gs>
            <a:gs pos="100000">
              <a:srgbClr val="e8ee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65F6AF0-5089-4BE2-A6EB-766C6C373E04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GB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microsoft.com/office/2007/relationships/hdphoto" Target="../media/hdphoto1.wdp"/><Relationship Id="rId3" Type="http://schemas.openxmlformats.org/officeDocument/2006/relationships/image" Target="../media/image1.gif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gif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.gi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10000" contras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-27360"/>
            <a:ext cx="9142920" cy="688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Rectangle 2"/>
          <p:cNvSpPr/>
          <p:nvPr/>
        </p:nvSpPr>
        <p:spPr>
          <a:xfrm>
            <a:off x="179640" y="5643360"/>
            <a:ext cx="6767640" cy="55692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defTabSz="914400">
              <a:lnSpc>
                <a:spcPts val="2999"/>
              </a:lnSpc>
            </a:pPr>
            <a:r>
              <a:rPr b="1" lang="en-GB" sz="32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Before we start …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</a:pPr>
            <a:r>
              <a:rPr b="1" lang="en-GB" sz="32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How do you </a:t>
            </a:r>
            <a:r>
              <a:rPr b="1" i="1" lang="en-GB" sz="32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think</a:t>
            </a:r>
            <a:r>
              <a:rPr b="1" lang="en-GB" sz="32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 you think?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11640" y="1340640"/>
            <a:ext cx="6407640" cy="2807280"/>
          </a:xfrm>
          <a:prstGeom prst="rect">
            <a:avLst/>
          </a:prstGeom>
          <a:noFill/>
          <a:ln w="0">
            <a:noFill/>
          </a:ln>
          <a:effectLst>
            <a:outerShdw dist="37674" dir="2700000" blurRad="977760" rotWithShape="0">
              <a:srgbClr val="d99694">
                <a:alpha val="40000"/>
              </a:srgbClr>
            </a:outerShdw>
          </a:effectLst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ts val="6599"/>
              </a:lnSpc>
              <a:buNone/>
              <a:tabLst>
                <a:tab algn="l" pos="0"/>
              </a:tabLst>
            </a:pPr>
            <a:r>
              <a:rPr b="1" lang="en-GB" sz="7200" spc="649" strike="noStrike" u="none">
                <a:solidFill>
                  <a:srgbClr val="c9211e"/>
                </a:solidFill>
                <a:effectLst/>
                <a:uFillTx/>
                <a:latin typeface="Arial"/>
              </a:rPr>
              <a:t>Aerobatic</a:t>
            </a:r>
            <a:br>
              <a:rPr sz="7200"/>
            </a:br>
            <a:r>
              <a:rPr b="1" lang="en-GB" sz="7200" spc="649" strike="noStrike" u="none">
                <a:solidFill>
                  <a:srgbClr val="c9211e"/>
                </a:solidFill>
                <a:effectLst/>
                <a:uFillTx/>
                <a:latin typeface="Arial"/>
              </a:rPr>
              <a:t>   Judging</a:t>
            </a:r>
            <a:br>
              <a:rPr sz="7200"/>
            </a:br>
            <a:r>
              <a:rPr b="1" lang="en-GB" sz="7200" spc="649" strike="noStrike" u="none">
                <a:solidFill>
                  <a:srgbClr val="c9211e"/>
                </a:solidFill>
                <a:effectLst/>
                <a:uFillTx/>
                <a:latin typeface="Arial"/>
              </a:rPr>
              <a:t>     Seminar</a:t>
            </a:r>
            <a:endParaRPr b="0" lang="en-GB" sz="7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4" name="Rectangle 2"/>
          <p:cNvSpPr/>
          <p:nvPr/>
        </p:nvSpPr>
        <p:spPr>
          <a:xfrm>
            <a:off x="323640" y="404640"/>
            <a:ext cx="7199640" cy="70668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defTabSz="914400">
              <a:lnSpc>
                <a:spcPts val="2999"/>
              </a:lnSpc>
            </a:pPr>
            <a:r>
              <a:rPr b="1" lang="en-GB" sz="40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CIVA / FAI International</a:t>
            </a:r>
            <a:endParaRPr b="0" lang="en-GB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75" name="Group 5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76" name="Picture 6" descr=""/>
            <p:cNvPicPr/>
            <p:nvPr/>
          </p:nvPicPr>
          <p:blipFill>
            <a:blip r:embed="rId3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7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78" name="Picture 2" descr="C:\Users\Nick\AppData\Local\Microsoft\Windows\Temporary Internet Files\Content.IE5\QD0AAVBF\figure_thinking_bubble_400_clr[1].png"/>
          <p:cNvPicPr/>
          <p:nvPr/>
        </p:nvPicPr>
        <p:blipFill>
          <a:blip r:embed="rId4"/>
          <a:stretch/>
        </p:blipFill>
        <p:spPr>
          <a:xfrm flipH="1">
            <a:off x="4899960" y="4638960"/>
            <a:ext cx="2408400" cy="2101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/>
          <p:nvPr/>
        </p:nvSpPr>
        <p:spPr>
          <a:xfrm>
            <a:off x="467640" y="584640"/>
            <a:ext cx="8136000" cy="561564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algn="ctr" defTabSz="914400">
              <a:lnSpc>
                <a:spcPct val="100000"/>
              </a:lnSpc>
            </a:pPr>
            <a:r>
              <a:rPr b="1" lang="en-GB" sz="4800" spc="2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Be very careful!</a:t>
            </a:r>
            <a:endParaRPr b="0" lang="en-GB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n-GB" sz="2400" spc="2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en-GB" sz="4800" spc="2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Fast</a:t>
            </a:r>
            <a:r>
              <a:rPr b="1" lang="en-GB" sz="4800" spc="2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and </a:t>
            </a:r>
            <a:r>
              <a:rPr b="1" lang="en-GB" sz="4800" spc="249" strike="noStrike" u="none">
                <a:solidFill>
                  <a:srgbClr val="00ff00"/>
                </a:solidFill>
                <a:effectLst/>
                <a:uFillTx/>
                <a:latin typeface="Arial Black"/>
              </a:rPr>
              <a:t>S l o w</a:t>
            </a:r>
            <a:br>
              <a:rPr sz="4800"/>
            </a:br>
            <a:r>
              <a:rPr b="1" lang="en-GB" sz="4800" spc="2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thinking do not mix well. They require you to change thinking styles and  mentally switch from one to the other</a:t>
            </a:r>
            <a:endParaRPr b="0" lang="en-GB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30" name="Group 4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131" name="Picture 5" descr=""/>
            <p:cNvPicPr/>
            <p:nvPr/>
          </p:nvPicPr>
          <p:blipFill>
            <a:blip r:embed="rId1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32" name="TextBox 6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C:\Users\Nick\AppData\Local\Microsoft\Windows\Temporary Internet Files\Content.IE5\QD0AAVBF\figure_thinking_bubble_400_clr[1].png"/>
          <p:cNvPicPr/>
          <p:nvPr/>
        </p:nvPicPr>
        <p:blipFill>
          <a:blip r:embed="rId1"/>
          <a:stretch/>
        </p:blipFill>
        <p:spPr>
          <a:xfrm flipH="1">
            <a:off x="4232160" y="2947320"/>
            <a:ext cx="3119040" cy="272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Rectangle 2"/>
          <p:cNvSpPr/>
          <p:nvPr/>
        </p:nvSpPr>
        <p:spPr>
          <a:xfrm>
            <a:off x="1694160" y="1075320"/>
            <a:ext cx="5761440" cy="187128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algn="ctr" defTabSz="914400">
              <a:lnSpc>
                <a:spcPct val="100000"/>
              </a:lnSpc>
            </a:pPr>
            <a:r>
              <a:rPr b="1" lang="en-GB" sz="3200" spc="201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Did it hesitate … ?</a:t>
            </a:r>
            <a:br>
              <a:rPr sz="3200"/>
            </a:br>
            <a:r>
              <a:rPr b="1" lang="en-GB" sz="3200" spc="201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Were they opposite  …?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n-GB" sz="3200" spc="201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How many … ?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5" name="Rectangle 2"/>
          <p:cNvSpPr/>
          <p:nvPr/>
        </p:nvSpPr>
        <p:spPr>
          <a:xfrm>
            <a:off x="2900160" y="4509000"/>
            <a:ext cx="3326760" cy="86292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algn="ctr" defTabSz="914400">
              <a:lnSpc>
                <a:spcPct val="100000"/>
              </a:lnSpc>
            </a:pPr>
            <a:r>
              <a:rPr b="1" i="1" lang="en-GB" sz="3200" spc="201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Fast</a:t>
            </a:r>
            <a:r>
              <a:rPr b="1" lang="en-GB" sz="3200" spc="201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… </a:t>
            </a:r>
            <a:r>
              <a:rPr b="1" lang="en-GB" sz="3200" spc="201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S l o 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36" name="Picture 1" descr=""/>
          <p:cNvPicPr/>
          <p:nvPr/>
        </p:nvPicPr>
        <p:blipFill>
          <a:blip r:embed="rId2"/>
          <a:stretch/>
        </p:blipFill>
        <p:spPr>
          <a:xfrm>
            <a:off x="137160" y="163800"/>
            <a:ext cx="8891280" cy="6432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2"/>
          <p:cNvSpPr/>
          <p:nvPr/>
        </p:nvSpPr>
        <p:spPr>
          <a:xfrm>
            <a:off x="539640" y="188640"/>
            <a:ext cx="8424000" cy="453528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marL="216000" indent="-216000" defTabSz="914400">
              <a:lnSpc>
                <a:spcPts val="7600"/>
              </a:lnSpc>
              <a:buClr>
                <a:srgbClr val="ffff00"/>
              </a:buClr>
              <a:buFont typeface="Wingdings" charset="2"/>
              <a:buChar char=""/>
            </a:pPr>
            <a:r>
              <a:rPr b="1" lang="en-GB" sz="4400" spc="201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Believe what you </a:t>
            </a:r>
            <a:r>
              <a:rPr b="1" lang="en-GB" sz="4400" spc="201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see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ts val="7600"/>
              </a:lnSpc>
              <a:buClr>
                <a:srgbClr val="ffff00"/>
              </a:buClr>
              <a:buFont typeface="Wingdings" charset="2"/>
              <a:buChar char=""/>
            </a:pPr>
            <a:r>
              <a:rPr b="1" lang="en-GB" sz="4400" spc="201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GB" sz="4400" spc="201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Trust</a:t>
            </a:r>
            <a:r>
              <a:rPr b="1" lang="en-GB" sz="4400" spc="201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your confidence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ts val="7600"/>
              </a:lnSpc>
              <a:buClr>
                <a:srgbClr val="ffff00"/>
              </a:buClr>
              <a:buFont typeface="Wingdings" charset="2"/>
              <a:buChar char=""/>
            </a:pPr>
            <a:r>
              <a:rPr b="1" lang="en-GB" sz="4400" spc="201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Keep moving </a:t>
            </a:r>
            <a:r>
              <a:rPr b="1" lang="en-GB" sz="4400" spc="201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forwards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ts val="7600"/>
              </a:lnSpc>
              <a:buClr>
                <a:srgbClr val="00ff00"/>
              </a:buClr>
              <a:buFont typeface="Wingdings" charset="2"/>
              <a:buChar char=""/>
            </a:pPr>
            <a:r>
              <a:rPr b="1" lang="en-GB" sz="4400" spc="201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 Review </a:t>
            </a:r>
            <a:r>
              <a:rPr b="1" lang="en-GB" sz="4400" spc="201" strike="noStrike" u="sng">
                <a:solidFill>
                  <a:srgbClr val="00ff00"/>
                </a:solidFill>
                <a:effectLst/>
                <a:uFillTx/>
                <a:latin typeface="Arial"/>
              </a:rPr>
              <a:t>after</a:t>
            </a:r>
            <a:r>
              <a:rPr b="1" lang="en-GB" sz="4400" spc="201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 each flight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8" name="Rectangle 2"/>
          <p:cNvSpPr/>
          <p:nvPr/>
        </p:nvSpPr>
        <p:spPr>
          <a:xfrm>
            <a:off x="539640" y="4941000"/>
            <a:ext cx="8424000" cy="129492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algn="ctr" defTabSz="914400">
              <a:lnSpc>
                <a:spcPts val="7600"/>
              </a:lnSpc>
            </a:pPr>
            <a:r>
              <a:rPr b="1" lang="en-GB" sz="4400" spc="201" strike="noStrike" u="none">
                <a:ln>
                  <a:solidFill>
                    <a:srgbClr val="fc5c00"/>
                  </a:solidFill>
                </a:ln>
                <a:solidFill>
                  <a:srgbClr val="ffffff"/>
                </a:solidFill>
                <a:effectLst/>
                <a:uFillTx/>
                <a:latin typeface="Arial"/>
              </a:rPr>
              <a:t>You WILL make mistakes!</a:t>
            </a:r>
            <a:endParaRPr b="0" lang="en-GB" sz="4400" strike="noStrike" u="none">
              <a:ln>
                <a:solidFill>
                  <a:srgbClr val="fc5c00"/>
                </a:solidFill>
              </a:ln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39" name="Group 6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140" name="Picture 7" descr=""/>
            <p:cNvPicPr/>
            <p:nvPr/>
          </p:nvPicPr>
          <p:blipFill>
            <a:blip r:embed="rId1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1" name="TextBox 8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249120" y="1628640"/>
            <a:ext cx="8602920" cy="4725000"/>
          </a:xfrm>
          <a:prstGeom prst="rect">
            <a:avLst/>
          </a:prstGeom>
          <a:noFill/>
          <a:ln w="0">
            <a:noFill/>
          </a:ln>
          <a:effectLst>
            <a:outerShdw algn="tl" blurRad="127080" dir="2700000" dist="62621" rotWithShape="0">
              <a:srgbClr val="000000">
                <a:alpha val="40000"/>
              </a:srgbClr>
            </a:outerShdw>
          </a:effectLst>
        </p:spPr>
      </p:pic>
      <p:sp>
        <p:nvSpPr>
          <p:cNvPr id="143" name="Rectangle 2"/>
          <p:cNvSpPr/>
          <p:nvPr/>
        </p:nvSpPr>
        <p:spPr>
          <a:xfrm>
            <a:off x="251640" y="451440"/>
            <a:ext cx="8674920" cy="115092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algn="ctr" defTabSz="914400">
              <a:lnSpc>
                <a:spcPts val="7600"/>
              </a:lnSpc>
            </a:pPr>
            <a:r>
              <a:rPr b="1" lang="en-GB" sz="4600" spc="-9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This is why we have these …</a:t>
            </a:r>
            <a:endParaRPr b="0" lang="en-GB" sz="4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44" name="Group 5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145" name="Picture 6" descr=""/>
            <p:cNvPicPr/>
            <p:nvPr/>
          </p:nvPicPr>
          <p:blipFill>
            <a:blip r:embed="rId2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6" name="TextBox 7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2"/>
          <p:cNvSpPr/>
          <p:nvPr/>
        </p:nvSpPr>
        <p:spPr>
          <a:xfrm>
            <a:off x="251640" y="-52920"/>
            <a:ext cx="6263640" cy="115092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7500" lnSpcReduction="19999"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defTabSz="914400">
              <a:lnSpc>
                <a:spcPts val="7600"/>
              </a:lnSpc>
            </a:pPr>
            <a:r>
              <a:rPr b="1" lang="en-GB" sz="4600" spc="-99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Judges </a:t>
            </a:r>
            <a:r>
              <a:rPr b="1" i="1" lang="en-GB" sz="4600" spc="-99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(very short)</a:t>
            </a:r>
            <a:r>
              <a:rPr b="1" lang="en-GB" sz="4600" spc="-99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 Break #1</a:t>
            </a:r>
            <a:endParaRPr b="0" lang="en-GB" sz="4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48" name="Group 5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149" name="Picture 6" descr=""/>
            <p:cNvPicPr/>
            <p:nvPr/>
          </p:nvPicPr>
          <p:blipFill>
            <a:blip r:embed="rId1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0" name="TextBox 7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51" name="Picture 1" descr=""/>
          <p:cNvPicPr/>
          <p:nvPr/>
        </p:nvPicPr>
        <p:blipFill>
          <a:blip r:embed="rId2"/>
          <a:stretch/>
        </p:blipFill>
        <p:spPr>
          <a:xfrm>
            <a:off x="1331640" y="1099440"/>
            <a:ext cx="7137720" cy="5352840"/>
          </a:xfrm>
          <a:prstGeom prst="rect">
            <a:avLst/>
          </a:prstGeom>
          <a:noFill/>
          <a:ln w="0">
            <a:noFill/>
          </a:ln>
          <a:effectLst>
            <a:outerShdw algn="tl" blurRad="190440" dir="2700000" dist="88077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881640" y="2169000"/>
            <a:ext cx="6858000" cy="3728160"/>
          </a:xfrm>
          <a:prstGeom prst="rect">
            <a:avLst/>
          </a:prstGeom>
          <a:noFill/>
          <a:ln w="0">
            <a:noFill/>
          </a:ln>
          <a:effectLst>
            <a:outerShdw algn="tl" blurRad="127080" dir="2700000" dist="62621" rotWithShape="0">
              <a:srgbClr val="000000">
                <a:alpha val="40000"/>
              </a:srgbClr>
            </a:outerShdw>
          </a:effectLst>
        </p:spPr>
      </p:pic>
      <p:sp>
        <p:nvSpPr>
          <p:cNvPr id="80" name="Rectangle 2"/>
          <p:cNvSpPr/>
          <p:nvPr/>
        </p:nvSpPr>
        <p:spPr>
          <a:xfrm>
            <a:off x="809640" y="44640"/>
            <a:ext cx="8226000" cy="223128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>
              <a:lnSpc>
                <a:spcPct val="100000"/>
              </a:lnSpc>
            </a:pPr>
            <a:r>
              <a:rPr b="1" lang="en-GB" sz="4800" spc="6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Thinking:</a:t>
            </a:r>
            <a:br>
              <a:rPr sz="4800"/>
            </a:br>
            <a:r>
              <a:rPr b="1" i="1" lang="en-GB" sz="4800" spc="-201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Fast</a:t>
            </a:r>
            <a:r>
              <a:rPr b="1" lang="en-GB" sz="4800" spc="6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GB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r>
              <a:rPr b="1" lang="en-GB" sz="4800" spc="6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GB" sz="4800" spc="2999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Slow</a:t>
            </a:r>
            <a:endParaRPr b="0" lang="en-GB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81" name="Group 5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82" name="Picture 6" descr=""/>
            <p:cNvPicPr/>
            <p:nvPr/>
          </p:nvPicPr>
          <p:blipFill>
            <a:blip r:embed="rId2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3" name="TextBox 7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4" name=""/>
          <p:cNvSpPr/>
          <p:nvPr/>
        </p:nvSpPr>
        <p:spPr>
          <a:xfrm>
            <a:off x="720000" y="6052680"/>
            <a:ext cx="7919640" cy="4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GB" sz="2200" strike="noStrike" u="none">
                <a:solidFill>
                  <a:srgbClr val="00146b"/>
                </a:solidFill>
                <a:effectLst/>
                <a:uFillTx/>
                <a:latin typeface="Arial"/>
              </a:rPr>
              <a:t>Source: “Thinking, Fast and Slow” by Daniel Kahneman </a:t>
            </a:r>
            <a:endParaRPr b="0" lang="en-GB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"/>
          <p:cNvSpPr/>
          <p:nvPr/>
        </p:nvSpPr>
        <p:spPr>
          <a:xfrm>
            <a:off x="323640" y="70200"/>
            <a:ext cx="8640000" cy="489564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lnSpcReduction="9999"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algn="ctr" defTabSz="914400">
              <a:lnSpc>
                <a:spcPts val="4000"/>
              </a:lnSpc>
            </a:pPr>
            <a:r>
              <a:rPr b="1" lang="en-GB" sz="3600" spc="201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You probably think that</a:t>
            </a:r>
            <a:br>
              <a:rPr sz="3600"/>
            </a:br>
            <a:r>
              <a:rPr b="1" lang="en-GB" sz="3600" spc="201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you spend most of your day making decisions …</a:t>
            </a:r>
            <a:br>
              <a:rPr sz="2300"/>
            </a:br>
            <a:r>
              <a:rPr b="1" lang="en-GB" sz="2300" spc="201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 </a:t>
            </a:r>
            <a:endParaRPr b="0" lang="en-GB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4000"/>
              </a:lnSpc>
            </a:pPr>
            <a:r>
              <a:rPr b="1" lang="en-GB" sz="6000" spc="201" strike="noStrike" u="sng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/>
                <a:uFillTx/>
                <a:latin typeface="Arial Black"/>
              </a:rPr>
              <a:t>Not True!</a:t>
            </a:r>
            <a:br>
              <a:rPr sz="1100"/>
            </a:br>
            <a:r>
              <a:rPr b="1" lang="en-GB" sz="6000" spc="201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 </a:t>
            </a:r>
            <a:endParaRPr b="0" lang="en-GB" sz="6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4000"/>
              </a:lnSpc>
            </a:pPr>
            <a:r>
              <a:rPr b="1" lang="en-GB" sz="6000" spc="201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85%</a:t>
            </a:r>
            <a:r>
              <a:rPr b="1" lang="en-GB" sz="4800" spc="201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 </a:t>
            </a:r>
            <a:r>
              <a:rPr b="1" lang="en-GB" sz="4200" spc="201" strike="noStrike" u="none">
                <a:solidFill>
                  <a:srgbClr val="ffff00"/>
                </a:solidFill>
                <a:effectLst/>
                <a:uFillTx/>
                <a:latin typeface="Arial Black"/>
              </a:rPr>
              <a:t>of the time you are simply REACTING and doing stuff that is drawn from your own memory</a:t>
            </a:r>
            <a:endParaRPr b="0" lang="en-GB" sz="4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4" descr=""/>
          <p:cNvPicPr/>
          <p:nvPr/>
        </p:nvPicPr>
        <p:blipFill>
          <a:blip r:embed="rId1"/>
          <a:stretch/>
        </p:blipFill>
        <p:spPr>
          <a:xfrm>
            <a:off x="0" y="5461200"/>
            <a:ext cx="9142920" cy="140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Rectangle 5"/>
          <p:cNvSpPr/>
          <p:nvPr/>
        </p:nvSpPr>
        <p:spPr>
          <a:xfrm>
            <a:off x="0" y="5307480"/>
            <a:ext cx="9142920" cy="159120"/>
          </a:xfrm>
          <a:prstGeom prst="rect">
            <a:avLst/>
          </a:prstGeom>
          <a:gradFill rotWithShape="0">
            <a:gsLst>
              <a:gs pos="0">
                <a:srgbClr val="244584"/>
              </a:gs>
              <a:gs pos="50000">
                <a:srgbClr val="7fa0d8"/>
              </a:gs>
              <a:gs pos="100000">
                <a:srgbClr val="e8eef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8" name="Rounded Rectangle 1"/>
          <p:cNvSpPr/>
          <p:nvPr/>
        </p:nvSpPr>
        <p:spPr>
          <a:xfrm>
            <a:off x="4444920" y="5461200"/>
            <a:ext cx="1078920" cy="1373400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ff0000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9" name="Rectangle 2"/>
          <p:cNvSpPr/>
          <p:nvPr/>
        </p:nvSpPr>
        <p:spPr>
          <a:xfrm>
            <a:off x="4428000" y="4462560"/>
            <a:ext cx="1294920" cy="107892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defTabSz="914400">
              <a:lnSpc>
                <a:spcPts val="7600"/>
              </a:lnSpc>
            </a:pPr>
            <a:r>
              <a:rPr b="1" lang="en-GB" sz="3600" spc="-201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15%</a:t>
            </a:r>
            <a:endParaRPr b="0" lang="en-GB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3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91" name="Picture 4" descr=""/>
            <p:cNvPicPr/>
            <p:nvPr/>
          </p:nvPicPr>
          <p:blipFill>
            <a:blip r:embed="rId1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92" name="TextBox 5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93" name="Picture 6" descr=""/>
          <p:cNvPicPr/>
          <p:nvPr/>
        </p:nvPicPr>
        <p:blipFill>
          <a:blip r:embed="rId2"/>
          <a:stretch/>
        </p:blipFill>
        <p:spPr>
          <a:xfrm>
            <a:off x="2051640" y="1989000"/>
            <a:ext cx="5179680" cy="4572000"/>
          </a:xfrm>
          <a:prstGeom prst="rect">
            <a:avLst/>
          </a:prstGeom>
          <a:noFill/>
          <a:ln w="0">
            <a:noFill/>
          </a:ln>
          <a:effectLst>
            <a:outerShdw algn="tl" blurRad="190440" dir="2700000" dist="114042" rotWithShape="0">
              <a:srgbClr val="000000">
                <a:alpha val="40000"/>
              </a:srgbClr>
            </a:outerShdw>
          </a:effectLst>
        </p:spPr>
      </p:pic>
      <p:pic>
        <p:nvPicPr>
          <p:cNvPr id="94" name="Picture 4" descr="C:\Users\Nick\Desktop\race-clipart-child-run-7.png"/>
          <p:cNvPicPr/>
          <p:nvPr/>
        </p:nvPicPr>
        <p:blipFill>
          <a:blip r:embed="rId3"/>
          <a:stretch/>
        </p:blipFill>
        <p:spPr>
          <a:xfrm>
            <a:off x="410400" y="2505600"/>
            <a:ext cx="1301040" cy="1528200"/>
          </a:xfrm>
          <a:prstGeom prst="rect">
            <a:avLst/>
          </a:prstGeom>
          <a:noFill/>
          <a:ln w="15875">
            <a:noFill/>
          </a:ln>
        </p:spPr>
      </p:pic>
      <p:pic>
        <p:nvPicPr>
          <p:cNvPr id="95" name="Picture 7" descr=""/>
          <p:cNvPicPr/>
          <p:nvPr/>
        </p:nvPicPr>
        <p:blipFill>
          <a:blip r:embed="rId4"/>
          <a:stretch/>
        </p:blipFill>
        <p:spPr>
          <a:xfrm flipH="1">
            <a:off x="7380720" y="2421000"/>
            <a:ext cx="1511640" cy="176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8" descr=""/>
          <p:cNvPicPr/>
          <p:nvPr/>
        </p:nvPicPr>
        <p:blipFill>
          <a:blip r:embed="rId5"/>
          <a:stretch/>
        </p:blipFill>
        <p:spPr>
          <a:xfrm>
            <a:off x="750600" y="4608720"/>
            <a:ext cx="759960" cy="259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Rectangle 2"/>
          <p:cNvSpPr/>
          <p:nvPr/>
        </p:nvSpPr>
        <p:spPr>
          <a:xfrm>
            <a:off x="467640" y="807840"/>
            <a:ext cx="2087280" cy="107892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defTabSz="914400">
              <a:lnSpc>
                <a:spcPts val="7600"/>
              </a:lnSpc>
            </a:pPr>
            <a:r>
              <a:rPr b="1" i="1" lang="en-GB" sz="7200" spc="-201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Fast</a:t>
            </a:r>
            <a:endParaRPr b="0" lang="en-GB" sz="7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8" name="Rectangle 2"/>
          <p:cNvSpPr/>
          <p:nvPr/>
        </p:nvSpPr>
        <p:spPr>
          <a:xfrm>
            <a:off x="5508000" y="765360"/>
            <a:ext cx="3527280" cy="115056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defTabSz="914400">
              <a:lnSpc>
                <a:spcPts val="7600"/>
              </a:lnSpc>
            </a:pPr>
            <a:r>
              <a:rPr b="1" lang="en-GB" sz="7200" spc="2001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Slow</a:t>
            </a:r>
            <a:endParaRPr b="0" lang="en-GB" sz="7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9" name="Rectangle 2"/>
          <p:cNvSpPr/>
          <p:nvPr/>
        </p:nvSpPr>
        <p:spPr>
          <a:xfrm>
            <a:off x="2699640" y="0"/>
            <a:ext cx="2879280" cy="107892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2500" lnSpcReduction="19999"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defTabSz="914400">
              <a:lnSpc>
                <a:spcPts val="7600"/>
              </a:lnSpc>
            </a:pPr>
            <a:r>
              <a:rPr b="1" i="1" lang="en-GB" sz="4400" spc="1001" strike="noStrike" u="none">
                <a:solidFill>
                  <a:srgbClr val="ffff00"/>
                </a:solidFill>
                <a:effectLst>
                  <a:glow rad="38160">
                    <a:srgbClr val="ff0000"/>
                  </a:glow>
                </a:effectLst>
                <a:uFillTx/>
                <a:latin typeface="Arial"/>
              </a:rPr>
              <a:t>THINKING</a:t>
            </a:r>
            <a:endParaRPr b="0" lang="en-GB" sz="4400" strike="noStrike" u="none">
              <a:solidFill>
                <a:srgbClr val="ffffff"/>
              </a:solidFill>
              <a:effectLst>
                <a:glow rad="38160">
                  <a:srgbClr val="ff0000"/>
                </a:glow>
              </a:effectLst>
              <a:uFillTx/>
              <a:latin typeface="Arial"/>
            </a:endParaRPr>
          </a:p>
        </p:txBody>
      </p:sp>
      <p:pic>
        <p:nvPicPr>
          <p:cNvPr id="100" name="Picture 11" descr=""/>
          <p:cNvPicPr/>
          <p:nvPr/>
        </p:nvPicPr>
        <p:blipFill>
          <a:blip r:embed="rId6"/>
          <a:stretch/>
        </p:blipFill>
        <p:spPr>
          <a:xfrm>
            <a:off x="7768440" y="4725000"/>
            <a:ext cx="898560" cy="1438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/>
          </p:nvPr>
        </p:nvSpPr>
        <p:spPr>
          <a:xfrm>
            <a:off x="395280" y="3501000"/>
            <a:ext cx="8568360" cy="115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i="1" lang="en-GB" sz="3200" strike="noStrike" u="none">
                <a:solidFill>
                  <a:srgbClr val="ffff00"/>
                </a:solidFill>
                <a:effectLst/>
                <a:uFillTx/>
                <a:latin typeface="Calibri"/>
              </a:rPr>
              <a:t> </a:t>
            </a:r>
            <a:r>
              <a:rPr b="1" i="1" lang="en-GB" sz="3200" spc="9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a)</a:t>
            </a:r>
            <a:r>
              <a:rPr b="1" i="1" lang="en-GB" sz="3200" strike="noStrike" u="none">
                <a:solidFill>
                  <a:srgbClr val="ffff00"/>
                </a:solidFill>
                <a:effectLst/>
                <a:uFillTx/>
                <a:latin typeface="Calibri"/>
              </a:rPr>
              <a:t>   </a:t>
            </a:r>
            <a:r>
              <a:rPr b="1" i="1" lang="en-GB" sz="3200" strike="noStrike" u="none">
                <a:solidFill>
                  <a:srgbClr val="777777"/>
                </a:solidFill>
                <a:effectLst/>
                <a:uFillTx/>
                <a:latin typeface="Calibri"/>
              </a:rPr>
              <a:t>. . . . . . . . . . . . . . . . . . . . . . . . . . . . . . . . . . . </a:t>
            </a:r>
            <a:r>
              <a:rPr b="1" i="1" lang="en-GB" sz="3200" spc="99" strike="noStrike" u="none">
                <a:solidFill>
                  <a:srgbClr val="00cc00"/>
                </a:solidFill>
                <a:effectLst/>
                <a:uFillTx/>
                <a:latin typeface="Arial"/>
              </a:rPr>
              <a:t>b)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780"/>
              </a:spcBef>
              <a:buNone/>
              <a:tabLst>
                <a:tab algn="l" pos="0"/>
              </a:tabLst>
            </a:pPr>
            <a:r>
              <a:rPr b="1" lang="en-GB" sz="2400" strike="noStrike" u="none">
                <a:solidFill>
                  <a:srgbClr val="ffff00"/>
                </a:solidFill>
                <a:effectLst/>
                <a:uFillTx/>
                <a:latin typeface="Calibri"/>
              </a:rPr>
              <a:t>Baby</a:t>
            </a:r>
            <a:r>
              <a:rPr b="1" lang="en-GB" sz="3200" strike="noStrike" u="none">
                <a:solidFill>
                  <a:srgbClr val="c00000"/>
                </a:solidFill>
                <a:effectLst/>
                <a:uFillTx/>
                <a:latin typeface="Calibri"/>
              </a:rPr>
              <a:t> &gt; </a:t>
            </a:r>
            <a:r>
              <a:rPr b="1" lang="en-GB" sz="2800" strike="noStrike" u="none">
                <a:solidFill>
                  <a:srgbClr val="ccff66"/>
                </a:solidFill>
                <a:effectLst/>
                <a:uFillTx/>
                <a:latin typeface="Calibri"/>
              </a:rPr>
              <a:t>youngster</a:t>
            </a:r>
            <a:r>
              <a:rPr b="1" lang="en-GB" sz="3200" strike="noStrike" u="none">
                <a:solidFill>
                  <a:srgbClr val="c00000"/>
                </a:solidFill>
                <a:effectLst/>
                <a:uFillTx/>
                <a:latin typeface="Calibri"/>
              </a:rPr>
              <a:t> &gt; </a:t>
            </a:r>
            <a:r>
              <a:rPr b="1" lang="en-GB" sz="3200" strike="noStrike" u="none">
                <a:solidFill>
                  <a:srgbClr val="99ff33"/>
                </a:solidFill>
                <a:effectLst/>
                <a:uFillTx/>
                <a:latin typeface="Calibri"/>
              </a:rPr>
              <a:t>teenager</a:t>
            </a:r>
            <a:r>
              <a:rPr b="1" lang="en-GB" sz="3200" strike="noStrike" u="none">
                <a:solidFill>
                  <a:srgbClr val="c00000"/>
                </a:solidFill>
                <a:effectLst/>
                <a:uFillTx/>
                <a:latin typeface="Calibri"/>
              </a:rPr>
              <a:t> &gt; </a:t>
            </a:r>
            <a:r>
              <a:rPr b="1" lang="en-GB" sz="3900" strike="noStrike" u="none">
                <a:solidFill>
                  <a:srgbClr val="00ff00"/>
                </a:solidFill>
                <a:effectLst/>
                <a:uFillTx/>
                <a:latin typeface="Calibri"/>
              </a:rPr>
              <a:t>adult</a:t>
            </a:r>
            <a:r>
              <a:rPr b="1" lang="en-GB" sz="3200" strike="noStrike" u="none">
                <a:solidFill>
                  <a:srgbClr val="c00000"/>
                </a:solidFill>
                <a:effectLst/>
                <a:uFillTx/>
                <a:latin typeface="Calibri"/>
              </a:rPr>
              <a:t> &gt;</a:t>
            </a:r>
            <a:r>
              <a:rPr b="1" lang="en-GB" sz="3200" strike="noStrike" u="none">
                <a:solidFill>
                  <a:srgbClr val="00cc00"/>
                </a:solidFill>
                <a:effectLst/>
                <a:uFillTx/>
                <a:latin typeface="Calibri"/>
              </a:rPr>
              <a:t> </a:t>
            </a:r>
            <a:r>
              <a:rPr b="1" i="1" lang="en-GB" sz="3600" spc="99" strike="noStrike" u="none">
                <a:solidFill>
                  <a:srgbClr val="00cc00"/>
                </a:solidFill>
                <a:effectLst/>
                <a:uFillTx/>
                <a:latin typeface="Arial"/>
              </a:rPr>
              <a:t>Real World</a:t>
            </a:r>
            <a:endParaRPr b="0" lang="en-GB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02" name="Group 3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103" name="Picture 4" descr=""/>
            <p:cNvPicPr/>
            <p:nvPr/>
          </p:nvPicPr>
          <p:blipFill>
            <a:blip r:embed="rId1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4" name="TextBox 5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5" name="Rectangle 2"/>
          <p:cNvSpPr/>
          <p:nvPr/>
        </p:nvSpPr>
        <p:spPr>
          <a:xfrm>
            <a:off x="611640" y="980640"/>
            <a:ext cx="8280360" cy="179928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defTabSz="914400">
              <a:lnSpc>
                <a:spcPts val="6001"/>
              </a:lnSpc>
              <a:spcBef>
                <a:spcPts val="601"/>
              </a:spcBef>
            </a:pPr>
            <a:r>
              <a:rPr b="1" i="1" lang="en-GB" sz="5400" spc="9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a)</a:t>
            </a:r>
            <a:r>
              <a:rPr b="1" lang="en-GB" sz="5400" spc="9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Learning to </a:t>
            </a:r>
            <a:r>
              <a:rPr b="1" i="1" lang="en-GB" sz="5400" spc="99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React</a:t>
            </a:r>
            <a:br>
              <a:rPr sz="3200"/>
            </a:br>
            <a:r>
              <a:rPr b="1" lang="en-GB" sz="3200" spc="99" strike="noStrike" u="none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r>
              <a:rPr b="1" i="1" lang="en-GB" sz="3200" spc="99" strike="noStrike" u="none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effectLst/>
                <a:uFillTx/>
                <a:latin typeface="Arial"/>
              </a:rPr>
              <a:t>vs.</a:t>
            </a:r>
            <a:br>
              <a:rPr sz="3200"/>
            </a:br>
            <a:r>
              <a:rPr b="1" i="1" lang="en-GB" sz="5400" spc="99" strike="noStrike" u="none">
                <a:solidFill>
                  <a:srgbClr val="00cc00"/>
                </a:solidFill>
                <a:effectLst/>
                <a:uFillTx/>
                <a:latin typeface="Arial"/>
              </a:rPr>
              <a:t>b) </a:t>
            </a:r>
            <a:r>
              <a:rPr b="1" lang="en-GB" sz="5400" spc="99" strike="noStrike" u="none">
                <a:solidFill>
                  <a:srgbClr val="00cc00"/>
                </a:solidFill>
                <a:effectLst/>
                <a:uFillTx/>
                <a:latin typeface="Arial"/>
              </a:rPr>
              <a:t>Learning to T h i n k</a:t>
            </a:r>
            <a:endParaRPr b="0" lang="en-GB" sz="5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6" name="Content Placeholder 2"/>
          <p:cNvSpPr/>
          <p:nvPr/>
        </p:nvSpPr>
        <p:spPr>
          <a:xfrm>
            <a:off x="395280" y="5301360"/>
            <a:ext cx="8568360" cy="6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GB" sz="2400" strike="noStrike" u="sng">
                <a:solidFill>
                  <a:srgbClr val="002060"/>
                </a:solidFill>
                <a:effectLst/>
                <a:uFillTx/>
                <a:latin typeface="Calibri"/>
              </a:rPr>
              <a:t>Reactions</a:t>
            </a:r>
            <a:r>
              <a:rPr b="1" lang="en-GB" sz="2400" strike="noStrike" u="none">
                <a:solidFill>
                  <a:srgbClr val="002060"/>
                </a:solidFill>
                <a:effectLst/>
                <a:uFillTx/>
                <a:latin typeface="Calibri"/>
              </a:rPr>
              <a:t> are “System-1” – </a:t>
            </a:r>
            <a:r>
              <a:rPr b="1" i="1" lang="en-GB" sz="2400" strike="noStrike" u="none">
                <a:solidFill>
                  <a:srgbClr val="002060"/>
                </a:solidFill>
                <a:effectLst/>
                <a:uFillTx/>
                <a:latin typeface="Calibri"/>
              </a:rPr>
              <a:t>fight or flight, instant conclusions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Content Placeholder 2"/>
          <p:cNvSpPr/>
          <p:nvPr/>
        </p:nvSpPr>
        <p:spPr>
          <a:xfrm>
            <a:off x="395280" y="5877360"/>
            <a:ext cx="8568360" cy="50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GB" sz="2400" strike="noStrike" u="sng">
                <a:solidFill>
                  <a:srgbClr val="002060"/>
                </a:solidFill>
                <a:effectLst/>
                <a:uFillTx/>
                <a:latin typeface="Calibri"/>
              </a:rPr>
              <a:t>Thinking</a:t>
            </a:r>
            <a:r>
              <a:rPr b="1" lang="en-GB" sz="2400" strike="noStrike" u="none">
                <a:solidFill>
                  <a:srgbClr val="002060"/>
                </a:solidFill>
                <a:effectLst/>
                <a:uFillTx/>
                <a:latin typeface="Calibri"/>
              </a:rPr>
              <a:t> is a “System-2” process and require</a:t>
            </a:r>
            <a:r>
              <a:rPr b="1" i="1" lang="en-GB" sz="2400" strike="noStrike" u="none">
                <a:solidFill>
                  <a:srgbClr val="002060"/>
                </a:solidFill>
                <a:effectLst/>
                <a:uFillTx/>
                <a:latin typeface="Calibri"/>
              </a:rPr>
              <a:t>s logical deductions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8" name="Rectangle 12"/>
          <p:cNvSpPr/>
          <p:nvPr/>
        </p:nvSpPr>
        <p:spPr>
          <a:xfrm>
            <a:off x="0" y="4853160"/>
            <a:ext cx="9142920" cy="159120"/>
          </a:xfrm>
          <a:prstGeom prst="rect">
            <a:avLst/>
          </a:prstGeom>
          <a:gradFill rotWithShape="0">
            <a:gsLst>
              <a:gs pos="0">
                <a:srgbClr val="244584"/>
              </a:gs>
              <a:gs pos="50000">
                <a:srgbClr val="7fa0d8"/>
              </a:gs>
              <a:gs pos="100000">
                <a:srgbClr val="e8eef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3" descr=""/>
          <p:cNvPicPr/>
          <p:nvPr/>
        </p:nvPicPr>
        <p:blipFill>
          <a:blip r:embed="rId1"/>
          <a:stretch/>
        </p:blipFill>
        <p:spPr>
          <a:xfrm>
            <a:off x="5796000" y="1052640"/>
            <a:ext cx="2727000" cy="1884600"/>
          </a:xfrm>
          <a:prstGeom prst="rect">
            <a:avLst/>
          </a:prstGeom>
          <a:noFill/>
          <a:ln w="0">
            <a:noFill/>
          </a:ln>
          <a:effectLst>
            <a:outerShdw algn="tl" blurRad="127080" dir="2700000" dist="62621" rotWithShape="0">
              <a:srgbClr val="000000">
                <a:alpha val="40000"/>
              </a:srgbClr>
            </a:outerShdw>
          </a:effectLst>
        </p:spPr>
      </p:pic>
      <p:pic>
        <p:nvPicPr>
          <p:cNvPr id="110" name="Picture 2" descr=""/>
          <p:cNvPicPr/>
          <p:nvPr/>
        </p:nvPicPr>
        <p:blipFill>
          <a:blip r:embed="rId2"/>
          <a:stretch/>
        </p:blipFill>
        <p:spPr>
          <a:xfrm>
            <a:off x="5796000" y="3044160"/>
            <a:ext cx="2723400" cy="3446280"/>
          </a:xfrm>
          <a:prstGeom prst="rect">
            <a:avLst/>
          </a:prstGeom>
          <a:noFill/>
          <a:ln w="0">
            <a:noFill/>
          </a:ln>
          <a:effectLst>
            <a:outerShdw algn="tl" blurRad="127080" dir="2700000" dist="62621" rotWithShape="0">
              <a:srgbClr val="000000">
                <a:alpha val="40000"/>
              </a:srgbClr>
            </a:outerShdw>
          </a:effectLst>
        </p:spPr>
      </p:pic>
      <p:grpSp>
        <p:nvGrpSpPr>
          <p:cNvPr id="111" name="Group 4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112" name="Picture 5" descr=""/>
            <p:cNvPicPr/>
            <p:nvPr/>
          </p:nvPicPr>
          <p:blipFill>
            <a:blip r:embed="rId3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3" name="TextBox 6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4" name="Rectangle 2"/>
          <p:cNvSpPr/>
          <p:nvPr/>
        </p:nvSpPr>
        <p:spPr>
          <a:xfrm>
            <a:off x="645120" y="332640"/>
            <a:ext cx="4824000" cy="179928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defTabSz="914400">
              <a:lnSpc>
                <a:spcPct val="100000"/>
              </a:lnSpc>
            </a:pPr>
            <a:r>
              <a:rPr b="1" lang="en-GB" sz="4000" spc="9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Your day is normally spent …</a:t>
            </a:r>
            <a:endParaRPr b="0" lang="en-GB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074260741"/>
              </p:ext>
            </p:extLst>
          </p:nvPr>
        </p:nvGraphicFramePr>
        <p:xfrm>
          <a:off x="3852000" y="2061000"/>
          <a:ext cx="1750680" cy="102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966808092"/>
              </p:ext>
            </p:extLst>
          </p:nvPr>
        </p:nvGraphicFramePr>
        <p:xfrm>
          <a:off x="3852000" y="3861000"/>
          <a:ext cx="1750680" cy="102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5" name="Picture 15" descr=""/>
          <p:cNvPicPr/>
          <p:nvPr/>
        </p:nvPicPr>
        <p:blipFill>
          <a:blip r:embed="rId14"/>
          <a:stretch/>
        </p:blipFill>
        <p:spPr>
          <a:xfrm>
            <a:off x="539640" y="2082240"/>
            <a:ext cx="3315240" cy="4064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2"/>
          <p:cNvSpPr/>
          <p:nvPr/>
        </p:nvSpPr>
        <p:spPr>
          <a:xfrm>
            <a:off x="179640" y="476640"/>
            <a:ext cx="8819640" cy="561564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lnSpcReduction="9999"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algn="ctr" defTabSz="914400">
              <a:lnSpc>
                <a:spcPct val="100000"/>
              </a:lnSpc>
            </a:pPr>
            <a:r>
              <a:rPr b="1" i="1" lang="en-GB" sz="4800" spc="249" strike="noStrike" u="sng">
                <a:solidFill>
                  <a:srgbClr val="ffff00"/>
                </a:solidFill>
                <a:effectLst/>
                <a:uFillTx/>
                <a:latin typeface="Arial"/>
              </a:rPr>
              <a:t>Fast</a:t>
            </a:r>
            <a:r>
              <a:rPr b="1" lang="en-GB" sz="4800" spc="2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thinking always comes direct from known things in your MEMORY</a:t>
            </a:r>
            <a:endParaRPr b="0" lang="en-GB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n-GB" sz="2400" spc="6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------------- 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n-GB" sz="4800" spc="649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S l o w thinking comes only through ANALYSIS</a:t>
            </a:r>
            <a:endParaRPr b="0" lang="en-GB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n-GB" sz="2400" spc="6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-------------</a:t>
            </a:r>
            <a:endParaRPr b="0" lang="en-GB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n-GB" sz="4800" spc="249" strike="noStrike" u="none">
                <a:solidFill>
                  <a:srgbClr val="f10d0c"/>
                </a:solidFill>
                <a:effectLst/>
                <a:uFillTx/>
                <a:latin typeface="Arial"/>
              </a:rPr>
              <a:t>These two things don’t easily work together !</a:t>
            </a:r>
            <a:endParaRPr b="0" lang="en-GB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17" name="Group 4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118" name="Picture 5" descr=""/>
            <p:cNvPicPr/>
            <p:nvPr/>
          </p:nvPicPr>
          <p:blipFill>
            <a:blip r:embed="rId1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9" name="TextBox 6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"/>
          <p:cNvSpPr/>
          <p:nvPr/>
        </p:nvSpPr>
        <p:spPr>
          <a:xfrm>
            <a:off x="467640" y="476640"/>
            <a:ext cx="8136000" cy="561564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algn="ctr" defTabSz="914400">
              <a:lnSpc>
                <a:spcPct val="100000"/>
              </a:lnSpc>
            </a:pPr>
            <a:r>
              <a:rPr b="1" lang="en-GB" sz="4800" spc="2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Most of the time aerobatic Judging requires immediate assessment of part or whole figures</a:t>
            </a:r>
            <a:br>
              <a:rPr sz="2400"/>
            </a:br>
            <a:r>
              <a:rPr b="1" lang="en-GB" sz="2400" spc="2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1" lang="en-GB" sz="5400" spc="249" strike="noStrike" u="none">
                <a:ln>
                  <a:solidFill>
                    <a:srgbClr val="f10d0c"/>
                  </a:solidFill>
                </a:ln>
                <a:solidFill>
                  <a:srgbClr val="ffffff"/>
                </a:solidFill>
                <a:effectLst/>
                <a:uFillTx/>
                <a:latin typeface="Arial"/>
              </a:rPr>
              <a:t>This is </a:t>
            </a:r>
            <a:r>
              <a:rPr b="1" i="1" lang="en-GB" sz="5400" spc="249" strike="noStrike" u="sng">
                <a:ln>
                  <a:solidFill>
                    <a:srgbClr val="f10d0c"/>
                  </a:solidFill>
                </a:ln>
                <a:solidFill>
                  <a:srgbClr val="ffffff"/>
                </a:solidFill>
                <a:effectLst/>
                <a:uFillTx/>
                <a:latin typeface="Arial"/>
              </a:rPr>
              <a:t>Fast</a:t>
            </a:r>
            <a:r>
              <a:rPr b="1" lang="en-GB" sz="5400" spc="249" strike="noStrike" u="none">
                <a:ln>
                  <a:solidFill>
                    <a:srgbClr val="f10d0c"/>
                  </a:solidFill>
                </a:ln>
                <a:solidFill>
                  <a:srgbClr val="ffffff"/>
                </a:solidFill>
                <a:effectLst/>
                <a:uFillTx/>
                <a:latin typeface="Arial"/>
              </a:rPr>
              <a:t> thinking</a:t>
            </a:r>
            <a:endParaRPr b="0" lang="en-GB" sz="5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21" name="Group 4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122" name="Picture 5" descr=""/>
            <p:cNvPicPr/>
            <p:nvPr/>
          </p:nvPicPr>
          <p:blipFill>
            <a:blip r:embed="rId1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23" name="TextBox 6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2"/>
          <p:cNvSpPr/>
          <p:nvPr/>
        </p:nvSpPr>
        <p:spPr>
          <a:xfrm>
            <a:off x="576000" y="728640"/>
            <a:ext cx="7919640" cy="348300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000" lnSpcReduction="9999"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algn="ctr" defTabSz="914400">
              <a:lnSpc>
                <a:spcPct val="100000"/>
              </a:lnSpc>
            </a:pPr>
            <a:r>
              <a:rPr b="1" lang="en-GB" sz="4800" spc="6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Sometimes the Judge has to Pause, Reflect  and Reassess what he or she believes has just been seen …</a:t>
            </a:r>
            <a:br>
              <a:rPr sz="4800"/>
            </a:br>
            <a:r>
              <a:rPr b="1" lang="en-GB" sz="4800" spc="649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--------------</a:t>
            </a:r>
            <a:endParaRPr b="0" lang="en-GB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25" name="Group 4"/>
          <p:cNvGrpSpPr/>
          <p:nvPr/>
        </p:nvGrpSpPr>
        <p:grpSpPr>
          <a:xfrm>
            <a:off x="8460360" y="116640"/>
            <a:ext cx="618120" cy="588600"/>
            <a:chOff x="8460360" y="116640"/>
            <a:chExt cx="618120" cy="588600"/>
          </a:xfrm>
        </p:grpSpPr>
        <p:pic>
          <p:nvPicPr>
            <p:cNvPr id="126" name="Picture 5" descr=""/>
            <p:cNvPicPr/>
            <p:nvPr/>
          </p:nvPicPr>
          <p:blipFill>
            <a:blip r:embed="rId1"/>
            <a:stretch/>
          </p:blipFill>
          <p:spPr>
            <a:xfrm>
              <a:off x="85327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27" name="TextBox 6"/>
            <p:cNvSpPr/>
            <p:nvPr/>
          </p:nvSpPr>
          <p:spPr>
            <a:xfrm>
              <a:off x="84603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9bbb59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CIVA / FAI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Calibri"/>
                </a:rPr>
                <a:t>Seminar</a:t>
              </a:r>
              <a:endParaRPr b="0" lang="en-GB" sz="7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8" name="Rectangle 1"/>
          <p:cNvSpPr/>
          <p:nvPr/>
        </p:nvSpPr>
        <p:spPr>
          <a:xfrm>
            <a:off x="612000" y="3996000"/>
            <a:ext cx="7919640" cy="2159640"/>
          </a:xfrm>
          <a:prstGeom prst="rect">
            <a:avLst/>
          </a:prstGeom>
          <a:noFill/>
          <a:ln w="0">
            <a:noFill/>
          </a:ln>
          <a:effectLst>
            <a:outerShdw algn="tl" blurRad="977760" dir="2700000" dist="37674" rotWithShape="0" sx="36000" sy="3600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2500" lnSpcReduction="9999"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 algn="ctr" defTabSz="914400">
              <a:lnSpc>
                <a:spcPct val="100000"/>
              </a:lnSpc>
            </a:pPr>
            <a:r>
              <a:rPr b="1" lang="en-GB" sz="4800" spc="649" strike="noStrike" u="none">
                <a:ln>
                  <a:solidFill>
                    <a:srgbClr val="2cee0e"/>
                  </a:solidFill>
                </a:ln>
                <a:solidFill>
                  <a:srgbClr val="ffffff"/>
                </a:solidFill>
                <a:effectLst/>
                <a:uFillTx/>
                <a:latin typeface="Arial"/>
              </a:rPr>
              <a:t>This is a complete change of approach to</a:t>
            </a:r>
            <a:br>
              <a:rPr sz="4800"/>
            </a:br>
            <a:r>
              <a:rPr b="1" i="1" lang="en-GB" sz="4800" spc="649" strike="noStrike" u="sng">
                <a:ln>
                  <a:solidFill>
                    <a:srgbClr val="2cee0e"/>
                  </a:solidFill>
                </a:ln>
                <a:solidFill>
                  <a:srgbClr val="ffffff"/>
                </a:solidFill>
                <a:effectLst/>
                <a:uFillTx/>
                <a:latin typeface="Arial Black"/>
              </a:rPr>
              <a:t>S L O W</a:t>
            </a:r>
            <a:r>
              <a:rPr b="1" lang="en-GB" sz="4800" spc="649" strike="noStrike" u="none">
                <a:ln>
                  <a:solidFill>
                    <a:srgbClr val="2cee0e"/>
                  </a:solidFill>
                </a:ln>
                <a:solidFill>
                  <a:srgbClr val="ffffff"/>
                </a:solidFill>
                <a:effectLst/>
                <a:uFillTx/>
                <a:latin typeface="Arial"/>
              </a:rPr>
              <a:t>  thinking</a:t>
            </a:r>
            <a:endParaRPr b="0" lang="en-GB" sz="4800" strike="noStrike" u="none">
              <a:ln>
                <a:solidFill>
                  <a:srgbClr val="2cee0e"/>
                </a:solidFill>
              </a:ln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Application>LibreOffice/25.8.3.2$Windows_X86_64 LibreOffice_project/8ca8d55c161d602844f5428fa4b58097424e324e</Application>
  <AppVersion>15.0000</AppVersion>
  <Words>267</Words>
  <Paragraphs>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2019-02-25T17:11:20Z</dcterms:created>
  <dc:creator>Nick</dc:creator>
  <dc:description/>
  <dc:language>en-GB</dc:language>
  <cp:lastModifiedBy/>
  <cp:lastPrinted>2026-02-02T11:43:36Z</cp:lastPrinted>
  <dcterms:modified xsi:type="dcterms:W3CDTF">2026-02-02T11:45:25Z</dcterms:modified>
  <cp:revision>128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14</vt:i4>
  </property>
</Properties>
</file>