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7"/>
  </p:notesMasterIdLst>
  <p:sldIdLst>
    <p:sldId id="375" r:id="rId3"/>
    <p:sldId id="378" r:id="rId4"/>
    <p:sldId id="363" r:id="rId5"/>
    <p:sldId id="374" r:id="rId6"/>
    <p:sldId id="380" r:id="rId7"/>
    <p:sldId id="320" r:id="rId8"/>
    <p:sldId id="318" r:id="rId9"/>
    <p:sldId id="324" r:id="rId10"/>
    <p:sldId id="326" r:id="rId11"/>
    <p:sldId id="330" r:id="rId12"/>
    <p:sldId id="332" r:id="rId13"/>
    <p:sldId id="299" r:id="rId14"/>
    <p:sldId id="300" r:id="rId15"/>
    <p:sldId id="309" r:id="rId16"/>
  </p:sldIdLst>
  <p:sldSz cx="9144000" cy="6858000" type="screen4x3"/>
  <p:notesSz cx="6858000" cy="9637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B3BB7"/>
    <a:srgbClr val="2A2A82"/>
    <a:srgbClr val="4A43A7"/>
    <a:srgbClr val="CCE8EA"/>
    <a:srgbClr val="FFCDFF"/>
    <a:srgbClr val="FFF7FF"/>
    <a:srgbClr val="FFEBFF"/>
    <a:srgbClr val="8DECF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484" autoAdjust="0"/>
  </p:normalViewPr>
  <p:slideViewPr>
    <p:cSldViewPr>
      <p:cViewPr varScale="1">
        <p:scale>
          <a:sx n="132" d="100"/>
          <a:sy n="132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02" y="-96"/>
      </p:cViewPr>
      <p:guideLst>
        <p:guide orient="horz" pos="303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1FC7A9-F1A4-4CC2-BACF-9C4C43AF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910D9-8800-42DC-9525-87572E1D5E9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9CC27-3F5D-4E94-AA5C-0BA974D457FB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B9FDA-925E-492B-9798-D206902D177F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E2AEC-9CE5-4050-B1B9-7797E73DAF1A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16BFE-7042-4F8A-97C7-E3F23F636FE2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A012D-EB1C-4E87-BB82-D9C566D231E5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84B0-6AA9-4115-8C36-7103DAECA8C2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32EE4-BD57-4D58-9A49-496F29D4F75C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A4A60-3CB0-4FEB-AA14-2F7E6648EE3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32EE4-BD57-4D58-9A49-496F29D4F75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0D10E-CA62-4932-9501-877FC45D2F1B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4D90F-2EF4-4027-8529-BF076491C5C2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6600-4135-4D6A-A426-068BB642B971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A54D3-EF10-44BC-83A5-069862AAD778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DCE9-5C43-4E66-976F-4553F6EA1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C3FB-A25F-44CF-BF88-55AE39FE5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28D2-0608-4149-BABF-F66D20730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8F1F-B800-419F-9D00-39DC7B8E75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F82E-944F-4A38-AC14-215C8973E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1037-70DA-4B52-910A-C63F581A5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A7A2-F907-4572-BEE7-B5AC9A27F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4BA2-0B63-44B1-B95F-4B6B52D63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5941-6543-48D7-8894-E519B67B3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00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3B7C-0F67-422F-93C9-079369FD767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3B7C-0F67-422F-93C9-079369FD7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37B5-6AA6-46B5-B914-1206A8E9EE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75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373F-A243-4A5E-94FB-5182143CD7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48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12C-8BDE-4A06-B0C0-02ED1FA7A6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76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0607-07BD-4D69-ABD3-57F4E24E1C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4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AD38-BEBD-4952-9E69-F77AED286B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46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DCD-4945-4600-B191-DC165478D4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9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581A-3257-4B18-A634-D6352BB4D45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05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C3FB-A25F-44CF-BF88-55AE39FE5AC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28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28D2-0608-4149-BABF-F66D207308B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78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8F1F-B800-419F-9D00-39DC7B8E75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37B5-6AA6-46B5-B914-1206A8E9E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87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1037-70DA-4B52-910A-C63F581A58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77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A7A2-F907-4572-BEE7-B5AC9A27FD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4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4BA2-0B63-44B1-B95F-4B6B52D632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63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5941-6543-48D7-8894-E519B67B323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373F-A243-4A5E-94FB-5182143CD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12C-8BDE-4A06-B0C0-02ED1FA7A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0607-07BD-4D69-ABD3-57F4E24E1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AD38-BEBD-4952-9E69-F77AED286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DCD-4945-4600-B191-DC165478D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581A-3257-4B18-A634-D6352BB4D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Times New Roman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mtClean="0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FEEAE1-A7CC-4E00-AF24-98A88836B0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Times New Roman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08720"/>
            <a:ext cx="6552728" cy="2808312"/>
          </a:xfrm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/>
          <a:p>
            <a:pPr algn="l" eaLnBrk="1" hangingPunct="1">
              <a:lnSpc>
                <a:spcPts val="6600"/>
              </a:lnSpc>
            </a:pP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Aerobatic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Judging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Seminar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4412" y="6021288"/>
            <a:ext cx="8718068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Part </a:t>
            </a:r>
            <a:r>
              <a:rPr lang="en-GB" sz="3200" b="1" spc="1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– FPS and the Judging Analyses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7200800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40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CIVA / FAI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6534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72400" y="44624"/>
            <a:ext cx="9716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17627"/>
              </p:ext>
            </p:extLst>
          </p:nvPr>
        </p:nvGraphicFramePr>
        <p:xfrm>
          <a:off x="97621" y="403962"/>
          <a:ext cx="8926360" cy="633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" r:id="rId4" imgW="13396825" imgH="9511111" progId="">
                  <p:embed/>
                </p:oleObj>
              </mc:Choice>
              <mc:Fallback>
                <p:oleObj r:id="rId4" imgW="13396825" imgH="9511111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21" y="403962"/>
                        <a:ext cx="8926360" cy="63374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948759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55376" y="6282164"/>
            <a:ext cx="10371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22" y="6232434"/>
            <a:ext cx="337022" cy="333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985368" y="6175556"/>
            <a:ext cx="619080" cy="589694"/>
            <a:chOff x="8501869" y="116632"/>
            <a:chExt cx="619080" cy="5896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Seminar</a:t>
              </a:r>
              <a:endParaRPr lang="en-GB" sz="700" b="1" dirty="0"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1288" y="44688"/>
            <a:ext cx="9716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7321"/>
            <a:ext cx="8712968" cy="60533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44208" y="5647618"/>
            <a:ext cx="619080" cy="589694"/>
            <a:chOff x="8501869" y="116632"/>
            <a:chExt cx="619080" cy="5896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Seminar</a:t>
              </a:r>
              <a:endParaRPr lang="en-GB" sz="700" b="1" dirty="0"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9776"/>
            <a:ext cx="4824536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GB" sz="6000" b="1" dirty="0" smtClean="0">
                <a:latin typeface="Arial Black" pitchFamily="34" charset="0"/>
              </a:rPr>
              <a:t>PILOTS . . 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AVOID LOWS: DON’T FLY</a:t>
            </a:r>
            <a:br>
              <a:rPr lang="en-GB" sz="2600" b="1" dirty="0" smtClean="0">
                <a:solidFill>
                  <a:srgbClr val="002060"/>
                </a:solidFill>
              </a:rPr>
            </a:br>
            <a:r>
              <a:rPr lang="en-GB" sz="2600" b="1" dirty="0" smtClean="0">
                <a:solidFill>
                  <a:srgbClr val="002060"/>
                </a:solidFill>
              </a:rPr>
              <a:t>ANYWHERE NEAR THE LOW LINE 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Don’t get clever with the rules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Do </a:t>
            </a:r>
            <a:r>
              <a:rPr lang="en-GB" sz="2600" b="1" i="1" u="sng" dirty="0" smtClean="0">
                <a:solidFill>
                  <a:srgbClr val="002060"/>
                </a:solidFill>
              </a:rPr>
              <a:t>not</a:t>
            </a:r>
            <a:r>
              <a:rPr lang="en-GB" sz="2600" b="1" dirty="0" smtClean="0">
                <a:solidFill>
                  <a:srgbClr val="002060"/>
                </a:solidFill>
              </a:rPr>
              <a:t> show off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Before you part with your Euros/$/Roubles . . . . </a:t>
            </a:r>
            <a:br>
              <a:rPr lang="en-GB" sz="2600" b="1" dirty="0" smtClean="0">
                <a:solidFill>
                  <a:srgbClr val="002060"/>
                </a:solidFill>
              </a:rPr>
            </a:br>
            <a:r>
              <a:rPr lang="en-GB" sz="2600" b="1" i="1" dirty="0" smtClean="0">
                <a:solidFill>
                  <a:srgbClr val="000099"/>
                </a:solidFill>
              </a:rPr>
              <a:t>Read the Rules &amp; Ask for Advice!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Get the opinion of your Team Manager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Check with the Chief Judge if the problem that you have is a technical issue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GB" sz="2600" b="1" dirty="0" smtClean="0">
                <a:solidFill>
                  <a:srgbClr val="002060"/>
                </a:solidFill>
              </a:rPr>
              <a:t>Be factual . . . . NOT emotive !</a:t>
            </a:r>
          </a:p>
        </p:txBody>
      </p:sp>
      <p:pic>
        <p:nvPicPr>
          <p:cNvPr id="7170" name="Picture 2" descr="C:\Users\NickB\AppData\Local\Microsoft\Windows\Temporary Internet Files\Content.IE5\28B5LJ50\MC90043395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6624141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400" b="1" dirty="0" smtClean="0">
                <a:latin typeface="Arial Black" pitchFamily="34" charset="0"/>
              </a:rPr>
              <a:t>JUDGES and</a:t>
            </a:r>
            <a:br>
              <a:rPr lang="en-GB" sz="5400" b="1" dirty="0" smtClean="0">
                <a:latin typeface="Arial Black" pitchFamily="34" charset="0"/>
              </a:rPr>
            </a:br>
            <a:r>
              <a:rPr lang="en-GB" sz="5400" b="1" dirty="0" smtClean="0">
                <a:latin typeface="Arial Black" pitchFamily="34" charset="0"/>
              </a:rPr>
              <a:t>   PILOTS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87413"/>
            <a:ext cx="8229600" cy="380588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GB" sz="2800" dirty="0" smtClean="0"/>
              <a:t>Treat judges fairly EVEN IF YOU THINK THEY ARE </a:t>
            </a:r>
            <a:r>
              <a:rPr lang="en-GB" sz="2800" i="1" dirty="0" smtClean="0"/>
              <a:t>rubbish </a:t>
            </a:r>
            <a:r>
              <a:rPr lang="en-GB" sz="2800" dirty="0" smtClean="0"/>
              <a:t>!!  They do actually work very hard</a:t>
            </a:r>
          </a:p>
          <a:p>
            <a:pPr eaLnBrk="1" hangingPunct="1">
              <a:spcAft>
                <a:spcPts val="600"/>
              </a:spcAft>
            </a:pPr>
            <a:r>
              <a:rPr lang="en-GB" sz="2800" dirty="0" smtClean="0"/>
              <a:t>Do not expect them to favour the “Home Team”</a:t>
            </a:r>
          </a:p>
          <a:p>
            <a:pPr eaLnBrk="1" hangingPunct="1">
              <a:spcAft>
                <a:spcPts val="600"/>
              </a:spcAft>
            </a:pPr>
            <a:r>
              <a:rPr lang="en-GB" sz="2800" dirty="0" smtClean="0"/>
              <a:t>Remember that during a competition a judge may have looked at as many as 4,500 figures, and </a:t>
            </a:r>
            <a:r>
              <a:rPr lang="en-GB" sz="2800" dirty="0" err="1" smtClean="0"/>
              <a:t>He/She</a:t>
            </a:r>
            <a:r>
              <a:rPr lang="en-GB" sz="2800" dirty="0" smtClean="0"/>
              <a:t> </a:t>
            </a:r>
            <a:r>
              <a:rPr lang="en-GB" sz="2800" i="1" u="sng" dirty="0" smtClean="0"/>
              <a:t>will</a:t>
            </a:r>
            <a:r>
              <a:rPr lang="en-GB" sz="2800" dirty="0" smtClean="0"/>
              <a:t> make mistakes. That</a:t>
            </a:r>
            <a:br>
              <a:rPr lang="en-GB" sz="2800" dirty="0" smtClean="0"/>
            </a:br>
            <a:r>
              <a:rPr lang="en-GB" sz="2800" dirty="0" smtClean="0"/>
              <a:t>is why we have at least 7 judges.</a:t>
            </a:r>
          </a:p>
        </p:txBody>
      </p:sp>
      <p:pic>
        <p:nvPicPr>
          <p:cNvPr id="41989" name="Picture 9" descr="MC90043392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3485"/>
            <a:ext cx="1841637" cy="184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MC90043487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4922"/>
            <a:ext cx="1728489" cy="17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NickB\AppData\Local\Microsoft\Windows\Temporary Internet Files\Content.IE5\4TR56HMZ\MC900441394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42" y="4941168"/>
            <a:ext cx="1803648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effectLst>
            <a:outerShdw blurRad="152400" dist="317500" dir="8760000" sx="142000" sy="142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GB" sz="6000" b="1" dirty="0" smtClean="0">
                <a:ln w="31750">
                  <a:solidFill>
                    <a:srgbClr val="FF0000"/>
                  </a:solidFill>
                </a:ln>
                <a:effectLst>
                  <a:outerShdw blurRad="75057" dist="127000" dir="5400000" sy="-20000" rotWithShape="0">
                    <a:prstClr val="black">
                      <a:alpha val="25000"/>
                    </a:prstClr>
                  </a:outerShdw>
                  <a:reflection stA="45000" endPos="0" dist="50800" dir="5400000" sy="-100000" algn="bl" rotWithShape="0"/>
                </a:effectLst>
                <a:latin typeface="Arial Black" pitchFamily="34" charset="0"/>
              </a:rPr>
              <a:t>Open Forum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eaLnBrk="1" hangingPunct="1"/>
            <a:r>
              <a:rPr lang="en-GB" b="1" dirty="0" smtClean="0"/>
              <a:t>Go on – ASK A QUESTION !!</a:t>
            </a:r>
          </a:p>
          <a:p>
            <a:pPr eaLnBrk="1" hangingPunct="1"/>
            <a:r>
              <a:rPr lang="en-GB" b="1" dirty="0" smtClean="0"/>
              <a:t>What do you think ?</a:t>
            </a:r>
          </a:p>
          <a:p>
            <a:pPr eaLnBrk="1" hangingPunct="1"/>
            <a:r>
              <a:rPr lang="en-GB" b="1" dirty="0" smtClean="0"/>
              <a:t>What can you add ?</a:t>
            </a:r>
          </a:p>
          <a:p>
            <a:pPr eaLnBrk="1" hangingPunct="1"/>
            <a:r>
              <a:rPr lang="en-GB" b="1" dirty="0" smtClean="0"/>
              <a:t>What </a:t>
            </a:r>
            <a:r>
              <a:rPr lang="en-GB" b="1" i="1" u="sng" dirty="0" smtClean="0"/>
              <a:t>else</a:t>
            </a:r>
            <a:r>
              <a:rPr lang="en-GB" b="1" dirty="0" smtClean="0"/>
              <a:t> would you like explained ?</a:t>
            </a:r>
          </a:p>
          <a:p>
            <a:pPr eaLnBrk="1" hangingPunct="1"/>
            <a:endParaRPr lang="en-GB" b="1" dirty="0" smtClean="0"/>
          </a:p>
          <a:p>
            <a:pPr eaLnBrk="1" hangingPunct="1">
              <a:buFontTx/>
              <a:buNone/>
            </a:pPr>
            <a:r>
              <a:rPr lang="en-GB" b="1" i="1" dirty="0" smtClean="0"/>
              <a:t>          Feedback ?</a:t>
            </a:r>
          </a:p>
        </p:txBody>
      </p:sp>
      <p:pic>
        <p:nvPicPr>
          <p:cNvPr id="45060" name="Picture 7" descr="MC90017435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6700"/>
            <a:ext cx="30241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75856" y="4021196"/>
            <a:ext cx="5760640" cy="1248636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5F0FF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3012994"/>
            <a:ext cx="5760640" cy="936104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rgbClr val="FFCDC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1709010"/>
            <a:ext cx="5760640" cy="1231976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D6ED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9776"/>
            <a:ext cx="8496944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800" b="1" dirty="0" smtClean="0">
                <a:solidFill>
                  <a:srgbClr val="FF0000"/>
                </a:solidFill>
                <a:latin typeface="Arial Black" pitchFamily="34" charset="0"/>
              </a:rPr>
              <a:t>Remember! a Judge is …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635896" y="1692968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>
                <a:solidFill>
                  <a:srgbClr val="000000"/>
                </a:solidFill>
              </a:rPr>
              <a:t>	A competition aerobatic sequence is a demonstration of aircraft control requiring extreme levels of technical ability and discipline from the Pilot.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>
                <a:solidFill>
                  <a:srgbClr val="000000"/>
                </a:solidFill>
              </a:rPr>
              <a:t>	</a:t>
            </a:r>
            <a:r>
              <a:rPr lang="en-GB" sz="1900" b="1" kern="0" dirty="0" smtClean="0">
                <a:solidFill>
                  <a:srgbClr val="000000"/>
                </a:solidFill>
              </a:rPr>
              <a:t>The Pilot attempts to convince the Judges that the figures are flown exactly according to the rules.</a:t>
            </a:r>
            <a:endParaRPr lang="en-GB" sz="1900" b="1" kern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>
                <a:solidFill>
                  <a:srgbClr val="000000"/>
                </a:solidFill>
              </a:rPr>
              <a:t>	The Judges view the performance to discover where the rules are not fully met. They award downgrades for imperfections and errors seen.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9418" y="5661248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600" b="1" i="1" kern="0" dirty="0" smtClean="0">
                <a:solidFill>
                  <a:srgbClr val="808080">
                    <a:lumMod val="75000"/>
                  </a:srgb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An aerobatic Judge uses </a:t>
            </a:r>
            <a:r>
              <a:rPr lang="en-GB" sz="2600" b="1" i="1" u="sng" kern="0" dirty="0" smtClean="0">
                <a:solidFill>
                  <a:srgbClr val="808080">
                    <a:lumMod val="75000"/>
                  </a:srgb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ALL</a:t>
            </a:r>
            <a:r>
              <a:rPr lang="en-GB" sz="2600" b="1" i="1" kern="0" dirty="0" smtClean="0">
                <a:solidFill>
                  <a:srgbClr val="808080">
                    <a:lumMod val="75000"/>
                  </a:srgb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 of these skills to mark the performance properly.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395536" y="1692968"/>
            <a:ext cx="3024336" cy="3608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Detective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Examiner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Analyst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Interpreter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Reviewer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Theatre critic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Commentator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Pilot …</a:t>
            </a:r>
          </a:p>
        </p:txBody>
      </p:sp>
    </p:spTree>
    <p:extLst>
      <p:ext uri="{BB962C8B-B14F-4D97-AF65-F5344CB8AC3E}">
        <p14:creationId xmlns:p14="http://schemas.microsoft.com/office/powerpoint/2010/main" val="3568101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08738"/>
            <a:ext cx="9144000" cy="1728192"/>
          </a:xfrm>
          <a:prstGeom prst="rect">
            <a:avLst/>
          </a:prstGeom>
          <a:gradFill>
            <a:gsLst>
              <a:gs pos="70000">
                <a:schemeClr val="bg1">
                  <a:lumMod val="95000"/>
                </a:schemeClr>
              </a:gs>
              <a:gs pos="0">
                <a:schemeClr val="bg1"/>
              </a:gs>
              <a:gs pos="18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500917"/>
            <a:ext cx="4104456" cy="607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4000" b="1" i="1" kern="0" dirty="0" smtClean="0">
                <a:ln w="15875">
                  <a:noFill/>
                </a:ln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Let’s look at:</a:t>
            </a:r>
            <a:endParaRPr lang="en-US" sz="4000" b="1" i="1" kern="0" dirty="0" smtClean="0">
              <a:ln w="15875">
                <a:noFill/>
              </a:ln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1191" y="3236858"/>
            <a:ext cx="7632848" cy="1039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800" b="1" kern="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Why and how CIVA calculates the Pilots scores so that they are FAIR </a:t>
            </a:r>
            <a:endParaRPr lang="en-US" sz="2800" b="1" kern="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1191" y="4293096"/>
            <a:ext cx="7776864" cy="19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800" b="1" kern="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How we review the performance of each Judge, comparing their marks with the statistical “average” of the output from whole judging panel</a:t>
            </a:r>
            <a:endParaRPr lang="en-US" sz="2800" b="1" kern="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3119" y="3236858"/>
            <a:ext cx="648072" cy="519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800" b="1" kern="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1.</a:t>
            </a:r>
            <a:endParaRPr lang="en-US" sz="2800" b="1" kern="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119" y="4293096"/>
            <a:ext cx="576064" cy="544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2800" b="1" kern="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2.</a:t>
            </a:r>
            <a:endParaRPr lang="en-US" sz="2800" b="1" kern="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2010" y="1576083"/>
            <a:ext cx="5256584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en-US" sz="3600" b="1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Judge Performance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7877" y="981090"/>
            <a:ext cx="2372633" cy="1368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b="1" i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Calculating</a:t>
            </a:r>
            <a:br>
              <a:rPr lang="en-US" sz="2400" b="1" i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</a:br>
            <a:r>
              <a:rPr lang="en-US" sz="2400" b="1" i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   and</a:t>
            </a:r>
            <a:br>
              <a:rPr lang="en-US" sz="2400" b="1" i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</a:br>
            <a:r>
              <a:rPr lang="en-US" sz="2400" b="1" i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Measuring</a:t>
            </a:r>
            <a:endParaRPr lang="en-US" sz="3600" b="1" kern="0" dirty="0" smtClean="0">
              <a:gradFill>
                <a:gsLst>
                  <a:gs pos="0">
                    <a:srgbClr val="82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83913" y="852754"/>
            <a:ext cx="4392488" cy="684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3600" b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Contest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3" y="1340767"/>
            <a:ext cx="8150553" cy="511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3434" y="584502"/>
            <a:ext cx="8208912" cy="684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Why ‘FairPlay’ and ACRO?</a:t>
            </a:r>
            <a:endParaRPr lang="en-US" b="1" kern="0" dirty="0" smtClean="0">
              <a:gradFill>
                <a:gsLst>
                  <a:gs pos="0">
                    <a:srgbClr val="82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94435" cy="527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048" y="568642"/>
            <a:ext cx="8568952" cy="684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3200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Is this what you’d call “Fair play” ?</a:t>
            </a:r>
            <a:endParaRPr lang="en-US" sz="3200" b="1" kern="0" dirty="0" smtClean="0">
              <a:gradFill>
                <a:gsLst>
                  <a:gs pos="0">
                    <a:srgbClr val="82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08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251884" y="1268760"/>
            <a:ext cx="4595972" cy="5112568"/>
          </a:xfrm>
          <a:prstGeom prst="rect">
            <a:avLst/>
          </a:prstGeom>
          <a:gradFill flip="none" rotWithShape="1">
            <a:gsLst>
              <a:gs pos="0">
                <a:srgbClr val="CCE8EA"/>
              </a:gs>
              <a:gs pos="53000">
                <a:schemeClr val="accent1">
                  <a:lumMod val="14000"/>
                  <a:lumOff val="86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162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3452" y="1268760"/>
            <a:ext cx="3744416" cy="5112568"/>
          </a:xfrm>
          <a:prstGeom prst="rect">
            <a:avLst/>
          </a:prstGeom>
          <a:gradFill flip="none" rotWithShape="1">
            <a:gsLst>
              <a:gs pos="0">
                <a:srgbClr val="FFCDFF"/>
              </a:gs>
              <a:gs pos="53000">
                <a:srgbClr val="FFF7FF"/>
              </a:gs>
              <a:gs pos="100000">
                <a:srgbClr val="FFF7FF">
                  <a:lumMod val="27000"/>
                  <a:lumOff val="73000"/>
                </a:srgbClr>
              </a:gs>
            </a:gsLst>
            <a:lin ang="162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15" name="Text Placeholder 2"/>
          <p:cNvSpPr>
            <a:spLocks/>
          </p:cNvSpPr>
          <p:nvPr/>
        </p:nvSpPr>
        <p:spPr bwMode="auto">
          <a:xfrm>
            <a:off x="435460" y="1196355"/>
            <a:ext cx="4040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Why do we need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it ?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8916" name="Content Placeholder 3"/>
          <p:cNvSpPr>
            <a:spLocks/>
          </p:cNvSpPr>
          <p:nvPr/>
        </p:nvSpPr>
        <p:spPr bwMode="auto">
          <a:xfrm>
            <a:off x="435460" y="1916831"/>
            <a:ext cx="33909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/>
              <a:t>Judges don’t all see the same things all the time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/>
              <a:t>We must eliminate style and unconscious bias</a:t>
            </a:r>
            <a:r>
              <a:rPr lang="en-GB" sz="1000" dirty="0"/>
              <a:t/>
            </a:r>
            <a:br>
              <a:rPr lang="en-GB" sz="1000" dirty="0"/>
            </a:br>
            <a:r>
              <a:rPr lang="en-GB" sz="1000" dirty="0"/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/>
              <a:t>Small differences are OK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/>
              <a:t>Major differences are problems to be resolved in a sensitive and appropriate manner</a:t>
            </a:r>
            <a:r>
              <a:rPr lang="en-GB" sz="1000" dirty="0"/>
              <a:t>  </a:t>
            </a:r>
            <a:br>
              <a:rPr lang="en-GB" sz="1000" dirty="0"/>
            </a:br>
            <a:r>
              <a:rPr lang="en-GB" sz="1000" dirty="0"/>
              <a:t/>
            </a:r>
            <a:br>
              <a:rPr lang="en-GB" sz="1000" dirty="0"/>
            </a:br>
            <a:r>
              <a:rPr lang="en-GB" u="sng" dirty="0" smtClean="0"/>
              <a:t>Causes</a:t>
            </a:r>
            <a:r>
              <a:rPr lang="en-GB" dirty="0" smtClean="0"/>
              <a:t>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 smtClean="0"/>
              <a:t>Poor team work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 smtClean="0"/>
              <a:t>Poor understanding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dirty="0" smtClean="0"/>
              <a:t>Poor </a:t>
            </a:r>
            <a:r>
              <a:rPr lang="en-GB" dirty="0"/>
              <a:t>application of the rules</a:t>
            </a:r>
            <a:endParaRPr lang="en-US" dirty="0"/>
          </a:p>
        </p:txBody>
      </p:sp>
      <p:sp>
        <p:nvSpPr>
          <p:cNvPr id="38917" name="Text Placeholder 4"/>
          <p:cNvSpPr>
            <a:spLocks/>
          </p:cNvSpPr>
          <p:nvPr/>
        </p:nvSpPr>
        <p:spPr bwMode="auto">
          <a:xfrm>
            <a:off x="4384912" y="1196355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r>
              <a:rPr lang="en-GB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How does FPS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work ?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8918" name="Content Placeholder 5"/>
          <p:cNvSpPr>
            <a:spLocks/>
          </p:cNvSpPr>
          <p:nvPr/>
        </p:nvSpPr>
        <p:spPr bwMode="auto">
          <a:xfrm>
            <a:off x="4394437" y="1916830"/>
            <a:ext cx="4413495" cy="432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GB" dirty="0" smtClean="0"/>
              <a:t>Divides </a:t>
            </a:r>
            <a:r>
              <a:rPr lang="en-GB" dirty="0"/>
              <a:t>the figures into suitable groups by K-factor &amp; </a:t>
            </a:r>
            <a:r>
              <a:rPr lang="en-GB" dirty="0" smtClean="0"/>
              <a:t>figure type</a:t>
            </a:r>
            <a:r>
              <a:rPr lang="en-GB" sz="400" dirty="0" smtClean="0"/>
              <a:t/>
            </a:r>
            <a:br>
              <a:rPr lang="en-GB" sz="400" dirty="0" smtClean="0"/>
            </a:br>
            <a:r>
              <a:rPr lang="en-GB" sz="400" dirty="0" smtClean="0"/>
              <a:t> </a:t>
            </a:r>
            <a:endParaRPr lang="en-GB" sz="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GB" dirty="0"/>
              <a:t>Normalises the </a:t>
            </a:r>
            <a:r>
              <a:rPr lang="en-GB" dirty="0" smtClean="0"/>
              <a:t>groups of marks to eliminate individual judging style</a:t>
            </a:r>
            <a:r>
              <a:rPr lang="en-GB" sz="400" dirty="0" smtClean="0"/>
              <a:t/>
            </a:r>
            <a:br>
              <a:rPr lang="en-GB" sz="400" dirty="0" smtClean="0"/>
            </a:br>
            <a:r>
              <a:rPr lang="en-GB" sz="400" dirty="0" smtClean="0"/>
              <a:t> </a:t>
            </a:r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GB" dirty="0"/>
              <a:t>Sets ‘wrong’ </a:t>
            </a:r>
            <a:r>
              <a:rPr lang="en-GB" dirty="0" smtClean="0"/>
              <a:t>HZ’s and marks and also any ‘AV’s </a:t>
            </a:r>
            <a:r>
              <a:rPr lang="en-GB" dirty="0"/>
              <a:t>to “</a:t>
            </a:r>
            <a:r>
              <a:rPr lang="en-GB" i="1" dirty="0"/>
              <a:t>Missing</a:t>
            </a:r>
            <a:r>
              <a:rPr lang="en-GB" dirty="0" smtClean="0"/>
              <a:t>”</a:t>
            </a:r>
            <a:r>
              <a:rPr lang="en-GB" sz="400" dirty="0" smtClean="0"/>
              <a:t/>
            </a:r>
            <a:br>
              <a:rPr lang="en-GB" sz="400" dirty="0" smtClean="0"/>
            </a:br>
            <a:r>
              <a:rPr lang="en-GB" sz="400" dirty="0" smtClean="0"/>
              <a:t>  </a:t>
            </a:r>
            <a:endParaRPr lang="en-GB" sz="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GB" dirty="0"/>
              <a:t>Tests every mark, and if </a:t>
            </a:r>
            <a:r>
              <a:rPr lang="en-GB" dirty="0" smtClean="0"/>
              <a:t>any </a:t>
            </a:r>
            <a:r>
              <a:rPr lang="en-GB" dirty="0"/>
              <a:t>are not acceptable or “</a:t>
            </a:r>
            <a:r>
              <a:rPr lang="en-GB" i="1" dirty="0"/>
              <a:t>Missing</a:t>
            </a:r>
            <a:r>
              <a:rPr lang="en-GB" dirty="0"/>
              <a:t>” it replaces them with a calculated </a:t>
            </a:r>
            <a:r>
              <a:rPr lang="en-GB" u="sng" dirty="0"/>
              <a:t>Fitted </a:t>
            </a:r>
            <a:r>
              <a:rPr lang="en-GB" u="sng" dirty="0" smtClean="0"/>
              <a:t>Value</a:t>
            </a:r>
            <a:r>
              <a:rPr lang="en-GB" sz="400" u="sng" dirty="0" smtClean="0"/>
              <a:t/>
            </a:r>
            <a:br>
              <a:rPr lang="en-GB" sz="400" u="sng" dirty="0" smtClean="0"/>
            </a:br>
            <a:r>
              <a:rPr lang="en-GB" sz="400" u="sng" dirty="0" smtClean="0"/>
              <a:t> </a:t>
            </a:r>
            <a:endParaRPr lang="en-GB" sz="400" u="sng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GB" dirty="0"/>
              <a:t>Makes a</a:t>
            </a:r>
            <a:r>
              <a:rPr lang="en-GB" dirty="0" smtClean="0"/>
              <a:t> </a:t>
            </a:r>
            <a:r>
              <a:rPr lang="en-GB" dirty="0"/>
              <a:t>table of </a:t>
            </a:r>
            <a:r>
              <a:rPr lang="en-GB" dirty="0" smtClean="0"/>
              <a:t>scores</a:t>
            </a:r>
            <a:r>
              <a:rPr lang="en-GB" dirty="0"/>
              <a:t>, normalises </a:t>
            </a:r>
            <a:r>
              <a:rPr lang="en-GB" dirty="0" smtClean="0"/>
              <a:t>them and </a:t>
            </a:r>
            <a:r>
              <a:rPr lang="en-GB" dirty="0"/>
              <a:t>tests again </a:t>
            </a:r>
            <a:r>
              <a:rPr lang="en-GB" dirty="0" smtClean="0"/>
              <a:t>for BIAS</a:t>
            </a:r>
            <a:r>
              <a:rPr lang="en-GB" sz="400" dirty="0" smtClean="0"/>
              <a:t/>
            </a:r>
            <a:br>
              <a:rPr lang="en-GB" sz="400" dirty="0" smtClean="0"/>
            </a:br>
            <a:r>
              <a:rPr lang="en-GB" sz="400" dirty="0" smtClean="0"/>
              <a:t> </a:t>
            </a:r>
            <a:endParaRPr lang="en-GB" sz="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GB" dirty="0"/>
              <a:t>Subtracts the </a:t>
            </a:r>
            <a:r>
              <a:rPr lang="en-GB" dirty="0" smtClean="0"/>
              <a:t>penalties to give the sequence Final Results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27584" y="496815"/>
            <a:ext cx="7453336" cy="684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3200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The FairPlay Statistical System</a:t>
            </a:r>
            <a:endParaRPr lang="en-US" sz="3200" b="1" kern="0" dirty="0" smtClean="0">
              <a:gradFill>
                <a:gsLst>
                  <a:gs pos="0">
                    <a:srgbClr val="82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ckB\AppData\Local\Microsoft\Windows\Temporary Internet Files\Content.IE5\R73YXQ8W\MP9004330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180" y="2124654"/>
            <a:ext cx="3672408" cy="43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5616" y="3686904"/>
            <a:ext cx="4392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i="1" dirty="0"/>
              <a:t>Includes a very detailed </a:t>
            </a:r>
            <a:r>
              <a:rPr lang="en-GB" sz="2000" i="1" dirty="0" smtClean="0"/>
              <a:t>explanation of </a:t>
            </a:r>
            <a:r>
              <a:rPr lang="en-GB" sz="2000" i="1" dirty="0"/>
              <a:t>the complete FairPlay system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68141" y="2467672"/>
            <a:ext cx="3095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/>
              <a:t>For ACRO – look at:</a:t>
            </a:r>
            <a:endParaRPr lang="en-GB" sz="24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67744" y="2821025"/>
            <a:ext cx="428839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000" b="1" u="sng" dirty="0">
                <a:solidFill>
                  <a:srgbClr val="0000FF"/>
                </a:solidFill>
              </a:rPr>
              <a:t>https://www.acro-online.net/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1560" y="548680"/>
            <a:ext cx="7776864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3200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The ACRO scoring software includes both Raw Grade </a:t>
            </a:r>
            <a:r>
              <a:rPr lang="en-GB" sz="3200" b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scoring and the </a:t>
            </a:r>
            <a:r>
              <a:rPr lang="en-GB" sz="3200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CIVA FairPlay </a:t>
            </a:r>
            <a:r>
              <a:rPr lang="en-GB" sz="3200" b="1" kern="0" dirty="0" smtClean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System</a:t>
            </a:r>
            <a:endParaRPr lang="en-GB" sz="3200" b="1" kern="0" dirty="0">
              <a:gradFill>
                <a:gsLst>
                  <a:gs pos="0">
                    <a:srgbClr val="82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lin ang="16200000" scaled="0"/>
              </a:gra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" y="2223557"/>
            <a:ext cx="1511184" cy="149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11166"/>
            <a:ext cx="3442318" cy="195693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1" y="2060848"/>
            <a:ext cx="4834880" cy="2376264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The Judges</a:t>
            </a:r>
            <a:b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</a:br>
            <a: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Individual Analysis</a:t>
            </a:r>
            <a:r>
              <a:rPr lang="en-GB" sz="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/>
            </a:r>
            <a:br>
              <a:rPr lang="en-GB" sz="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</a:br>
            <a:r>
              <a:rPr lang="en-GB" sz="8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</a:t>
            </a:r>
            <a:endParaRPr lang="en-GB" sz="800" b="1" dirty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  <a:p>
            <a:pPr eaLnBrk="1" hangingPunct="1"/>
            <a: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The Judges</a:t>
            </a:r>
            <a:b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</a:br>
            <a:r>
              <a:rPr lang="en-GB" sz="3600" b="1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Overall Analysis</a:t>
            </a:r>
            <a:endParaRPr lang="en-US" sz="3600" b="1" dirty="0" smtClean="0">
              <a:ln>
                <a:solidFill>
                  <a:srgbClr val="FF000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146" name="Picture 2" descr="C:\Users\NickB\AppData\Local\Microsoft\Windows\Temporary Internet Files\Content.IE5\P3N2H5JG\MC91021634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6034864" cy="5112568"/>
          </a:xfrm>
          <a:prstGeom prst="rect">
            <a:avLst/>
          </a:prstGeom>
          <a:noFill/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NickB\AppData\Local\Microsoft\Windows\Temporary Internet Files\Content.IE5\R73YXQ8W\MC90029796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306">
            <a:off x="6066118" y="3222318"/>
            <a:ext cx="1848728" cy="12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16088"/>
            <a:ext cx="2987824" cy="1704743"/>
          </a:xfrm>
          <a:prstGeom prst="rect">
            <a:avLst/>
          </a:prstGeom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476672"/>
            <a:ext cx="7453336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In ACRO -</a:t>
            </a:r>
            <a:br>
              <a:rPr lang="en-GB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</a:br>
            <a:r>
              <a:rPr lang="en-GB" b="1" kern="0" dirty="0">
                <a:gradFill>
                  <a:gsLst>
                    <a:gs pos="0">
                      <a:srgbClr val="820000"/>
                    </a:gs>
                    <a:gs pos="50000">
                      <a:srgbClr val="C00000"/>
                    </a:gs>
                    <a:gs pos="100000">
                      <a:srgbClr val="FF0000"/>
                    </a:gs>
                  </a:gsLst>
                  <a:lin ang="16200000" scaled="0"/>
                </a:gradFill>
                <a:latin typeface="Arial Black" pitchFamily="34" charset="0"/>
              </a:rPr>
              <a:t>Two useful analyses: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" y="332656"/>
            <a:ext cx="8858089" cy="6326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72400" y="44624"/>
            <a:ext cx="9716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6588224" y="6021288"/>
            <a:ext cx="619080" cy="589694"/>
            <a:chOff x="8501869" y="116632"/>
            <a:chExt cx="619080" cy="5896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Seminar</a:t>
              </a:r>
              <a:endParaRPr lang="en-GB" sz="700" b="1" dirty="0"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868373" y="332656"/>
            <a:ext cx="2515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</TotalTime>
  <Words>315</Words>
  <Application>Microsoft Office PowerPoint</Application>
  <PresentationFormat>On-screen Show (4:3)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1_Default Design</vt:lpstr>
      <vt:lpstr>Aerobatic     Judging       Seminar</vt:lpstr>
      <vt:lpstr>Remember! a Judge is …</vt:lpstr>
      <vt:lpstr>Judge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PILOTS . . .</vt:lpstr>
      <vt:lpstr>JUDGES and    PILOTS</vt:lpstr>
      <vt:lpstr>Open Forum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Judging School Frankfurt March 2008</dc:title>
  <dc:creator>Owner</dc:creator>
  <cp:lastModifiedBy>Nick Buckenham</cp:lastModifiedBy>
  <cp:revision>750</cp:revision>
  <dcterms:created xsi:type="dcterms:W3CDTF">2008-02-14T11:00:16Z</dcterms:created>
  <dcterms:modified xsi:type="dcterms:W3CDTF">2023-01-23T12:19:20Z</dcterms:modified>
</cp:coreProperties>
</file>