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83" r:id="rId2"/>
    <p:sldId id="288" r:id="rId3"/>
    <p:sldId id="289" r:id="rId4"/>
    <p:sldId id="290" r:id="rId5"/>
    <p:sldId id="294" r:id="rId6"/>
    <p:sldId id="384" r:id="rId7"/>
    <p:sldId id="293" r:id="rId8"/>
    <p:sldId id="387" r:id="rId9"/>
    <p:sldId id="386" r:id="rId10"/>
    <p:sldId id="382" r:id="rId11"/>
    <p:sldId id="385" r:id="rId12"/>
    <p:sldId id="380" r:id="rId13"/>
  </p:sldIdLst>
  <p:sldSz cx="9144000" cy="6858000" type="screen4x3"/>
  <p:notesSz cx="6858000" cy="96377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487E"/>
    <a:srgbClr val="BDE3FF"/>
    <a:srgbClr val="000099"/>
    <a:srgbClr val="0000FF"/>
    <a:srgbClr val="FFAFFF"/>
    <a:srgbClr val="FF00FF"/>
    <a:srgbClr val="FFEBFF"/>
    <a:srgbClr val="FFF9EF"/>
    <a:srgbClr val="FFF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7484" autoAdjust="0"/>
  </p:normalViewPr>
  <p:slideViewPr>
    <p:cSldViewPr>
      <p:cViewPr varScale="1">
        <p:scale>
          <a:sx n="132" d="100"/>
          <a:sy n="132" d="100"/>
        </p:scale>
        <p:origin x="-93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4" d="100"/>
          <a:sy n="104" d="100"/>
        </p:scale>
        <p:origin x="-2502" y="-96"/>
      </p:cViewPr>
      <p:guideLst>
        <p:guide orient="horz" pos="303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19175" y="722313"/>
            <a:ext cx="4819650" cy="3614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578350"/>
            <a:ext cx="5486400" cy="43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53525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153525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41FC7A9-F1A4-4CC2-BACF-9C4C43AF87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6458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6910D9-8800-42DC-9525-87572E1D5E9D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44D720-AAF1-40E2-85FF-F4E7D0AC2D2C}" type="slidenum">
              <a:rPr lang="en-GB" smtClean="0"/>
              <a:pPr/>
              <a:t>2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13677F-5A88-4F80-9078-80214AD14878}" type="slidenum">
              <a:rPr lang="en-GB" smtClean="0"/>
              <a:pPr/>
              <a:t>3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BE35E0-B58C-4155-AE36-2A91762CC1F4}" type="slidenum">
              <a:rPr lang="en-GB" smtClean="0"/>
              <a:pPr/>
              <a:t>4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3B4064-7B47-448C-B232-ACA377B0599E}" type="slidenum">
              <a:rPr lang="en-GB" smtClean="0"/>
              <a:pPr/>
              <a:t>5</a:t>
            </a:fld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D18E6B-01FD-4537-A01E-91A66D5A99C5}" type="slidenum">
              <a:rPr lang="en-GB" smtClean="0"/>
              <a:pPr/>
              <a:t>7</a:t>
            </a:fld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1B84B0-6AA9-4115-8C36-7103DAECA8C2}" type="slidenum">
              <a:rPr lang="en-GB" smtClean="0"/>
              <a:pPr/>
              <a:t>8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1B84B0-6AA9-4115-8C36-7103DAECA8C2}" type="slidenum">
              <a:rPr lang="en-GB" smtClean="0"/>
              <a:pPr/>
              <a:t>11</a:t>
            </a:fld>
            <a:endParaRPr lang="en-GB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8501869" y="116632"/>
            <a:ext cx="619080" cy="589694"/>
            <a:chOff x="8501869" y="116632"/>
            <a:chExt cx="619080" cy="58969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4269" y="116632"/>
              <a:ext cx="467327" cy="286628"/>
            </a:xfrm>
            <a:prstGeom prst="rect">
              <a:avLst/>
            </a:prstGeom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8501869" y="398549"/>
              <a:ext cx="619080" cy="307777"/>
            </a:xfrm>
            <a:prstGeom prst="rect">
              <a:avLst/>
            </a:prstGeom>
            <a:noFill/>
            <a:effectLst>
              <a:glow rad="25400">
                <a:schemeClr val="accent3">
                  <a:alpha val="95000"/>
                </a:schemeClr>
              </a:glow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700" b="1" dirty="0" smtClean="0">
                  <a:solidFill>
                    <a:srgbClr val="2D2D8A">
                      <a:lumMod val="75000"/>
                    </a:srgbClr>
                  </a:solidFill>
                </a:rPr>
                <a:t>CIVA / FAI</a:t>
              </a:r>
            </a:p>
            <a:p>
              <a:pPr algn="ctr"/>
              <a:r>
                <a:rPr lang="en-GB" sz="700" b="1" dirty="0" smtClean="0">
                  <a:solidFill>
                    <a:srgbClr val="2D2D8A">
                      <a:lumMod val="75000"/>
                    </a:srgbClr>
                  </a:solidFill>
                </a:rPr>
                <a:t>Seminar</a:t>
              </a:r>
              <a:endParaRPr lang="en-GB" sz="700" b="1" dirty="0">
                <a:solidFill>
                  <a:srgbClr val="2D2D8A">
                    <a:lumMod val="75000"/>
                  </a:srgb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DC3FB-A25F-44CF-BF88-55AE39FE5A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628D2-0608-4149-BABF-F66D207308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C8F1F-B800-419F-9D00-39DC7B8E75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8501869" y="116632"/>
            <a:ext cx="619080" cy="589694"/>
            <a:chOff x="8501869" y="116632"/>
            <a:chExt cx="619080" cy="58969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4269" y="116632"/>
              <a:ext cx="467327" cy="286628"/>
            </a:xfrm>
            <a:prstGeom prst="rect">
              <a:avLst/>
            </a:prstGeom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8501869" y="398549"/>
              <a:ext cx="619080" cy="307777"/>
            </a:xfrm>
            <a:prstGeom prst="rect">
              <a:avLst/>
            </a:prstGeom>
            <a:noFill/>
            <a:effectLst>
              <a:glow rad="25400">
                <a:schemeClr val="accent3">
                  <a:alpha val="95000"/>
                </a:schemeClr>
              </a:glow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700" b="1" dirty="0" smtClean="0">
                  <a:solidFill>
                    <a:srgbClr val="2D2D8A">
                      <a:lumMod val="75000"/>
                    </a:srgbClr>
                  </a:solidFill>
                </a:rPr>
                <a:t>CIVA / FAI</a:t>
              </a:r>
            </a:p>
            <a:p>
              <a:pPr algn="ctr"/>
              <a:r>
                <a:rPr lang="en-GB" sz="700" b="1" dirty="0" smtClean="0">
                  <a:solidFill>
                    <a:srgbClr val="2D2D8A">
                      <a:lumMod val="75000"/>
                    </a:srgbClr>
                  </a:solidFill>
                </a:rPr>
                <a:t>Seminar</a:t>
              </a:r>
              <a:endParaRPr lang="en-GB" sz="700" b="1" dirty="0">
                <a:solidFill>
                  <a:srgbClr val="2D2D8A">
                    <a:lumMod val="75000"/>
                  </a:srgb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81037-70DA-4B52-910A-C63F581A58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7A7A2-F907-4572-BEE7-B5AC9A27FD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84BA2-0B63-44B1-B95F-4B6B52D632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75941-6543-48D7-8894-E519B67B32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B3B7C-0F67-422F-93C9-079369FD76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037B5-6AA6-46B5-B914-1206A8E9EE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6373F-A243-4A5E-94FB-5182143CD7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3B12C-8BDE-4A06-B0C0-02ED1FA7A6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00607-07BD-4D69-ABD3-57F4E24E1C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BAD38-BEBD-4952-9E69-F77AED286B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02DCD-4945-4600-B191-DC165478D4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2581A-3257-4B18-A634-D6352BB4D4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GB" smtClean="0"/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AFEEAE1-A7CC-4E00-AF24-98A88836B0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ea typeface="Times New Roman" pitchFamily="18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gi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brightnessContrast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1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8501869" y="116632"/>
            <a:ext cx="619080" cy="589694"/>
            <a:chOff x="8501869" y="116632"/>
            <a:chExt cx="619080" cy="58969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4269" y="116632"/>
              <a:ext cx="467327" cy="286628"/>
            </a:xfrm>
            <a:prstGeom prst="rect">
              <a:avLst/>
            </a:prstGeom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8501869" y="398549"/>
              <a:ext cx="619080" cy="307777"/>
            </a:xfrm>
            <a:prstGeom prst="rect">
              <a:avLst/>
            </a:prstGeom>
            <a:noFill/>
            <a:effectLst>
              <a:glow rad="25400">
                <a:schemeClr val="accent3">
                  <a:alpha val="95000"/>
                </a:schemeClr>
              </a:glow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700" b="1" dirty="0" smtClean="0">
                  <a:solidFill>
                    <a:srgbClr val="2D2D8A">
                      <a:lumMod val="75000"/>
                    </a:srgbClr>
                  </a:solidFill>
                </a:rPr>
                <a:t>CIVA / FAI</a:t>
              </a:r>
            </a:p>
            <a:p>
              <a:pPr algn="ctr"/>
              <a:r>
                <a:rPr lang="en-GB" sz="700" b="1" dirty="0" smtClean="0">
                  <a:solidFill>
                    <a:srgbClr val="2D2D8A">
                      <a:lumMod val="75000"/>
                    </a:srgbClr>
                  </a:solidFill>
                </a:rPr>
                <a:t>Seminar</a:t>
              </a:r>
              <a:endParaRPr lang="en-GB" sz="700" b="1" dirty="0">
                <a:solidFill>
                  <a:srgbClr val="2D2D8A">
                    <a:lumMod val="75000"/>
                  </a:srgbClr>
                </a:solidFill>
              </a:endParaRPr>
            </a:p>
          </p:txBody>
        </p:sp>
      </p:grp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47428" y="6021288"/>
            <a:ext cx="8928992" cy="55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perspectiveContrastingRightFacing" fov="5700000">
                <a:rot lat="845546" lon="19800000" rev="360000"/>
              </a:camera>
              <a:lightRig rig="threePt" dir="t">
                <a:rot lat="0" lon="0" rev="0"/>
              </a:lightRig>
            </a:scene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ts val="3000"/>
              </a:lnSpc>
            </a:pPr>
            <a:r>
              <a:rPr lang="en-GB" sz="3200" b="1" spc="1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DDEB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Part 3 – Problems, Positioning &amp; Freestyle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23528" y="908720"/>
            <a:ext cx="655272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977900" dist="38100" dir="2700000" sx="36000" sy="36000" algn="tl" rotWithShape="0">
              <a:schemeClr val="accent2">
                <a:lumMod val="60000"/>
                <a:lumOff val="40000"/>
                <a:alpha val="40000"/>
              </a:schemeClr>
            </a:outerShdw>
          </a:effectLst>
          <a:scene3d>
            <a:camera prst="perspectiveFront"/>
            <a:lightRig rig="threePt" dir="t"/>
          </a:scene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perspectiveContrastingRightFacing" fov="5700000">
                <a:rot lat="845546" lon="19800000" rev="360000"/>
              </a:camera>
              <a:lightRig rig="threePt" dir="t">
                <a:rot lat="0" lon="0" rev="0"/>
              </a:lightRig>
            </a:scene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ts val="6600"/>
              </a:lnSpc>
            </a:pPr>
            <a:r>
              <a:rPr lang="en-GB" sz="7200" b="1" spc="650" smtClean="0">
                <a:ln w="25400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  <a:tileRect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Aerobatic</a:t>
            </a:r>
            <a:br>
              <a:rPr lang="en-GB" sz="7200" b="1" spc="650" smtClean="0">
                <a:ln w="25400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  <a:tileRect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GB" sz="7200" b="1" spc="650" smtClean="0">
                <a:ln w="25400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  <a:tileRect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  Judging</a:t>
            </a:r>
            <a:br>
              <a:rPr lang="en-GB" sz="7200" b="1" spc="650" smtClean="0">
                <a:ln w="25400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  <a:tileRect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GB" sz="7200" b="1" spc="650" smtClean="0">
                <a:ln w="25400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  <a:tileRect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    Seminar</a:t>
            </a:r>
            <a:endParaRPr lang="en-GB" sz="7200" b="1" spc="650" dirty="0" smtClean="0">
              <a:ln w="25400">
                <a:solidFill>
                  <a:srgbClr val="002060"/>
                </a:solidFill>
                <a:prstDash val="solid"/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  <a:tileRect/>
              </a:gra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323528" y="260648"/>
            <a:ext cx="7200800" cy="707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perspectiveContrastingRightFacing" fov="5700000">
                <a:rot lat="845546" lon="19800000" rev="360000"/>
              </a:camera>
              <a:lightRig rig="threePt" dir="t">
                <a:rot lat="0" lon="0" rev="0"/>
              </a:lightRig>
            </a:scene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ts val="3000"/>
              </a:lnSpc>
            </a:pPr>
            <a:r>
              <a:rPr lang="en-GB" sz="4000" b="1" spc="1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DDEB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CIVA / FAI International</a:t>
            </a:r>
          </a:p>
        </p:txBody>
      </p:sp>
    </p:spTree>
    <p:extLst>
      <p:ext uri="{BB962C8B-B14F-4D97-AF65-F5344CB8AC3E}">
        <p14:creationId xmlns:p14="http://schemas.microsoft.com/office/powerpoint/2010/main" val="57265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187524" y="1327506"/>
            <a:ext cx="7200900" cy="1631216"/>
          </a:xfrm>
          <a:prstGeom prst="rect">
            <a:avLst/>
          </a:prstGeom>
          <a:solidFill>
            <a:srgbClr val="FFF7FF"/>
          </a:solidFill>
          <a:ln w="9525">
            <a:solidFill>
              <a:srgbClr val="993300"/>
            </a:solidFill>
            <a:miter lim="800000"/>
            <a:headEnd/>
            <a:tailEnd/>
          </a:ln>
          <a:effectLst>
            <a:outerShdw blurRad="228600" dist="35921" dir="2700000" sx="102000" sy="102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>
                <a:solidFill>
                  <a:srgbClr val="000000"/>
                </a:solidFill>
              </a:rPr>
              <a:t>LEARN THE </a:t>
            </a:r>
            <a:r>
              <a:rPr lang="en-GB" sz="2800" b="1" dirty="0" smtClean="0">
                <a:solidFill>
                  <a:srgbClr val="000000"/>
                </a:solidFill>
              </a:rPr>
              <a:t>RULES:</a:t>
            </a:r>
            <a:br>
              <a:rPr lang="en-GB" sz="2800" b="1" dirty="0" smtClean="0">
                <a:solidFill>
                  <a:srgbClr val="000000"/>
                </a:solidFill>
              </a:rPr>
            </a:br>
            <a:r>
              <a:rPr lang="en-GB" sz="2400" b="1" i="1" dirty="0" smtClean="0">
                <a:solidFill>
                  <a:srgbClr val="0000CC"/>
                </a:solidFill>
              </a:rPr>
              <a:t>Print a full copy of the CIVA Section-6 Regulations, read the Judging Rules and understand how to apply them</a:t>
            </a:r>
            <a:endParaRPr lang="en-GB" sz="2400" b="1" i="1" dirty="0">
              <a:solidFill>
                <a:srgbClr val="0000CC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187524" y="3396381"/>
            <a:ext cx="7200900" cy="892552"/>
          </a:xfrm>
          <a:prstGeom prst="rect">
            <a:avLst/>
          </a:prstGeom>
          <a:solidFill>
            <a:srgbClr val="FFF7FF"/>
          </a:solidFill>
          <a:ln w="9525">
            <a:solidFill>
              <a:srgbClr val="993300"/>
            </a:solidFill>
            <a:miter lim="800000"/>
            <a:headEnd/>
            <a:tailEnd/>
          </a:ln>
          <a:effectLst>
            <a:outerShdw blurRad="228600" dist="35921" dir="2700000" sx="102000" sy="102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 smtClean="0">
                <a:solidFill>
                  <a:srgbClr val="000000"/>
                </a:solidFill>
              </a:rPr>
              <a:t>PRACTICE “CALLING” for other Judges:</a:t>
            </a:r>
            <a:br>
              <a:rPr lang="en-GB" sz="2800" b="1" dirty="0" smtClean="0">
                <a:solidFill>
                  <a:srgbClr val="000000"/>
                </a:solidFill>
              </a:rPr>
            </a:br>
            <a:r>
              <a:rPr lang="en-GB" sz="2400" b="1" i="1" dirty="0" smtClean="0">
                <a:solidFill>
                  <a:srgbClr val="0000CC"/>
                </a:solidFill>
              </a:rPr>
              <a:t>Being able to Call is the best preparation</a:t>
            </a:r>
            <a:endParaRPr lang="en-GB" sz="2400" b="1" i="1" dirty="0">
              <a:solidFill>
                <a:srgbClr val="0000CC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187524" y="4595936"/>
            <a:ext cx="7200900" cy="892552"/>
          </a:xfrm>
          <a:prstGeom prst="rect">
            <a:avLst/>
          </a:prstGeom>
          <a:solidFill>
            <a:srgbClr val="FFF7FF"/>
          </a:solidFill>
          <a:ln w="9525">
            <a:solidFill>
              <a:srgbClr val="993300"/>
            </a:solidFill>
            <a:miter lim="800000"/>
            <a:headEnd/>
            <a:tailEnd/>
          </a:ln>
          <a:effectLst>
            <a:outerShdw blurRad="228600" dist="35921" dir="2700000" sx="102000" sy="102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2800" b="1" dirty="0" smtClean="0">
                <a:solidFill>
                  <a:srgbClr val="000000"/>
                </a:solidFill>
              </a:rPr>
              <a:t>Get used to being a TEAM MEMBER:</a:t>
            </a:r>
            <a:br>
              <a:rPr lang="en-GB" sz="2800" b="1" dirty="0" smtClean="0">
                <a:solidFill>
                  <a:srgbClr val="000000"/>
                </a:solidFill>
              </a:rPr>
            </a:br>
            <a:r>
              <a:rPr lang="en-GB" sz="2400" b="1" i="1" dirty="0" smtClean="0">
                <a:solidFill>
                  <a:srgbClr val="0000CC"/>
                </a:solidFill>
              </a:rPr>
              <a:t>Judging is always a co-operative venture</a:t>
            </a:r>
            <a:endParaRPr lang="en-GB" sz="2400" b="1" i="1" dirty="0">
              <a:solidFill>
                <a:srgbClr val="0000CC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187524" y="5764460"/>
            <a:ext cx="7200900" cy="528637"/>
          </a:xfrm>
          <a:prstGeom prst="rect">
            <a:avLst/>
          </a:prstGeom>
          <a:solidFill>
            <a:srgbClr val="FFF7FF"/>
          </a:solidFill>
          <a:ln w="9525">
            <a:solidFill>
              <a:srgbClr val="993300"/>
            </a:solidFill>
            <a:miter lim="800000"/>
            <a:headEnd/>
            <a:tailEnd/>
          </a:ln>
          <a:effectLst>
            <a:outerShdw blurRad="228600" dist="35921" dir="2700000" sx="102000" sy="102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2400" b="1" i="1" dirty="0" smtClean="0">
                <a:solidFill>
                  <a:srgbClr val="0000CC"/>
                </a:solidFill>
              </a:rPr>
              <a:t>Go and </a:t>
            </a:r>
            <a:r>
              <a:rPr lang="en-GB" sz="2800" b="1" dirty="0" smtClean="0">
                <a:solidFill>
                  <a:srgbClr val="000000"/>
                </a:solidFill>
              </a:rPr>
              <a:t>Scribe</a:t>
            </a:r>
            <a:r>
              <a:rPr lang="en-GB" sz="2400" b="1" i="1" dirty="0" smtClean="0">
                <a:solidFill>
                  <a:srgbClr val="0000CC"/>
                </a:solidFill>
              </a:rPr>
              <a:t>, then </a:t>
            </a:r>
            <a:r>
              <a:rPr lang="en-GB" sz="2800" b="1" dirty="0" smtClean="0">
                <a:solidFill>
                  <a:srgbClr val="000000"/>
                </a:solidFill>
              </a:rPr>
              <a:t>Call</a:t>
            </a:r>
            <a:r>
              <a:rPr lang="en-GB" sz="2400" b="1" i="1" dirty="0" smtClean="0">
                <a:solidFill>
                  <a:srgbClr val="0070C0"/>
                </a:solidFill>
              </a:rPr>
              <a:t> </a:t>
            </a:r>
            <a:r>
              <a:rPr lang="en-GB" sz="2400" b="1" i="1" dirty="0" smtClean="0">
                <a:solidFill>
                  <a:srgbClr val="0000CC"/>
                </a:solidFill>
              </a:rPr>
              <a:t>… then </a:t>
            </a:r>
            <a:r>
              <a:rPr lang="en-GB" sz="2800" b="1" dirty="0" smtClean="0">
                <a:solidFill>
                  <a:srgbClr val="000000"/>
                </a:solidFill>
              </a:rPr>
              <a:t>Judge</a:t>
            </a:r>
            <a:endParaRPr lang="en-GB" sz="2800" b="1" i="1" dirty="0">
              <a:solidFill>
                <a:srgbClr val="0070C0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467047" y="1327506"/>
            <a:ext cx="576064" cy="6879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GB" b="1" dirty="0" smtClean="0">
                <a:ln w="19050">
                  <a:solidFill>
                    <a:srgbClr val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467047" y="3404402"/>
            <a:ext cx="576064" cy="6879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GB" b="1" dirty="0" smtClean="0">
                <a:ln w="19050">
                  <a:solidFill>
                    <a:srgbClr val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467047" y="4607967"/>
            <a:ext cx="576064" cy="6879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GB" b="1" dirty="0" smtClean="0">
                <a:ln w="19050">
                  <a:solidFill>
                    <a:srgbClr val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467047" y="5693332"/>
            <a:ext cx="576064" cy="6879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GB" b="1" dirty="0" smtClean="0">
                <a:ln w="19050">
                  <a:solidFill>
                    <a:srgbClr val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idx="4294967295"/>
          </p:nvPr>
        </p:nvSpPr>
        <p:spPr>
          <a:xfrm>
            <a:off x="467221" y="332656"/>
            <a:ext cx="4968875" cy="647700"/>
          </a:xfrm>
        </p:spPr>
        <p:txBody>
          <a:bodyPr/>
          <a:lstStyle/>
          <a:p>
            <a:pPr algn="l"/>
            <a:r>
              <a:rPr lang="en-GB" b="1" i="1" dirty="0" smtClean="0">
                <a:solidFill>
                  <a:srgbClr val="FFB3B5"/>
                </a:solidFill>
                <a:latin typeface="Arial Black" pitchFamily="34" charset="0"/>
              </a:rPr>
              <a:t>Remember ….</a:t>
            </a:r>
            <a:endParaRPr lang="en-GB" b="1" dirty="0" smtClean="0">
              <a:ln w="19050">
                <a:solidFill>
                  <a:schemeClr val="tx1"/>
                </a:solidFill>
              </a:ln>
              <a:solidFill>
                <a:srgbClr val="FFB3B5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1851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275856" y="4021196"/>
            <a:ext cx="5760640" cy="1248636"/>
          </a:xfrm>
          <a:prstGeom prst="rect">
            <a:avLst/>
          </a:prstGeom>
          <a:gradFill>
            <a:gsLst>
              <a:gs pos="0">
                <a:schemeClr val="bg1"/>
              </a:gs>
              <a:gs pos="48000">
                <a:srgbClr val="C5F0FF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275856" y="3012994"/>
            <a:ext cx="5760640" cy="936104"/>
          </a:xfrm>
          <a:prstGeom prst="rect">
            <a:avLst/>
          </a:prstGeom>
          <a:gradFill>
            <a:gsLst>
              <a:gs pos="0">
                <a:schemeClr val="bg1"/>
              </a:gs>
              <a:gs pos="52000">
                <a:srgbClr val="FFCDCD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275856" y="1709010"/>
            <a:ext cx="5760640" cy="1231976"/>
          </a:xfrm>
          <a:prstGeom prst="rect">
            <a:avLst/>
          </a:prstGeom>
          <a:gradFill>
            <a:gsLst>
              <a:gs pos="0">
                <a:schemeClr val="bg1"/>
              </a:gs>
              <a:gs pos="48000">
                <a:srgbClr val="D6EDBD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269776"/>
            <a:ext cx="8496944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 eaLnBrk="1" hangingPunct="1"/>
            <a:r>
              <a:rPr lang="en-GB" sz="5100" b="1" dirty="0" smtClean="0">
                <a:solidFill>
                  <a:srgbClr val="FF0000"/>
                </a:solidFill>
                <a:latin typeface="Arial Black" pitchFamily="34" charset="0"/>
              </a:rPr>
              <a:t>So: </a:t>
            </a:r>
            <a:r>
              <a:rPr lang="en-GB" sz="5100" b="1" u="sng" dirty="0" smtClean="0">
                <a:solidFill>
                  <a:srgbClr val="FF0000"/>
                </a:solidFill>
                <a:latin typeface="Arial Black" pitchFamily="34" charset="0"/>
              </a:rPr>
              <a:t>what</a:t>
            </a:r>
            <a:r>
              <a:rPr lang="en-GB" sz="5100" b="1" dirty="0" smtClean="0">
                <a:solidFill>
                  <a:srgbClr val="FF0000"/>
                </a:solidFill>
                <a:latin typeface="Arial Black" pitchFamily="34" charset="0"/>
              </a:rPr>
              <a:t> is a Judge?</a:t>
            </a: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3635896" y="1692968"/>
            <a:ext cx="489654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Times New Roman" pitchFamily="18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1900" b="1" kern="0" dirty="0" smtClean="0"/>
              <a:t>	A competition aerobatic sequence is a demonstration of aeroplane control requiring extreme levels of technical ability and discipline from the Pilot.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1900" b="1" kern="0" dirty="0"/>
              <a:t>	</a:t>
            </a:r>
            <a:r>
              <a:rPr lang="en-GB" sz="1900" b="1" kern="0" dirty="0" smtClean="0"/>
              <a:t>The Pilot attempts to convince the Judges that the figures are flown exactly according to the rules.</a:t>
            </a:r>
            <a:endParaRPr lang="en-GB" sz="1900" b="1" kern="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1900" b="1" kern="0" dirty="0" smtClean="0"/>
              <a:t>	The Judges view the performance to discover where the rules are not fully met. They award downgrades for imperfections and errors seen.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19418" y="5661248"/>
            <a:ext cx="849694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sz="2600" b="1" i="1" kern="0" dirty="0" smtClean="0">
                <a:solidFill>
                  <a:schemeClr val="bg2">
                    <a:lumMod val="75000"/>
                  </a:schemeClr>
                </a:solidFill>
                <a:effectLst>
                  <a:outerShdw blurRad="76200" dist="50800" dir="5400000" algn="ctr" rotWithShape="0">
                    <a:srgbClr val="000000">
                      <a:alpha val="0"/>
                    </a:srgbClr>
                  </a:outerShdw>
                </a:effectLst>
                <a:latin typeface="Arial Black" pitchFamily="34" charset="0"/>
              </a:rPr>
              <a:t>An aerobatic Judge uses </a:t>
            </a:r>
            <a:r>
              <a:rPr lang="en-GB" sz="2600" b="1" i="1" u="sng" kern="0" dirty="0" smtClean="0">
                <a:solidFill>
                  <a:schemeClr val="bg2">
                    <a:lumMod val="75000"/>
                  </a:schemeClr>
                </a:solidFill>
                <a:effectLst>
                  <a:outerShdw blurRad="76200" dist="50800" dir="5400000" algn="ctr" rotWithShape="0">
                    <a:srgbClr val="000000">
                      <a:alpha val="0"/>
                    </a:srgbClr>
                  </a:outerShdw>
                </a:effectLst>
                <a:latin typeface="Arial Black" pitchFamily="34" charset="0"/>
              </a:rPr>
              <a:t>ALL</a:t>
            </a:r>
            <a:r>
              <a:rPr lang="en-GB" sz="2600" b="1" i="1" kern="0" dirty="0" smtClean="0">
                <a:solidFill>
                  <a:schemeClr val="bg2">
                    <a:lumMod val="75000"/>
                  </a:schemeClr>
                </a:solidFill>
                <a:effectLst>
                  <a:outerShdw blurRad="76200" dist="50800" dir="5400000" algn="ctr" rotWithShape="0">
                    <a:srgbClr val="000000">
                      <a:alpha val="0"/>
                    </a:srgbClr>
                  </a:outerShdw>
                </a:effectLst>
                <a:latin typeface="Arial Black" pitchFamily="34" charset="0"/>
              </a:rPr>
              <a:t> of these skills to mark the performance properly.</a:t>
            </a: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395536" y="1692968"/>
            <a:ext cx="3024336" cy="360824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Times New Roman" pitchFamily="18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400" b="1" i="1" dirty="0" smtClean="0">
                <a:ln w="3175">
                  <a:noFill/>
                </a:ln>
                <a:solidFill>
                  <a:srgbClr val="999999"/>
                </a:solidFill>
                <a:effectLst>
                  <a:outerShdw blurRad="76200" dist="38100" dir="2700000" algn="tl" rotWithShape="0">
                    <a:prstClr val="black">
                      <a:alpha val="30000"/>
                    </a:prstClr>
                  </a:outerShdw>
                  <a:reflection stA="50000" endPos="58000" dist="12700" dir="5400000" sy="-100000" algn="bl" rotWithShape="0"/>
                </a:effectLst>
                <a:latin typeface="Arial Black" panose="020B0A04020102020204" pitchFamily="34" charset="0"/>
              </a:rPr>
              <a:t>Detective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400" b="1" i="1" dirty="0" smtClean="0">
                <a:ln w="3175">
                  <a:noFill/>
                </a:ln>
                <a:solidFill>
                  <a:srgbClr val="999999"/>
                </a:solidFill>
                <a:effectLst>
                  <a:outerShdw blurRad="76200" dist="38100" dir="2700000" algn="tl" rotWithShape="0">
                    <a:prstClr val="black">
                      <a:alpha val="30000"/>
                    </a:prstClr>
                  </a:outerShdw>
                  <a:reflection stA="50000" endPos="58000" dist="12700" dir="5400000" sy="-100000" algn="bl" rotWithShape="0"/>
                </a:effectLst>
                <a:latin typeface="Arial Black" panose="020B0A04020102020204" pitchFamily="34" charset="0"/>
              </a:rPr>
              <a:t>Examiner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400" b="1" i="1" dirty="0" smtClean="0">
                <a:ln w="3175">
                  <a:noFill/>
                </a:ln>
                <a:solidFill>
                  <a:srgbClr val="999999"/>
                </a:solidFill>
                <a:effectLst>
                  <a:outerShdw blurRad="76200" dist="38100" dir="2700000" algn="tl" rotWithShape="0">
                    <a:prstClr val="black">
                      <a:alpha val="30000"/>
                    </a:prstClr>
                  </a:outerShdw>
                  <a:reflection stA="50000" endPos="58000" dist="12700" dir="5400000" sy="-100000" algn="bl" rotWithShape="0"/>
                </a:effectLst>
                <a:latin typeface="Arial Black" panose="020B0A04020102020204" pitchFamily="34" charset="0"/>
              </a:rPr>
              <a:t>Analyst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400" b="1" i="1" dirty="0" smtClean="0">
                <a:ln w="3175">
                  <a:noFill/>
                </a:ln>
                <a:solidFill>
                  <a:srgbClr val="999999"/>
                </a:solidFill>
                <a:effectLst>
                  <a:outerShdw blurRad="76200" dist="38100" dir="2700000" algn="tl" rotWithShape="0">
                    <a:prstClr val="black">
                      <a:alpha val="30000"/>
                    </a:prstClr>
                  </a:outerShdw>
                  <a:reflection stA="50000" endPos="58000" dist="12700" dir="5400000" sy="-100000" algn="bl" rotWithShape="0"/>
                </a:effectLst>
                <a:latin typeface="Arial Black" panose="020B0A04020102020204" pitchFamily="34" charset="0"/>
              </a:rPr>
              <a:t>Interpreter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400" b="1" i="1" dirty="0" smtClean="0">
                <a:ln w="3175">
                  <a:noFill/>
                </a:ln>
                <a:solidFill>
                  <a:srgbClr val="999999"/>
                </a:solidFill>
                <a:effectLst>
                  <a:outerShdw blurRad="76200" dist="38100" dir="2700000" algn="tl" rotWithShape="0">
                    <a:prstClr val="black">
                      <a:alpha val="30000"/>
                    </a:prstClr>
                  </a:outerShdw>
                  <a:reflection stA="50000" endPos="58000" dist="12700" dir="5400000" sy="-100000" algn="bl" rotWithShape="0"/>
                </a:effectLst>
                <a:latin typeface="Arial Black" panose="020B0A04020102020204" pitchFamily="34" charset="0"/>
              </a:rPr>
              <a:t>Reviewer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400" b="1" i="1" dirty="0" smtClean="0">
                <a:ln w="3175">
                  <a:noFill/>
                </a:ln>
                <a:solidFill>
                  <a:srgbClr val="999999"/>
                </a:solidFill>
                <a:effectLst>
                  <a:outerShdw blurRad="76200" dist="38100" dir="2700000" algn="tl" rotWithShape="0">
                    <a:prstClr val="black">
                      <a:alpha val="30000"/>
                    </a:prstClr>
                  </a:outerShdw>
                  <a:reflection stA="50000" endPos="58000" dist="12700" dir="5400000" sy="-100000" algn="bl" rotWithShape="0"/>
                </a:effectLst>
                <a:latin typeface="Arial Black" panose="020B0A04020102020204" pitchFamily="34" charset="0"/>
              </a:rPr>
              <a:t>Theatre critic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400" b="1" i="1" dirty="0" smtClean="0">
                <a:ln w="3175">
                  <a:noFill/>
                </a:ln>
                <a:solidFill>
                  <a:srgbClr val="999999"/>
                </a:solidFill>
                <a:effectLst>
                  <a:outerShdw blurRad="76200" dist="38100" dir="2700000" algn="tl" rotWithShape="0">
                    <a:prstClr val="black">
                      <a:alpha val="30000"/>
                    </a:prstClr>
                  </a:outerShdw>
                  <a:reflection stA="50000" endPos="58000" dist="12700" dir="5400000" sy="-100000" algn="bl" rotWithShape="0"/>
                </a:effectLst>
                <a:latin typeface="Arial Black" panose="020B0A04020102020204" pitchFamily="34" charset="0"/>
              </a:rPr>
              <a:t>Commentator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400" b="1" i="1" dirty="0" smtClean="0">
                <a:ln w="3175">
                  <a:noFill/>
                </a:ln>
                <a:solidFill>
                  <a:srgbClr val="999999"/>
                </a:solidFill>
                <a:effectLst>
                  <a:outerShdw blurRad="76200" dist="38100" dir="2700000" algn="tl" rotWithShape="0">
                    <a:prstClr val="black">
                      <a:alpha val="30000"/>
                    </a:prstClr>
                  </a:outerShdw>
                  <a:reflection stA="50000" endPos="58000" dist="12700" dir="5400000" sy="-100000" algn="bl" rotWithShape="0"/>
                </a:effectLst>
                <a:latin typeface="Arial Black" panose="020B0A04020102020204" pitchFamily="34" charset="0"/>
              </a:rPr>
              <a:t>Pilot …</a:t>
            </a:r>
          </a:p>
        </p:txBody>
      </p:sp>
    </p:spTree>
    <p:extLst>
      <p:ext uri="{BB962C8B-B14F-4D97-AF65-F5344CB8AC3E}">
        <p14:creationId xmlns:p14="http://schemas.microsoft.com/office/powerpoint/2010/main" val="13288355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88453" y="5470525"/>
            <a:ext cx="7488238" cy="1008063"/>
          </a:xfrm>
          <a:effectLst>
            <a:outerShdw blurRad="190500" dist="38100" dir="2700000" sx="102000" sy="102000" algn="tl" rotWithShape="0">
              <a:prstClr val="black">
                <a:alpha val="40000"/>
              </a:prstClr>
            </a:outerShdw>
            <a:reflection blurRad="6350" stA="50000" endA="300" endPos="33000" dir="5400000" sy="-100000" algn="bl" rotWithShape="0"/>
          </a:effectLst>
        </p:spPr>
        <p:txBody>
          <a:bodyPr/>
          <a:lstStyle/>
          <a:p>
            <a:pPr algn="l" eaLnBrk="1" hangingPunct="1"/>
            <a:r>
              <a:rPr lang="en-GB" sz="6000" dirty="0" smtClean="0">
                <a:ln w="25400" cmpd="dbl">
                  <a:gradFill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</a:ln>
                <a:solidFill>
                  <a:srgbClr val="00B050"/>
                </a:solidFill>
                <a:effectLst>
                  <a:outerShdw blurRad="190500" dist="38100" dir="2700000" sx="101000" sy="101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Judges Break #3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6552728" cy="5361093"/>
          </a:xfrm>
          <a:prstGeom prst="rect">
            <a:avLst/>
          </a:prstGeom>
          <a:noFill/>
          <a:ln>
            <a:noFill/>
          </a:ln>
          <a:effectLst/>
          <a:scene3d>
            <a:camera prst="perspectiveAbove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8357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34499" y="331788"/>
            <a:ext cx="4465638" cy="18018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 eaLnBrk="1" hangingPunct="1"/>
            <a:r>
              <a:rPr lang="en-GB" sz="5400" b="1" dirty="0" smtClean="0">
                <a:solidFill>
                  <a:srgbClr val="CC0000"/>
                </a:solidFill>
                <a:latin typeface="Arial Black" pitchFamily="34" charset="0"/>
              </a:rPr>
              <a:t>HANDLING</a:t>
            </a:r>
            <a:br>
              <a:rPr lang="en-GB" sz="5400" b="1" dirty="0" smtClean="0">
                <a:solidFill>
                  <a:srgbClr val="CC0000"/>
                </a:solidFill>
                <a:latin typeface="Arial Black" pitchFamily="34" charset="0"/>
              </a:rPr>
            </a:br>
            <a:r>
              <a:rPr lang="en-GB" sz="5400" b="1" dirty="0" smtClean="0">
                <a:solidFill>
                  <a:srgbClr val="CC0000"/>
                </a:solidFill>
                <a:latin typeface="Arial Black" pitchFamily="34" charset="0"/>
              </a:rPr>
              <a:t>MISTAKES</a:t>
            </a:r>
            <a:endParaRPr lang="en-GB" sz="5400" dirty="0" smtClean="0">
              <a:solidFill>
                <a:srgbClr val="CC0000"/>
              </a:solidFill>
              <a:latin typeface="Arial Black" pitchFamily="34" charset="0"/>
            </a:endParaRP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60032" y="1125538"/>
            <a:ext cx="4105275" cy="3455987"/>
          </a:xfrm>
        </p:spPr>
        <p:txBody>
          <a:bodyPr/>
          <a:lstStyle/>
          <a:p>
            <a:pPr eaLnBrk="1" hangingPunct="1"/>
            <a:r>
              <a:rPr lang="en-GB" sz="2000" b="1" dirty="0" smtClean="0"/>
              <a:t>Keep calm</a:t>
            </a:r>
            <a:r>
              <a:rPr lang="en-GB" sz="2000" i="1" dirty="0" smtClean="0"/>
              <a:t>. The judge should be able to sort it out immediately after the flight.</a:t>
            </a:r>
            <a:br>
              <a:rPr lang="en-GB" sz="2000" i="1" dirty="0" smtClean="0"/>
            </a:br>
            <a:endParaRPr lang="en-GB" sz="2000" dirty="0" smtClean="0"/>
          </a:p>
          <a:p>
            <a:pPr eaLnBrk="1" hangingPunct="1"/>
            <a:r>
              <a:rPr lang="en-GB" sz="2000" dirty="0" smtClean="0"/>
              <a:t>NEVER JUST </a:t>
            </a:r>
            <a:r>
              <a:rPr lang="en-GB" sz="2000" dirty="0" smtClean="0">
                <a:solidFill>
                  <a:srgbClr val="FF0000"/>
                </a:solidFill>
              </a:rPr>
              <a:t>“</a:t>
            </a:r>
            <a:r>
              <a:rPr lang="en-GB" sz="2000" b="1" dirty="0" smtClean="0">
                <a:solidFill>
                  <a:srgbClr val="FF0000"/>
                </a:solidFill>
              </a:rPr>
              <a:t>GIVE</a:t>
            </a:r>
            <a:r>
              <a:rPr lang="en-GB" sz="2000" dirty="0" smtClean="0">
                <a:solidFill>
                  <a:srgbClr val="FF0000"/>
                </a:solidFill>
              </a:rPr>
              <a:t>”</a:t>
            </a:r>
            <a:r>
              <a:rPr lang="en-GB" sz="2000" dirty="0" smtClean="0"/>
              <a:t> A MARK. YOUR MARK MUST BE THE NUMBER OF ERRORS DEDUCTED FROM TEN</a:t>
            </a:r>
            <a:br>
              <a:rPr lang="en-GB" sz="2000" dirty="0" smtClean="0"/>
            </a:br>
            <a:endParaRPr lang="en-GB" sz="2000" dirty="0" smtClean="0"/>
          </a:p>
          <a:p>
            <a:pPr eaLnBrk="1" hangingPunct="1"/>
            <a:r>
              <a:rPr lang="en-GB" sz="2000" b="1" dirty="0" smtClean="0"/>
              <a:t>If in doubt give an “AV”.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However … Judges must prepare for every flight in a professional manner. Give an “AV” </a:t>
            </a:r>
            <a:r>
              <a:rPr lang="en-GB" sz="2000" i="1" u="sng" dirty="0" smtClean="0"/>
              <a:t>only</a:t>
            </a:r>
            <a:r>
              <a:rPr lang="en-GB" sz="2000" dirty="0" smtClean="0"/>
              <a:t> if you have been distracted from seeing the figure.</a:t>
            </a:r>
          </a:p>
          <a:p>
            <a:pPr eaLnBrk="1" hangingPunct="1">
              <a:lnSpc>
                <a:spcPct val="80000"/>
              </a:lnSpc>
            </a:pPr>
            <a:endParaRPr lang="en-GB" sz="2000" dirty="0" smtClean="0"/>
          </a:p>
        </p:txBody>
      </p:sp>
      <p:pic>
        <p:nvPicPr>
          <p:cNvPr id="5122" name="Picture 2" descr="C:\Users\NickB\AppData\Local\Microsoft\Windows\Temporary Internet Files\Content.IE5\OZW3VQP4\MP9004424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8533">
            <a:off x="1052583" y="4017904"/>
            <a:ext cx="3265886" cy="2170853"/>
          </a:xfrm>
          <a:prstGeom prst="rect">
            <a:avLst/>
          </a:prstGeom>
          <a:noFill/>
          <a:ln w="38100">
            <a:solidFill>
              <a:srgbClr val="CC00CC"/>
            </a:solidFill>
          </a:ln>
          <a:effectLst>
            <a:outerShdw blurRad="228600" dist="38100" dir="27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7544" y="2132856"/>
            <a:ext cx="39604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GB" dirty="0"/>
              <a:t>If there is a </a:t>
            </a:r>
            <a:r>
              <a:rPr lang="en-GB" dirty="0" smtClean="0"/>
              <a:t>“mix up”, </a:t>
            </a:r>
            <a:r>
              <a:rPr lang="en-GB" dirty="0"/>
              <a:t>avoid trying to solve the problem immediately. Ask the caller to </a:t>
            </a:r>
            <a:r>
              <a:rPr lang="en-GB" dirty="0" smtClean="0"/>
              <a:t>give you </a:t>
            </a:r>
            <a:r>
              <a:rPr lang="en-GB" dirty="0"/>
              <a:t>the number of  the next figure so the scribe </a:t>
            </a:r>
            <a:r>
              <a:rPr lang="en-GB" dirty="0" smtClean="0"/>
              <a:t>knows</a:t>
            </a:r>
            <a:br>
              <a:rPr lang="en-GB" dirty="0" smtClean="0"/>
            </a:br>
            <a:r>
              <a:rPr lang="en-GB" dirty="0" smtClean="0"/>
              <a:t>that </a:t>
            </a:r>
            <a:r>
              <a:rPr lang="en-GB" dirty="0"/>
              <a:t>the next mark </a:t>
            </a:r>
            <a:r>
              <a:rPr lang="en-GB" dirty="0" smtClean="0"/>
              <a:t>given</a:t>
            </a:r>
            <a:br>
              <a:rPr lang="en-GB" dirty="0" smtClean="0"/>
            </a:br>
            <a:r>
              <a:rPr lang="en-GB" dirty="0" smtClean="0"/>
              <a:t>will </a:t>
            </a:r>
            <a:r>
              <a:rPr lang="en-GB" dirty="0"/>
              <a:t>apply </a:t>
            </a:r>
            <a:r>
              <a:rPr lang="en-GB" dirty="0" smtClean="0"/>
              <a:t>to that</a:t>
            </a:r>
          </a:p>
          <a:p>
            <a:pPr eaLnBrk="1" hangingPunct="1"/>
            <a:r>
              <a:rPr lang="en-GB" dirty="0" smtClean="0"/>
              <a:t>figure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60362" y="274638"/>
            <a:ext cx="4211638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 eaLnBrk="1" hangingPunct="1"/>
            <a:r>
              <a:rPr lang="en-GB" sz="4000" b="1" dirty="0" smtClean="0">
                <a:latin typeface="Arial Black" pitchFamily="34" charset="0"/>
              </a:rPr>
              <a:t>Pilot Mistakes</a:t>
            </a:r>
            <a:endParaRPr lang="en-GB" sz="4000" i="1" dirty="0" smtClean="0">
              <a:solidFill>
                <a:srgbClr val="9900CC"/>
              </a:solidFill>
              <a:latin typeface="Arial Black" pitchFamily="34" charset="0"/>
            </a:endParaRPr>
          </a:p>
        </p:txBody>
      </p:sp>
      <p:sp>
        <p:nvSpPr>
          <p:cNvPr id="25604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78326" y="1628775"/>
            <a:ext cx="4613275" cy="4608513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itchFamily="2" charset="2"/>
              <a:buChar char="Ø"/>
            </a:pPr>
            <a:r>
              <a:rPr lang="en-GB" sz="1700" b="1" dirty="0" smtClean="0"/>
              <a:t>A  pilot starts a figure which seems to bear no relation to the next form B/C …</a:t>
            </a:r>
            <a:r>
              <a:rPr lang="en-GB" sz="800" b="1" dirty="0" smtClean="0"/>
              <a:t/>
            </a:r>
            <a:br>
              <a:rPr lang="en-GB" sz="800" b="1" dirty="0" smtClean="0"/>
            </a:br>
            <a:r>
              <a:rPr lang="en-GB" sz="800" b="1" dirty="0" smtClean="0"/>
              <a:t> 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Char char="Ø"/>
            </a:pPr>
            <a:r>
              <a:rPr lang="en-GB" sz="1700" b="1" dirty="0" smtClean="0"/>
              <a:t>Or a figure is not flown  …</a:t>
            </a:r>
            <a:r>
              <a:rPr lang="en-GB" sz="800" b="1" dirty="0" smtClean="0"/>
              <a:t/>
            </a:r>
            <a:br>
              <a:rPr lang="en-GB" sz="800" b="1" dirty="0" smtClean="0"/>
            </a:br>
            <a:r>
              <a:rPr lang="en-GB" sz="800" b="1" dirty="0" smtClean="0"/>
              <a:t>  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Char char="Ø"/>
            </a:pPr>
            <a:r>
              <a:rPr lang="en-GB" sz="1700" b="1" dirty="0" smtClean="0"/>
              <a:t>Or a </a:t>
            </a:r>
            <a:r>
              <a:rPr lang="en-GB" sz="1700" b="1" dirty="0"/>
              <a:t>sequence row </a:t>
            </a:r>
            <a:r>
              <a:rPr lang="en-GB" sz="1700" b="1" dirty="0" smtClean="0"/>
              <a:t>is missed </a:t>
            </a:r>
            <a:r>
              <a:rPr lang="en-GB" sz="1700" b="1" dirty="0"/>
              <a:t> … </a:t>
            </a:r>
            <a:endParaRPr lang="en-GB" sz="1700" b="1" dirty="0" smtClean="0"/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GB" sz="1700" b="1" dirty="0" smtClean="0"/>
              <a:t>                _______________</a:t>
            </a:r>
            <a:br>
              <a:rPr lang="en-GB" sz="1700" b="1" dirty="0" smtClean="0"/>
            </a:br>
            <a:endParaRPr lang="en-GB" sz="1700" b="1" dirty="0" smtClean="0"/>
          </a:p>
          <a:p>
            <a:pPr eaLnBrk="1" hangingPunct="1">
              <a:spcBef>
                <a:spcPts val="0"/>
              </a:spcBef>
              <a:buFont typeface="Wingdings" pitchFamily="2" charset="2"/>
              <a:buChar char="ü"/>
            </a:pPr>
            <a:r>
              <a:rPr lang="en-GB" sz="1700" b="1" dirty="0" smtClean="0"/>
              <a:t>Try to match what you see to valid figures later in the sequence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Char char="ü"/>
            </a:pPr>
            <a:endParaRPr lang="en-GB" sz="1700" b="1" dirty="0" smtClean="0"/>
          </a:p>
          <a:p>
            <a:pPr eaLnBrk="1" hangingPunct="1">
              <a:spcBef>
                <a:spcPts val="0"/>
              </a:spcBef>
              <a:buFont typeface="Wingdings" pitchFamily="2" charset="2"/>
              <a:buChar char="ü"/>
            </a:pPr>
            <a:r>
              <a:rPr lang="en-GB" sz="1700" b="1" dirty="0" smtClean="0"/>
              <a:t>BUT if the pilot realises his mistake he may revert back to the original sequence, and the figure may become classified as an Insertion</a:t>
            </a:r>
            <a:r>
              <a:rPr lang="en-GB" sz="1700" b="1" dirty="0"/>
              <a:t>.</a:t>
            </a:r>
            <a:r>
              <a:rPr lang="en-GB" sz="1700" b="1" dirty="0" smtClean="0"/>
              <a:t>  Be sure you know the correct rules for what to mark as 0.0, what to mark as HZ, and what to mark as normal …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355976" y="269776"/>
            <a:ext cx="41399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4000" b="1" i="1" dirty="0" smtClean="0">
                <a:solidFill>
                  <a:srgbClr val="9900CC"/>
                </a:solidFill>
                <a:latin typeface="Arial Black" pitchFamily="34" charset="0"/>
              </a:rPr>
              <a:t>Be Prepared!</a:t>
            </a:r>
            <a:r>
              <a:rPr lang="en-GB" sz="4000" i="1" dirty="0" smtClean="0">
                <a:solidFill>
                  <a:srgbClr val="9900CC"/>
                </a:solidFill>
                <a:latin typeface="Arial Black" pitchFamily="34" charset="0"/>
              </a:rPr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01012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312687" y="688554"/>
            <a:ext cx="2890838" cy="10842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en-GB" sz="6000" b="1" i="1" dirty="0" smtClean="0">
                <a:solidFill>
                  <a:srgbClr val="FF0066"/>
                </a:solidFill>
                <a:latin typeface="Arial Black" pitchFamily="34" charset="0"/>
              </a:rPr>
              <a:t>Video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12687" y="2339230"/>
            <a:ext cx="7931721" cy="361005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GB" sz="2000" dirty="0" smtClean="0"/>
              <a:t>Is used for matters of  </a:t>
            </a:r>
            <a:r>
              <a:rPr lang="en-GB" sz="2000" b="1" dirty="0" smtClean="0"/>
              <a:t>FACT</a:t>
            </a:r>
            <a:endParaRPr lang="en-GB" sz="2000" dirty="0" smtClean="0"/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GB" sz="2000" dirty="0" smtClean="0"/>
              <a:t>Any judge may call for the</a:t>
            </a:r>
            <a:br>
              <a:rPr lang="en-GB" sz="2000" dirty="0" smtClean="0"/>
            </a:br>
            <a:r>
              <a:rPr lang="en-GB" sz="2000" dirty="0" smtClean="0"/>
              <a:t>video even if he is the only</a:t>
            </a:r>
            <a:br>
              <a:rPr lang="en-GB" sz="2000" dirty="0" smtClean="0"/>
            </a:br>
            <a:r>
              <a:rPr lang="en-GB" sz="2000" dirty="0" smtClean="0"/>
              <a:t>judge who believes that</a:t>
            </a:r>
            <a:br>
              <a:rPr lang="en-GB" sz="2000" dirty="0" smtClean="0"/>
            </a:br>
            <a:r>
              <a:rPr lang="en-GB" sz="2000" dirty="0" smtClean="0"/>
              <a:t>there is an error of fact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GB" sz="2000" dirty="0" smtClean="0"/>
              <a:t>It may be used to confirm gross</a:t>
            </a:r>
            <a:br>
              <a:rPr lang="en-GB" sz="2000" dirty="0" smtClean="0"/>
            </a:br>
            <a:r>
              <a:rPr lang="en-GB" sz="2000" dirty="0" smtClean="0"/>
              <a:t>under or over rotation, yaw / pitch </a:t>
            </a:r>
            <a:br>
              <a:rPr lang="en-GB" sz="2000" dirty="0" smtClean="0"/>
            </a:br>
            <a:r>
              <a:rPr lang="en-GB" sz="2000" dirty="0" smtClean="0"/>
              <a:t>of 90° or more; tail slide canopy up or down.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GB" sz="2000" b="1" i="1" dirty="0" smtClean="0"/>
              <a:t>The </a:t>
            </a:r>
            <a:r>
              <a:rPr lang="en-GB" sz="2000" b="1" i="1" dirty="0" smtClean="0"/>
              <a:t>judge must give his mark </a:t>
            </a:r>
            <a:r>
              <a:rPr lang="en-GB" sz="2000" b="1" u="sng" dirty="0" smtClean="0"/>
              <a:t>before</a:t>
            </a:r>
            <a:r>
              <a:rPr lang="en-GB" sz="2000" b="1" i="1" dirty="0" smtClean="0"/>
              <a:t> calling to see the video, but is ALWAYS entitled to review the video afterwards</a:t>
            </a:r>
            <a:endParaRPr lang="en-GB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140">
            <a:off x="3519436" y="250145"/>
            <a:ext cx="5354672" cy="396099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 descr="Positioning-in-the-Box-v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6366" y="1340768"/>
            <a:ext cx="4437634" cy="475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6722" y="347663"/>
            <a:ext cx="8229600" cy="9366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 eaLnBrk="1" hangingPunct="1"/>
            <a:r>
              <a:rPr lang="en-GB" sz="5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POSITIONING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26722" y="2852738"/>
            <a:ext cx="4968875" cy="3024187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Char char="v"/>
            </a:pPr>
            <a:r>
              <a:rPr lang="en-GB" sz="2000" b="1" i="1" dirty="0" smtClean="0"/>
              <a:t>The rules give good guidance</a:t>
            </a:r>
            <a:r>
              <a:rPr lang="en-GB" sz="2000" b="1" i="1" dirty="0"/>
              <a:t> </a:t>
            </a:r>
            <a:r>
              <a:rPr lang="en-GB" sz="2000" b="1" i="1" dirty="0" smtClean="0"/>
              <a:t>on</a:t>
            </a:r>
            <a:br>
              <a:rPr lang="en-GB" sz="2000" b="1" i="1" dirty="0" smtClean="0"/>
            </a:br>
            <a:r>
              <a:rPr lang="en-GB" sz="2000" b="1" i="1" dirty="0" smtClean="0"/>
              <a:t>how to reach the correct mark</a:t>
            </a:r>
            <a:endParaRPr lang="en-GB" sz="2000" b="1" dirty="0" smtClean="0"/>
          </a:p>
          <a:p>
            <a:pPr eaLnBrk="1" hangingPunct="1">
              <a:lnSpc>
                <a:spcPct val="110000"/>
              </a:lnSpc>
              <a:buFont typeface="Wingdings" pitchFamily="2" charset="2"/>
              <a:buChar char="v"/>
            </a:pPr>
            <a:endParaRPr lang="en-GB" sz="2000" b="1" i="1" dirty="0" smtClean="0"/>
          </a:p>
          <a:p>
            <a:pPr eaLnBrk="1" hangingPunct="1">
              <a:lnSpc>
                <a:spcPct val="110000"/>
              </a:lnSpc>
              <a:buFont typeface="Wingdings" pitchFamily="2" charset="2"/>
              <a:buChar char="v"/>
            </a:pPr>
            <a:r>
              <a:rPr lang="en-GB" sz="2000" b="1" i="1" dirty="0" smtClean="0"/>
              <a:t>The position mark can often have</a:t>
            </a:r>
            <a:br>
              <a:rPr lang="en-GB" sz="2000" b="1" i="1" dirty="0" smtClean="0"/>
            </a:br>
            <a:r>
              <a:rPr lang="en-GB" sz="2000" b="1" i="1" dirty="0" smtClean="0"/>
              <a:t>the highest “K” factor on Form A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v"/>
            </a:pPr>
            <a:endParaRPr lang="en-GB" sz="2000" b="1" i="1" dirty="0" smtClean="0"/>
          </a:p>
          <a:p>
            <a:pPr eaLnBrk="1" hangingPunct="1">
              <a:lnSpc>
                <a:spcPct val="110000"/>
              </a:lnSpc>
              <a:buFont typeface="Wingdings" pitchFamily="2" charset="2"/>
              <a:buChar char="v"/>
            </a:pPr>
            <a:r>
              <a:rPr lang="en-GB" sz="2000" b="1" i="1" dirty="0" smtClean="0"/>
              <a:t>Using the Near </a:t>
            </a:r>
            <a:r>
              <a:rPr lang="en-GB" sz="2000" b="1" i="1" dirty="0" err="1" smtClean="0"/>
              <a:t>Near</a:t>
            </a:r>
            <a:r>
              <a:rPr lang="en-GB" sz="2000" b="1" i="1" dirty="0" smtClean="0"/>
              <a:t> - Far </a:t>
            </a:r>
            <a:r>
              <a:rPr lang="en-GB" sz="2000" b="1" i="1" dirty="0" err="1" smtClean="0"/>
              <a:t>Far</a:t>
            </a:r>
            <a:r>
              <a:rPr lang="en-GB" sz="2000" b="1" i="1" dirty="0" smtClean="0"/>
              <a:t> System is mandatory at CIVA events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330560" y="148478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b="1" dirty="0"/>
              <a:t>The positioning mark is very important, and is often </a:t>
            </a:r>
            <a:r>
              <a:rPr lang="en-GB" sz="2000" b="1" dirty="0" smtClean="0"/>
              <a:t>not given </a:t>
            </a:r>
            <a:r>
              <a:rPr lang="en-GB" sz="2000" b="1" dirty="0"/>
              <a:t>enough </a:t>
            </a:r>
            <a:r>
              <a:rPr lang="en-GB" sz="2000" b="1" dirty="0" smtClean="0"/>
              <a:t>attention</a:t>
            </a:r>
            <a:endParaRPr lang="en-GB" sz="2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NickB\AppData\Local\Microsoft\Windows\Temporary Internet Files\Content.IE5\ALKK93VZ\MP90044861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8501869" y="116632"/>
            <a:ext cx="619080" cy="589694"/>
            <a:chOff x="8501869" y="116632"/>
            <a:chExt cx="619080" cy="58969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4269" y="116632"/>
              <a:ext cx="467327" cy="286628"/>
            </a:xfrm>
            <a:prstGeom prst="rect">
              <a:avLst/>
            </a:prstGeom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8501869" y="398549"/>
              <a:ext cx="619080" cy="307777"/>
            </a:xfrm>
            <a:prstGeom prst="rect">
              <a:avLst/>
            </a:prstGeom>
            <a:noFill/>
            <a:effectLst>
              <a:glow rad="25400">
                <a:schemeClr val="accent3">
                  <a:alpha val="95000"/>
                </a:schemeClr>
              </a:glow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700" b="1" dirty="0" smtClean="0">
                  <a:solidFill>
                    <a:schemeClr val="accent6">
                      <a:lumMod val="75000"/>
                    </a:schemeClr>
                  </a:solidFill>
                  <a:effectLst/>
                </a:rPr>
                <a:t>CIVA / FAI</a:t>
              </a:r>
            </a:p>
            <a:p>
              <a:pPr algn="ctr"/>
              <a:r>
                <a:rPr lang="en-GB" sz="700" b="1" dirty="0" smtClean="0">
                  <a:solidFill>
                    <a:schemeClr val="accent6">
                      <a:lumMod val="75000"/>
                    </a:schemeClr>
                  </a:solidFill>
                  <a:effectLst/>
                </a:rPr>
                <a:t>Seminar</a:t>
              </a:r>
              <a:endParaRPr lang="en-GB" sz="700" b="1" dirty="0">
                <a:solidFill>
                  <a:schemeClr val="accent6">
                    <a:lumMod val="75000"/>
                  </a:schemeClr>
                </a:solidFill>
                <a:effectLst/>
              </a:endParaRPr>
            </a:p>
          </p:txBody>
        </p:sp>
      </p:grpSp>
      <p:sp>
        <p:nvSpPr>
          <p:cNvPr id="4" name="Rectangle 9"/>
          <p:cNvSpPr txBox="1">
            <a:spLocks noChangeArrowheads="1"/>
          </p:cNvSpPr>
          <p:nvPr/>
        </p:nvSpPr>
        <p:spPr bwMode="auto">
          <a:xfrm>
            <a:off x="3491880" y="1628800"/>
            <a:ext cx="529526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69850">
              <a:bevelT w="82550" h="38100" prst="coolSlant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ts val="5600"/>
              </a:lnSpc>
            </a:pPr>
            <a:r>
              <a:rPr lang="en-GB" sz="6000" b="1" spc="500" dirty="0" smtClean="0">
                <a:ln w="9525" cmpd="sng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190500" dir="2700000" algn="tl" rotWithShape="0">
                    <a:prstClr val="black">
                      <a:alpha val="20000"/>
                    </a:prstClr>
                  </a:outerShdw>
                </a:effectLst>
                <a:latin typeface="Elephant" pitchFamily="18" charset="0"/>
              </a:rPr>
              <a:t>Just how</a:t>
            </a:r>
          </a:p>
          <a:p>
            <a:pPr algn="r" eaLnBrk="1" hangingPunct="1">
              <a:lnSpc>
                <a:spcPts val="5600"/>
              </a:lnSpc>
            </a:pPr>
            <a:r>
              <a:rPr lang="en-GB" sz="6000" b="1" spc="500" dirty="0" smtClean="0">
                <a:ln w="9525" cmpd="sng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190500" dir="2700000" algn="tl" rotWithShape="0">
                    <a:prstClr val="black">
                      <a:alpha val="20000"/>
                    </a:prstClr>
                  </a:outerShdw>
                </a:effectLst>
                <a:latin typeface="Elephant" pitchFamily="18" charset="0"/>
              </a:rPr>
              <a:t>observant</a:t>
            </a:r>
          </a:p>
          <a:p>
            <a:pPr algn="r" eaLnBrk="1" hangingPunct="1">
              <a:lnSpc>
                <a:spcPts val="5600"/>
              </a:lnSpc>
            </a:pPr>
            <a:r>
              <a:rPr lang="en-GB" sz="6000" b="1" spc="500" dirty="0" smtClean="0">
                <a:ln w="9525" cmpd="sng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190500" dir="2700000" algn="tl" rotWithShape="0">
                    <a:prstClr val="black">
                      <a:alpha val="20000"/>
                    </a:prstClr>
                  </a:outerShdw>
                </a:effectLst>
                <a:latin typeface="Elephant" pitchFamily="18" charset="0"/>
              </a:rPr>
              <a:t>do you</a:t>
            </a:r>
          </a:p>
          <a:p>
            <a:pPr algn="r" eaLnBrk="1" hangingPunct="1">
              <a:lnSpc>
                <a:spcPts val="5600"/>
              </a:lnSpc>
            </a:pPr>
            <a:r>
              <a:rPr lang="en-GB" sz="6000" b="1" spc="500" dirty="0" smtClean="0">
                <a:ln w="9525" cmpd="sng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190500" dir="2700000" algn="tl" rotWithShape="0">
                    <a:prstClr val="black">
                      <a:alpha val="20000"/>
                    </a:prstClr>
                  </a:outerShdw>
                </a:effectLst>
                <a:latin typeface="Elephant" pitchFamily="18" charset="0"/>
              </a:rPr>
              <a:t>think you</a:t>
            </a:r>
            <a:br>
              <a:rPr lang="en-GB" sz="6000" b="1" spc="500" dirty="0" smtClean="0">
                <a:ln w="9525" cmpd="sng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190500" dir="2700000" algn="tl" rotWithShape="0">
                    <a:prstClr val="black">
                      <a:alpha val="20000"/>
                    </a:prstClr>
                  </a:outerShdw>
                </a:effectLst>
                <a:latin typeface="Elephant" pitchFamily="18" charset="0"/>
              </a:rPr>
            </a:br>
            <a:r>
              <a:rPr lang="en-GB" sz="6000" b="1" spc="500" dirty="0" smtClean="0">
                <a:ln w="9525" cmpd="sng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190500" dir="2700000" algn="tl" rotWithShape="0">
                    <a:prstClr val="black">
                      <a:alpha val="20000"/>
                    </a:prstClr>
                  </a:outerShdw>
                </a:effectLst>
                <a:latin typeface="Elephant" pitchFamily="18" charset="0"/>
              </a:rPr>
              <a:t>really are?</a:t>
            </a:r>
            <a:endParaRPr lang="en-GB" sz="6000" b="1" u="sng" spc="500" dirty="0" smtClean="0">
              <a:ln w="9525" cmpd="sng">
                <a:solidFill>
                  <a:schemeClr val="accent2">
                    <a:lumMod val="75000"/>
                  </a:schemeClr>
                </a:solidFill>
              </a:ln>
              <a:solidFill>
                <a:srgbClr val="FF0000"/>
              </a:solidFill>
              <a:effectLst>
                <a:outerShdw blurRad="38100" dist="190500" dir="2700000" algn="tl" rotWithShape="0">
                  <a:prstClr val="black">
                    <a:alpha val="20000"/>
                  </a:prstClr>
                </a:outerShdw>
              </a:effectLst>
              <a:latin typeface="Elephant" pitchFamily="18" charset="0"/>
            </a:endParaRPr>
          </a:p>
        </p:txBody>
      </p:sp>
      <p:sp>
        <p:nvSpPr>
          <p:cNvPr id="10" name="Rectangle 9"/>
          <p:cNvSpPr txBox="1">
            <a:spLocks noChangeArrowheads="1"/>
          </p:cNvSpPr>
          <p:nvPr/>
        </p:nvSpPr>
        <p:spPr bwMode="auto">
          <a:xfrm>
            <a:off x="5364088" y="548680"/>
            <a:ext cx="338437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69850">
              <a:bevelT w="82550" h="38100" prst="coolSlant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ts val="7000"/>
              </a:lnSpc>
            </a:pPr>
            <a:r>
              <a:rPr lang="en-GB" sz="6000" b="1" spc="500" dirty="0" smtClean="0">
                <a:ln w="9525" cmpd="sng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190500" dir="2700000" algn="tl" rotWithShape="0">
                    <a:prstClr val="black">
                      <a:alpha val="20000"/>
                    </a:prstClr>
                  </a:outerShdw>
                </a:effectLst>
                <a:latin typeface="Elephant" pitchFamily="18" charset="0"/>
              </a:rPr>
              <a:t>Now …</a:t>
            </a:r>
            <a:endParaRPr lang="en-GB" sz="6000" b="1" u="sng" spc="500" dirty="0" smtClean="0">
              <a:ln w="9525" cmpd="sng">
                <a:solidFill>
                  <a:schemeClr val="accent2">
                    <a:lumMod val="75000"/>
                  </a:schemeClr>
                </a:solidFill>
              </a:ln>
              <a:solidFill>
                <a:srgbClr val="FF0000"/>
              </a:solidFill>
              <a:effectLst>
                <a:outerShdw blurRad="38100" dist="190500" dir="2700000" algn="tl" rotWithShape="0">
                  <a:prstClr val="black">
                    <a:alpha val="20000"/>
                  </a:prstClr>
                </a:outerShdw>
              </a:effectLst>
              <a:latin typeface="Elephant" pitchFamily="18" charset="0"/>
            </a:endParaRPr>
          </a:p>
        </p:txBody>
      </p:sp>
      <p:sp>
        <p:nvSpPr>
          <p:cNvPr id="9" name="Notched Right Arrow 8"/>
          <p:cNvSpPr/>
          <p:nvPr/>
        </p:nvSpPr>
        <p:spPr>
          <a:xfrm>
            <a:off x="6840766" y="5754117"/>
            <a:ext cx="2091456" cy="946347"/>
          </a:xfrm>
          <a:prstGeom prst="notchedRightArrow">
            <a:avLst/>
          </a:prstGeom>
          <a:gradFill flip="none" rotWithShape="1">
            <a:gsLst>
              <a:gs pos="0">
                <a:srgbClr val="38B24F"/>
              </a:gs>
              <a:gs pos="50000">
                <a:srgbClr val="39652D"/>
              </a:gs>
              <a:gs pos="100000">
                <a:srgbClr val="072406"/>
              </a:gs>
            </a:gsLst>
            <a:lin ang="5400000" scaled="1"/>
            <a:tileRect/>
          </a:gradFill>
          <a:ln w="6350">
            <a:solidFill>
              <a:schemeClr val="tx1"/>
            </a:solidFill>
          </a:ln>
          <a:effectLst>
            <a:outerShdw blurRad="1905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 smtClean="0"/>
              <a:t>Run the ‘Monkey Business’ video</a:t>
            </a:r>
            <a:endParaRPr lang="en-GB" sz="1100" b="1" i="1" dirty="0"/>
          </a:p>
        </p:txBody>
      </p:sp>
    </p:spTree>
    <p:extLst>
      <p:ext uri="{BB962C8B-B14F-4D97-AF65-F5344CB8AC3E}">
        <p14:creationId xmlns:p14="http://schemas.microsoft.com/office/powerpoint/2010/main" val="191190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4382" y="404813"/>
            <a:ext cx="4392613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 eaLnBrk="1" hangingPunct="1">
              <a:lnSpc>
                <a:spcPts val="6000"/>
              </a:lnSpc>
            </a:pPr>
            <a:r>
              <a:rPr lang="en-GB" sz="6000" b="1" dirty="0" smtClean="0">
                <a:solidFill>
                  <a:srgbClr val="CC00CC"/>
                </a:solidFill>
                <a:latin typeface="Arial Black" pitchFamily="34" charset="0"/>
              </a:rPr>
              <a:t>SOME HOT TIPS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04382" y="2204864"/>
            <a:ext cx="8496300" cy="4103687"/>
          </a:xfrm>
        </p:spPr>
        <p:txBody>
          <a:bodyPr/>
          <a:lstStyle/>
          <a:p>
            <a:pPr marL="540000" indent="-540000" eaLnBrk="1" hangingPunct="1">
              <a:spcBef>
                <a:spcPts val="1200"/>
              </a:spcBef>
              <a:buFont typeface="Arial" pitchFamily="34" charset="0"/>
              <a:buChar char="►"/>
            </a:pPr>
            <a:r>
              <a:rPr lang="en-GB" sz="1800" dirty="0"/>
              <a:t>Listen – watch – then judge honestly</a:t>
            </a:r>
          </a:p>
          <a:p>
            <a:pPr marL="540000" indent="-540000" eaLnBrk="1" hangingPunct="1">
              <a:spcBef>
                <a:spcPts val="1200"/>
              </a:spcBef>
              <a:buFont typeface="Arial" pitchFamily="34" charset="0"/>
              <a:buChar char="►"/>
            </a:pPr>
            <a:r>
              <a:rPr lang="en-GB" sz="1800" dirty="0"/>
              <a:t>A correctly held pencil will help </a:t>
            </a:r>
            <a:r>
              <a:rPr lang="en-GB" sz="1800" dirty="0" smtClean="0"/>
              <a:t>correct</a:t>
            </a:r>
            <a:br>
              <a:rPr lang="en-GB" sz="1800" dirty="0" smtClean="0"/>
            </a:br>
            <a:r>
              <a:rPr lang="en-GB" sz="1800" dirty="0" smtClean="0"/>
              <a:t>for </a:t>
            </a:r>
            <a:r>
              <a:rPr lang="en-GB" sz="1800" dirty="0"/>
              <a:t>parallax with 45° </a:t>
            </a:r>
            <a:r>
              <a:rPr lang="en-GB" sz="1800" i="1" u="sng" dirty="0"/>
              <a:t>attitude</a:t>
            </a:r>
            <a:r>
              <a:rPr lang="en-GB" sz="1800" dirty="0"/>
              <a:t> flight</a:t>
            </a:r>
          </a:p>
          <a:p>
            <a:pPr marL="540000" indent="-540000" eaLnBrk="1" hangingPunct="1">
              <a:spcBef>
                <a:spcPts val="1200"/>
              </a:spcBef>
              <a:buFont typeface="Arial" pitchFamily="34" charset="0"/>
              <a:buChar char="►"/>
            </a:pPr>
            <a:r>
              <a:rPr lang="en-GB" sz="1800" dirty="0"/>
              <a:t>Against a clear sky it is almost impossible to judge accurately the height of two loops without some reference point:  Finger … pencil … pen !</a:t>
            </a:r>
          </a:p>
          <a:p>
            <a:pPr marL="540000" indent="-540000" eaLnBrk="1" hangingPunct="1">
              <a:spcBef>
                <a:spcPts val="1200"/>
              </a:spcBef>
              <a:buFont typeface="Arial" pitchFamily="34" charset="0"/>
              <a:buChar char="►"/>
            </a:pPr>
            <a:r>
              <a:rPr lang="en-GB" sz="1800" dirty="0" smtClean="0"/>
              <a:t>Have </a:t>
            </a:r>
            <a:r>
              <a:rPr lang="en-GB" sz="1800" dirty="0"/>
              <a:t>the confidence to give the mark you know is right</a:t>
            </a:r>
          </a:p>
          <a:p>
            <a:pPr marL="540000" indent="-540000" eaLnBrk="1" hangingPunct="1">
              <a:spcBef>
                <a:spcPts val="1200"/>
              </a:spcBef>
              <a:buFont typeface="Arial" pitchFamily="34" charset="0"/>
              <a:buChar char="►"/>
            </a:pPr>
            <a:r>
              <a:rPr lang="en-GB" sz="1800" dirty="0" smtClean="0"/>
              <a:t>Your </a:t>
            </a:r>
            <a:r>
              <a:rPr lang="en-GB" sz="1800" dirty="0"/>
              <a:t>job is to "nit pick" </a:t>
            </a:r>
            <a:r>
              <a:rPr lang="en-GB" sz="1800" dirty="0" smtClean="0"/>
              <a:t>– pilots respect strict but fair judging</a:t>
            </a:r>
            <a:endParaRPr lang="en-GB" sz="1800" dirty="0"/>
          </a:p>
          <a:p>
            <a:pPr marL="540000" indent="-540000" eaLnBrk="1" hangingPunct="1">
              <a:spcBef>
                <a:spcPts val="1200"/>
              </a:spcBef>
              <a:buFont typeface="Arial" pitchFamily="34" charset="0"/>
              <a:buChar char="►"/>
            </a:pPr>
            <a:r>
              <a:rPr lang="en-GB" sz="1800" dirty="0" smtClean="0"/>
              <a:t>Do not be influenced by comments overheard from other judges</a:t>
            </a:r>
          </a:p>
          <a:p>
            <a:pPr marL="540000" indent="-540000" eaLnBrk="1" hangingPunct="1">
              <a:spcBef>
                <a:spcPts val="1200"/>
              </a:spcBef>
              <a:buFont typeface="Arial" pitchFamily="34" charset="0"/>
              <a:buChar char="►"/>
            </a:pPr>
            <a:r>
              <a:rPr lang="en-GB" sz="1800" dirty="0" smtClean="0"/>
              <a:t>Manage your judging station firmly – you are the person in charge</a:t>
            </a:r>
          </a:p>
          <a:p>
            <a:pPr marL="540000" indent="-540000" eaLnBrk="1" hangingPunct="1">
              <a:spcBef>
                <a:spcPts val="1200"/>
              </a:spcBef>
              <a:buFont typeface="Arial" pitchFamily="34" charset="0"/>
              <a:buChar char="►"/>
            </a:pPr>
            <a:r>
              <a:rPr lang="en-GB" sz="1800" dirty="0"/>
              <a:t>Have a few large elastic bands to stop paper flapping on your </a:t>
            </a:r>
            <a:r>
              <a:rPr lang="en-GB" sz="1800" dirty="0" smtClean="0"/>
              <a:t>clipboards</a:t>
            </a:r>
            <a:endParaRPr lang="en-GB" sz="18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943" y="692695"/>
            <a:ext cx="4072553" cy="2621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23528" y="4293096"/>
            <a:ext cx="8496944" cy="2376264"/>
          </a:xfrm>
          <a:prstGeom prst="rect">
            <a:avLst/>
          </a:prstGeom>
          <a:gradFill>
            <a:gsLst>
              <a:gs pos="0">
                <a:schemeClr val="bg1"/>
              </a:gs>
              <a:gs pos="48000">
                <a:srgbClr val="C7E6A4"/>
              </a:gs>
              <a:gs pos="100000">
                <a:schemeClr val="bg1"/>
              </a:gs>
            </a:gsLst>
            <a:lin ang="10800000" scaled="0"/>
          </a:gradFill>
          <a:ln w="19050" cmpd="sng"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23528" y="1772816"/>
            <a:ext cx="8496944" cy="2376264"/>
          </a:xfrm>
          <a:prstGeom prst="rect">
            <a:avLst/>
          </a:prstGeom>
          <a:gradFill>
            <a:gsLst>
              <a:gs pos="0">
                <a:schemeClr val="bg1"/>
              </a:gs>
              <a:gs pos="52000">
                <a:srgbClr val="FFCDCD"/>
              </a:gs>
              <a:gs pos="100000">
                <a:schemeClr val="bg1"/>
              </a:gs>
            </a:gsLst>
            <a:lin ang="10800000" scaled="0"/>
          </a:gradFill>
          <a:ln w="19050">
            <a:solidFill>
              <a:srgbClr val="FF9797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485800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 eaLnBrk="1" hangingPunct="1"/>
            <a:r>
              <a:rPr lang="en-GB" sz="5000" b="1" u="sng" dirty="0" smtClean="0">
                <a:solidFill>
                  <a:srgbClr val="FF0000"/>
                </a:solidFill>
                <a:latin typeface="Arial Black" pitchFamily="34" charset="0"/>
              </a:rPr>
              <a:t>See</a:t>
            </a:r>
            <a:r>
              <a:rPr lang="en-GB" sz="5000" b="1" dirty="0" smtClean="0">
                <a:solidFill>
                  <a:srgbClr val="FF0000"/>
                </a:solidFill>
                <a:latin typeface="Arial Black" pitchFamily="34" charset="0"/>
              </a:rPr>
              <a:t> … </a:t>
            </a:r>
            <a:r>
              <a:rPr lang="en-GB" sz="5000" b="1" i="1" u="sng" dirty="0" smtClean="0">
                <a:solidFill>
                  <a:srgbClr val="00CC00"/>
                </a:solidFill>
                <a:latin typeface="Arial Black" pitchFamily="34" charset="0"/>
              </a:rPr>
              <a:t>Check!</a:t>
            </a:r>
            <a:r>
              <a:rPr lang="en-GB" sz="5000" b="1" dirty="0" smtClean="0">
                <a:solidFill>
                  <a:srgbClr val="0070C0"/>
                </a:solidFill>
                <a:latin typeface="Arial Black" pitchFamily="34" charset="0"/>
              </a:rPr>
              <a:t> … </a:t>
            </a:r>
            <a:r>
              <a:rPr lang="en-GB" sz="5000" b="1" u="sng" dirty="0" smtClean="0">
                <a:solidFill>
                  <a:srgbClr val="0070C0"/>
                </a:solidFill>
                <a:latin typeface="Arial Black" pitchFamily="34" charset="0"/>
              </a:rPr>
              <a:t>Grade</a:t>
            </a: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611146" y="4390043"/>
            <a:ext cx="792129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Times New Roman" pitchFamily="18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GB" sz="1900" b="1" kern="0" dirty="0" smtClean="0"/>
              <a:t>A careful judge will constantly check to ensure that the brains’ automatic reaction really does match </a:t>
            </a:r>
            <a:r>
              <a:rPr lang="en-GB" sz="1900" b="1" kern="0" dirty="0"/>
              <a:t>what </a:t>
            </a:r>
            <a:r>
              <a:rPr lang="en-GB" sz="1900" b="1" kern="0" dirty="0" smtClean="0"/>
              <a:t>has actually happened.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GB" sz="1900" b="1" kern="0" dirty="0" smtClean="0">
                <a:solidFill>
                  <a:srgbClr val="0070C0"/>
                </a:solidFill>
              </a:rPr>
              <a:t>This process is called </a:t>
            </a:r>
            <a:r>
              <a:rPr lang="en-GB" sz="1900" b="1" u="sng" kern="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Slow</a:t>
            </a:r>
            <a:r>
              <a:rPr lang="en-GB" sz="1900" b="1" kern="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Thinking</a:t>
            </a:r>
            <a:r>
              <a:rPr lang="en-GB" sz="1900" b="1" kern="0" dirty="0" smtClean="0">
                <a:solidFill>
                  <a:srgbClr val="0070C0"/>
                </a:solidFill>
              </a:rPr>
              <a:t> and it requires a positive effort to reassess things before the </a:t>
            </a:r>
            <a:r>
              <a:rPr lang="en-GB" sz="1900" b="1" kern="0" dirty="0">
                <a:solidFill>
                  <a:srgbClr val="0070C0"/>
                </a:solidFill>
              </a:rPr>
              <a:t>figure G</a:t>
            </a:r>
            <a:r>
              <a:rPr lang="en-GB" sz="1900" b="1" kern="0" dirty="0" smtClean="0">
                <a:solidFill>
                  <a:srgbClr val="0070C0"/>
                </a:solidFill>
              </a:rPr>
              <a:t>rade can be settled.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GB" sz="1900" b="1" kern="0" dirty="0" smtClean="0"/>
              <a:t>Slow Thinking – truly re-examining what you saw – only happens when YOU make the effort to do it. Check, check, check!</a:t>
            </a:r>
            <a:endParaRPr lang="en-GB" sz="1900" b="1" kern="0" dirty="0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611560" y="1869763"/>
            <a:ext cx="792088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Times New Roman" pitchFamily="18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GB" sz="1900" b="1" kern="0" dirty="0" smtClean="0"/>
              <a:t>Humans </a:t>
            </a:r>
            <a:r>
              <a:rPr lang="en-GB" sz="1900" b="1" kern="0" dirty="0"/>
              <a:t>react effortlessly </a:t>
            </a:r>
            <a:r>
              <a:rPr lang="en-GB" sz="1900" b="1" kern="0" dirty="0" smtClean="0"/>
              <a:t>when </a:t>
            </a:r>
            <a:r>
              <a:rPr lang="en-GB" sz="1900" b="1" kern="0" dirty="0"/>
              <a:t>the </a:t>
            </a:r>
            <a:r>
              <a:rPr lang="en-GB" sz="1900" b="1" kern="0" dirty="0" smtClean="0"/>
              <a:t>eye-brain combination thinks it sees a recognisable event, and </a:t>
            </a:r>
            <a:r>
              <a:rPr lang="en-GB" sz="1900" b="1" kern="0" dirty="0"/>
              <a:t>the brain </a:t>
            </a:r>
            <a:r>
              <a:rPr lang="en-GB" sz="1900" b="1" kern="0" dirty="0" smtClean="0"/>
              <a:t>immediately fetches and delivers a fixed answer. You have a huge store of these reactions.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GB" sz="1900" b="1" kern="0" dirty="0" smtClean="0"/>
              <a:t>Psychologists call this process </a:t>
            </a:r>
            <a:r>
              <a:rPr lang="en-GB" sz="1900" b="1" u="sng" kern="0" dirty="0" smtClean="0">
                <a:latin typeface="Arial Black" panose="020B0A04020102020204" pitchFamily="34" charset="0"/>
              </a:rPr>
              <a:t>Fast</a:t>
            </a:r>
            <a:r>
              <a:rPr lang="en-GB" sz="1900" b="1" kern="0" dirty="0" smtClean="0">
                <a:latin typeface="Arial Black" panose="020B0A04020102020204" pitchFamily="34" charset="0"/>
              </a:rPr>
              <a:t> Thinking</a:t>
            </a:r>
            <a:r>
              <a:rPr lang="en-GB" sz="1900" b="1" kern="0" dirty="0" smtClean="0"/>
              <a:t>. It involves no logical reflection or assessment, and is normally very convincing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GB" sz="1900" b="1" kern="0" dirty="0" smtClean="0"/>
              <a:t>It can also blind you to REALITY – the reaction may be </a:t>
            </a:r>
            <a:r>
              <a:rPr lang="en-GB" sz="1900" b="1" u="sng" kern="0" dirty="0" smtClean="0"/>
              <a:t>WRONG</a:t>
            </a:r>
            <a:r>
              <a:rPr lang="en-GB" sz="1900" b="1" kern="0" dirty="0" smtClean="0"/>
              <a:t>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39552" y="116632"/>
            <a:ext cx="49688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GB" b="1" i="1" kern="0" smtClean="0">
                <a:solidFill>
                  <a:srgbClr val="FFB3B5"/>
                </a:solidFill>
                <a:latin typeface="Arial Black" pitchFamily="34" charset="0"/>
              </a:rPr>
              <a:t>Remember ….</a:t>
            </a:r>
            <a:endParaRPr lang="en-GB" b="1" kern="0" dirty="0" smtClean="0">
              <a:ln w="19050">
                <a:solidFill>
                  <a:schemeClr val="tx1"/>
                </a:solidFill>
              </a:ln>
              <a:solidFill>
                <a:srgbClr val="FFB3B5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0881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934584" y="332656"/>
            <a:ext cx="4968875" cy="647700"/>
          </a:xfrm>
        </p:spPr>
        <p:txBody>
          <a:bodyPr/>
          <a:lstStyle/>
          <a:p>
            <a:pPr algn="l"/>
            <a:r>
              <a:rPr lang="en-GB" b="1" i="1" dirty="0" smtClean="0">
                <a:solidFill>
                  <a:srgbClr val="FFB3B5"/>
                </a:solidFill>
                <a:latin typeface="Arial Black" pitchFamily="34" charset="0"/>
              </a:rPr>
              <a:t>Remember ….</a:t>
            </a:r>
            <a:endParaRPr lang="en-GB" b="1" dirty="0" smtClean="0">
              <a:ln w="19050">
                <a:solidFill>
                  <a:schemeClr val="tx1"/>
                </a:solidFill>
              </a:ln>
              <a:solidFill>
                <a:srgbClr val="FFB3B5"/>
              </a:solidFill>
              <a:latin typeface="Arial Black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idx="4294967295"/>
          </p:nvPr>
        </p:nvSpPr>
        <p:spPr>
          <a:xfrm>
            <a:off x="363452" y="1125538"/>
            <a:ext cx="8229600" cy="863600"/>
          </a:xfrm>
        </p:spPr>
        <p:txBody>
          <a:bodyPr/>
          <a:lstStyle/>
          <a:p>
            <a:r>
              <a:rPr lang="en-GB" b="1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THE KEY SKILLS ARE: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54100" y="2132013"/>
            <a:ext cx="7200900" cy="1569660"/>
          </a:xfrm>
          <a:prstGeom prst="rect">
            <a:avLst/>
          </a:prstGeom>
          <a:solidFill>
            <a:srgbClr val="FFFF00"/>
          </a:solidFill>
          <a:ln w="9525">
            <a:solidFill>
              <a:srgbClr val="993300"/>
            </a:solidFill>
            <a:miter lim="800000"/>
            <a:headEnd/>
            <a:tailEnd/>
          </a:ln>
          <a:effectLst>
            <a:outerShdw blurRad="228600" dist="35921" dir="2700000" sx="102000" sy="102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 dirty="0">
                <a:solidFill>
                  <a:srgbClr val="0000CC"/>
                </a:solidFill>
              </a:rPr>
              <a:t>THE ABILITY TO DEDUCT MARKS ACCURATELY AND QUICKLY </a:t>
            </a:r>
            <a:r>
              <a:rPr lang="en-GB" sz="3200" b="1" dirty="0" smtClean="0">
                <a:solidFill>
                  <a:srgbClr val="0000CC"/>
                </a:solidFill>
              </a:rPr>
              <a:t>WHILE </a:t>
            </a:r>
            <a:r>
              <a:rPr lang="en-GB" sz="3200" b="1" dirty="0">
                <a:solidFill>
                  <a:srgbClr val="0000CC"/>
                </a:solidFill>
              </a:rPr>
              <a:t>WATCHING A SEQUENCE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054100" y="3932238"/>
            <a:ext cx="7200900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993300"/>
            </a:solidFill>
            <a:miter lim="800000"/>
            <a:headEnd/>
            <a:tailEnd/>
          </a:ln>
          <a:effectLst>
            <a:outerShdw blurRad="228600" dist="35921" dir="2700000" sx="102000" sy="102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 dirty="0">
                <a:solidFill>
                  <a:srgbClr val="0000CC"/>
                </a:solidFill>
              </a:rPr>
              <a:t>FULL KNOWLEDGE OF THE RULES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54100" y="4797425"/>
            <a:ext cx="7200900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993300"/>
            </a:solidFill>
            <a:miter lim="800000"/>
            <a:headEnd/>
            <a:tailEnd/>
          </a:ln>
          <a:effectLst>
            <a:outerShdw blurRad="228600" dist="35921" dir="2700000" sx="102000" sy="102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3200" b="1" dirty="0" smtClean="0">
                <a:solidFill>
                  <a:srgbClr val="0000CC"/>
                </a:solidFill>
              </a:rPr>
              <a:t>GOOD EYESIGHT (+ GLASSES!)</a:t>
            </a:r>
            <a:endParaRPr lang="en-GB" sz="3200" b="1" dirty="0">
              <a:solidFill>
                <a:srgbClr val="0000CC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054100" y="5661025"/>
            <a:ext cx="7200900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993300"/>
            </a:solidFill>
            <a:miter lim="800000"/>
            <a:headEnd/>
            <a:tailEnd/>
          </a:ln>
          <a:effectLst>
            <a:outerShdw blurRad="228600" dist="35921" dir="2700000" sx="102000" sy="102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3200" b="1" dirty="0">
                <a:solidFill>
                  <a:srgbClr val="0000CC"/>
                </a:solidFill>
              </a:rPr>
              <a:t>TEAMWORK</a:t>
            </a:r>
          </a:p>
        </p:txBody>
      </p:sp>
    </p:spTree>
    <p:extLst>
      <p:ext uri="{BB962C8B-B14F-4D97-AF65-F5344CB8AC3E}">
        <p14:creationId xmlns:p14="http://schemas.microsoft.com/office/powerpoint/2010/main" val="35207957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4413</TotalTime>
  <Words>415</Words>
  <Application>Microsoft Office PowerPoint</Application>
  <PresentationFormat>On-screen Show (4:3)</PresentationFormat>
  <Paragraphs>94</Paragraphs>
  <Slides>12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PowerPoint Presentation</vt:lpstr>
      <vt:lpstr>HANDLING MISTAKES</vt:lpstr>
      <vt:lpstr>Pilot Mistakes</vt:lpstr>
      <vt:lpstr>Video</vt:lpstr>
      <vt:lpstr>POSITIONING</vt:lpstr>
      <vt:lpstr>PowerPoint Presentation</vt:lpstr>
      <vt:lpstr>SOME HOT TIPS</vt:lpstr>
      <vt:lpstr>See … Check! … Grade</vt:lpstr>
      <vt:lpstr>Remember ….</vt:lpstr>
      <vt:lpstr>Remember ….</vt:lpstr>
      <vt:lpstr>So: what is a Judge?</vt:lpstr>
      <vt:lpstr>Judges Break #3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Judging School Frankfurt March 2008</dc:title>
  <dc:creator>Owner</dc:creator>
  <cp:lastModifiedBy>Nick Buckenham</cp:lastModifiedBy>
  <cp:revision>731</cp:revision>
  <dcterms:created xsi:type="dcterms:W3CDTF">2008-02-14T11:00:16Z</dcterms:created>
  <dcterms:modified xsi:type="dcterms:W3CDTF">2023-01-18T11:55:18Z</dcterms:modified>
</cp:coreProperties>
</file>