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4" r:id="rId2"/>
    <p:sldId id="335" r:id="rId3"/>
    <p:sldId id="369" r:id="rId4"/>
    <p:sldId id="284" r:id="rId5"/>
    <p:sldId id="370" r:id="rId6"/>
    <p:sldId id="372" r:id="rId7"/>
    <p:sldId id="389" r:id="rId8"/>
    <p:sldId id="338" r:id="rId9"/>
    <p:sldId id="388" r:id="rId10"/>
    <p:sldId id="387" r:id="rId11"/>
    <p:sldId id="386" r:id="rId12"/>
    <p:sldId id="266" r:id="rId13"/>
    <p:sldId id="385" r:id="rId14"/>
    <p:sldId id="391" r:id="rId15"/>
    <p:sldId id="392" r:id="rId16"/>
    <p:sldId id="308" r:id="rId17"/>
  </p:sldIdLst>
  <p:sldSz cx="9144000" cy="6858000" type="screen4x3"/>
  <p:notesSz cx="6858000" cy="96377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B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B0"/>
    <a:srgbClr val="2C2C88"/>
    <a:srgbClr val="4F4FC5"/>
    <a:srgbClr val="E8E8F8"/>
    <a:srgbClr val="820000"/>
    <a:srgbClr val="8E0000"/>
    <a:srgbClr val="FF3737"/>
    <a:srgbClr val="332391"/>
    <a:srgbClr val="334DCF"/>
    <a:srgbClr val="38B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8" autoAdjust="0"/>
    <p:restoredTop sz="97484" autoAdjust="0"/>
  </p:normalViewPr>
  <p:slideViewPr>
    <p:cSldViewPr>
      <p:cViewPr>
        <p:scale>
          <a:sx n="120" d="100"/>
          <a:sy n="120" d="100"/>
        </p:scale>
        <p:origin x="-129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502" y="-96"/>
      </p:cViewPr>
      <p:guideLst>
        <p:guide orient="horz" pos="303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1FC7A9-F1A4-4CC2-BACF-9C4C43AF8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910D9-8800-42DC-9525-87572E1D5E9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C21C6-D962-468D-83F7-DFA2F402D22E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8955C-3C1C-438A-9779-2A4D597BE587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6DF6E-DE53-4D78-BF43-45586A78FB4A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E791E-C64F-425B-A0FF-AE45004D0B4F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0165F-D38B-43A3-B890-9E924AE922F3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1ED72-856E-4EDF-B136-AFBC95035365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B121E-5241-437A-A14D-1ECB628493FF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F2EBA-E153-41DF-BBE3-827A2F4F7746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E593E-800C-47B5-9B34-80ABC11F8185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C3FB-A25F-44CF-BF88-55AE39FE5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28D2-0608-4149-BABF-F66D207308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8F1F-B800-419F-9D00-39DC7B8E75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F82E-944F-4A38-AC14-215C8973E2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1037-70DA-4B52-910A-C63F581A58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A7A2-F907-4572-BEE7-B5AC9A27F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4BA2-0B63-44B1-B95F-4B6B52D63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5941-6543-48D7-8894-E519B67B3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3B7C-0F67-422F-93C9-079369FD76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37B5-6AA6-46B5-B914-1206A8E9E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373F-A243-4A5E-94FB-5182143CD7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B12C-8BDE-4A06-B0C0-02ED1FA7A6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0607-07BD-4D69-ABD3-57F4E24E1C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AD38-BEBD-4952-9E69-F77AED286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2DCD-4945-4600-B191-DC165478D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581A-3257-4B18-A634-D6352BB4D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mtClean="0"/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FEEAE1-A7CC-4E00-AF24-98A88836B0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Times New Roman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6021288"/>
            <a:ext cx="7992888" cy="5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GB" sz="32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Part 2 – The Judging Process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908720"/>
            <a:ext cx="6552728" cy="2808312"/>
          </a:xfrm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/>
          <a:p>
            <a:pPr algn="l" eaLnBrk="1" hangingPunct="1">
              <a:lnSpc>
                <a:spcPts val="6600"/>
              </a:lnSpc>
            </a:pP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Aerobatic</a:t>
            </a:r>
            <a:b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Judging</a:t>
            </a:r>
            <a:b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Seminar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3528" y="260648"/>
            <a:ext cx="7200800" cy="7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GB" sz="40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CIVA / FAI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728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ickB\Desktop\4x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58" y="4214095"/>
            <a:ext cx="955805" cy="2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342764" y="301625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GB" sz="5400" b="1" dirty="0" smtClean="0">
                <a:ln>
                  <a:solidFill>
                    <a:srgbClr val="2B893D"/>
                  </a:solidFill>
                </a:ln>
                <a:gradFill>
                  <a:gsLst>
                    <a:gs pos="0">
                      <a:schemeClr val="bg1"/>
                    </a:gs>
                    <a:gs pos="50000">
                      <a:srgbClr val="38B24F"/>
                    </a:gs>
                    <a:gs pos="100000">
                      <a:srgbClr val="39652D"/>
                    </a:gs>
                  </a:gsLst>
                  <a:lin ang="5400000" scaled="0"/>
                </a:gradFill>
                <a:latin typeface="Arial Black" pitchFamily="34" charset="0"/>
              </a:rPr>
              <a:t>Pulling</a:t>
            </a:r>
            <a:r>
              <a:rPr lang="en-GB" sz="5400" b="1" dirty="0" smtClean="0">
                <a:solidFill>
                  <a:srgbClr val="332391"/>
                </a:solidFill>
                <a:latin typeface="Arial Black" pitchFamily="34" charset="0"/>
              </a:rPr>
              <a:t> </a:t>
            </a:r>
            <a:r>
              <a:rPr lang="en-GB" sz="3600" b="1" i="1" dirty="0" smtClean="0">
                <a:solidFill>
                  <a:schemeClr val="tx1"/>
                </a:solidFill>
                <a:latin typeface="Arial Black" pitchFamily="34" charset="0"/>
              </a:rPr>
              <a:t>and</a:t>
            </a:r>
            <a:r>
              <a:rPr lang="en-GB" sz="5400" b="1" dirty="0" smtClean="0">
                <a:solidFill>
                  <a:srgbClr val="332391"/>
                </a:solidFill>
                <a:latin typeface="Arial Black" pitchFamily="34" charset="0"/>
              </a:rPr>
              <a:t> </a:t>
            </a:r>
            <a:r>
              <a:rPr lang="en-GB" sz="54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Arial Black" pitchFamily="34" charset="0"/>
              </a:rPr>
              <a:t>Pushing</a:t>
            </a:r>
            <a:endParaRPr lang="en-US" sz="5400" b="1" dirty="0" smtClean="0">
              <a:ln>
                <a:solidFill>
                  <a:srgbClr val="FF0000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FFC000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pic>
        <p:nvPicPr>
          <p:cNvPr id="36" name="Picture 3" descr="C:\Users\NickB\AppData\Local\Microsoft\Windows\Temporary Internet Files\Content.IE5\KBHZZIZK\MC900304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756">
            <a:off x="1275639" y="1632688"/>
            <a:ext cx="986961" cy="112024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7" name="Bent Arrow 36"/>
          <p:cNvSpPr/>
          <p:nvPr/>
        </p:nvSpPr>
        <p:spPr>
          <a:xfrm rot="5400000">
            <a:off x="2224812" y="2347074"/>
            <a:ext cx="544648" cy="558672"/>
          </a:xfrm>
          <a:prstGeom prst="bentArrow">
            <a:avLst>
              <a:gd name="adj1" fmla="val 21037"/>
              <a:gd name="adj2" fmla="val 25000"/>
              <a:gd name="adj3" fmla="val 25000"/>
              <a:gd name="adj4" fmla="val 64790"/>
            </a:avLst>
          </a:prstGeom>
          <a:gradFill>
            <a:gsLst>
              <a:gs pos="0">
                <a:srgbClr val="FF0000"/>
              </a:gs>
              <a:gs pos="50000">
                <a:srgbClr val="FFC000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" name="Picture 3" descr="C:\Users\NickB\AppData\Local\Microsoft\Windows\Temporary Internet Files\Content.IE5\KBHZZIZK\MC900304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9756">
            <a:off x="2477178" y="3107931"/>
            <a:ext cx="638059" cy="7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Bent Arrow 40"/>
          <p:cNvSpPr/>
          <p:nvPr/>
        </p:nvSpPr>
        <p:spPr>
          <a:xfrm rot="10800000">
            <a:off x="2148810" y="5546557"/>
            <a:ext cx="544648" cy="558672"/>
          </a:xfrm>
          <a:prstGeom prst="bentArrow">
            <a:avLst>
              <a:gd name="adj1" fmla="val 21037"/>
              <a:gd name="adj2" fmla="val 25000"/>
              <a:gd name="adj3" fmla="val 25000"/>
              <a:gd name="adj4" fmla="val 64790"/>
            </a:avLst>
          </a:prstGeom>
          <a:gradFill>
            <a:gsLst>
              <a:gs pos="0">
                <a:srgbClr val="FF0000"/>
              </a:gs>
              <a:gs pos="50000">
                <a:srgbClr val="FFC000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4" name="Picture 3" descr="C:\Users\NickB\AppData\Local\Microsoft\Windows\Temporary Internet Files\Content.IE5\KBHZZIZK\MC900304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5630">
            <a:off x="1375019" y="5763793"/>
            <a:ext cx="648447" cy="73601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 descr="C:\Users\NickB\AppData\Local\Microsoft\Windows\Temporary Internet Files\Content.IE5\KBHZZIZK\MC900304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756">
            <a:off x="3686294" y="5485151"/>
            <a:ext cx="951853" cy="108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ent Arrow 9"/>
          <p:cNvSpPr/>
          <p:nvPr/>
        </p:nvSpPr>
        <p:spPr>
          <a:xfrm rot="5400000" flipH="1">
            <a:off x="5012159" y="5747984"/>
            <a:ext cx="519690" cy="554726"/>
          </a:xfrm>
          <a:prstGeom prst="bentArrow">
            <a:avLst>
              <a:gd name="adj1" fmla="val 21037"/>
              <a:gd name="adj2" fmla="val 25000"/>
              <a:gd name="adj3" fmla="val 25000"/>
              <a:gd name="adj4" fmla="val 64790"/>
            </a:avLst>
          </a:prstGeom>
          <a:gradFill>
            <a:gsLst>
              <a:gs pos="0">
                <a:srgbClr val="072406"/>
              </a:gs>
              <a:gs pos="50000">
                <a:srgbClr val="38B24F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68840" y="5553092"/>
            <a:ext cx="893819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1000"/>
              </a:lnSpc>
            </a:pPr>
            <a:r>
              <a:rPr lang="en-GB" sz="1100" b="1" i="1" spc="200" dirty="0" smtClean="0">
                <a:solidFill>
                  <a:srgbClr val="39652D"/>
                </a:solidFill>
                <a:latin typeface="Arial Black" pitchFamily="34" charset="0"/>
              </a:rPr>
              <a:t>Stick back</a:t>
            </a:r>
          </a:p>
          <a:p>
            <a:pPr algn="ctr" eaLnBrk="1" hangingPunct="1"/>
            <a:r>
              <a:rPr lang="en-GB" b="1" spc="200" dirty="0" smtClean="0">
                <a:solidFill>
                  <a:srgbClr val="39652D"/>
                </a:solidFill>
                <a:latin typeface="Arial Black" pitchFamily="34" charset="0"/>
              </a:rPr>
              <a:t>Pull!</a:t>
            </a:r>
            <a:endParaRPr lang="en-GB" b="1" spc="200" dirty="0">
              <a:solidFill>
                <a:srgbClr val="39652D"/>
              </a:solidFill>
              <a:latin typeface="Arial Black" pitchFamily="34" charset="0"/>
            </a:endParaRPr>
          </a:p>
        </p:txBody>
      </p:sp>
      <p:sp>
        <p:nvSpPr>
          <p:cNvPr id="52" name="Bent Arrow 51"/>
          <p:cNvSpPr/>
          <p:nvPr/>
        </p:nvSpPr>
        <p:spPr>
          <a:xfrm rot="10800000">
            <a:off x="7395742" y="5674937"/>
            <a:ext cx="539177" cy="554725"/>
          </a:xfrm>
          <a:prstGeom prst="bentArrow">
            <a:avLst>
              <a:gd name="adj1" fmla="val 21037"/>
              <a:gd name="adj2" fmla="val 25000"/>
              <a:gd name="adj3" fmla="val 25000"/>
              <a:gd name="adj4" fmla="val 64790"/>
            </a:avLst>
          </a:prstGeom>
          <a:gradFill>
            <a:gsLst>
              <a:gs pos="0">
                <a:srgbClr val="072406"/>
              </a:gs>
              <a:gs pos="50000">
                <a:srgbClr val="38B24F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7" name="Picture 3" descr="C:\Users\NickB\AppData\Local\Microsoft\Windows\Temporary Internet Files\Content.IE5\KBHZZIZK\MC900304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9756">
            <a:off x="7760789" y="2821316"/>
            <a:ext cx="494183" cy="5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NickB\AppData\Local\Microsoft\Windows\Temporary Internet Files\Content.IE5\KBHZZIZK\MC900304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9018">
            <a:off x="5079321" y="5093262"/>
            <a:ext cx="507601" cy="5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5442958" y="3470042"/>
            <a:ext cx="0" cy="14711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 descr="C:\Users\NickB\AppData\Local\Microsoft\Windows\Temporary Internet Files\Content.IE5\KBHZZIZK\MC900304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8987" flipV="1">
            <a:off x="7494042" y="4806030"/>
            <a:ext cx="493656" cy="6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/>
          <p:nvPr/>
        </p:nvCxnSpPr>
        <p:spPr>
          <a:xfrm>
            <a:off x="7882847" y="3500827"/>
            <a:ext cx="0" cy="115212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" descr="C:\Users\NickB\AppData\Local\Microsoft\Windows\Temporary Internet Files\Content.IE5\KBHZZIZK\MC900304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9018">
            <a:off x="5079320" y="2738725"/>
            <a:ext cx="507601" cy="5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ckB\Desktop\1-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99" y="3894716"/>
            <a:ext cx="751005" cy="3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/>
          <p:cNvCxnSpPr/>
          <p:nvPr/>
        </p:nvCxnSpPr>
        <p:spPr>
          <a:xfrm flipH="1">
            <a:off x="6143027" y="6107737"/>
            <a:ext cx="11813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3059832" y="6166608"/>
            <a:ext cx="535000" cy="152582"/>
            <a:chOff x="3457920" y="6053372"/>
            <a:chExt cx="535000" cy="152582"/>
          </a:xfrm>
        </p:grpSpPr>
        <p:cxnSp>
          <p:nvCxnSpPr>
            <p:cNvPr id="83" name="Straight Connector 82"/>
            <p:cNvCxnSpPr/>
            <p:nvPr/>
          </p:nvCxnSpPr>
          <p:spPr>
            <a:xfrm flipH="1">
              <a:off x="3596876" y="6131800"/>
              <a:ext cx="39604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3457920" y="6053372"/>
              <a:ext cx="152582" cy="1525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9657" y="2338044"/>
            <a:ext cx="535000" cy="152582"/>
            <a:chOff x="3457920" y="6053372"/>
            <a:chExt cx="535000" cy="152582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3596876" y="6131800"/>
              <a:ext cx="39604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3457920" y="6053372"/>
              <a:ext cx="152582" cy="1525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2651847" y="3879146"/>
            <a:ext cx="0" cy="63799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747576" y="5981634"/>
            <a:ext cx="57646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147776" y="6017913"/>
            <a:ext cx="0" cy="1753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20116" y="5901880"/>
            <a:ext cx="0" cy="1753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 flipH="1">
            <a:off x="354953" y="148535"/>
            <a:ext cx="1440160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30000"/>
              </a:lnSpc>
              <a:spcBef>
                <a:spcPct val="30000"/>
              </a:spcBef>
              <a:buNone/>
            </a:pPr>
            <a:r>
              <a:rPr lang="en-GB" i="1" dirty="0" smtClean="0">
                <a:solidFill>
                  <a:srgbClr val="332391"/>
                </a:soli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Calling 2</a:t>
            </a:r>
            <a:endParaRPr lang="en-GB" i="1" dirty="0">
              <a:solidFill>
                <a:srgbClr val="332391"/>
              </a:solidFill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4" name="Picture 3" descr="C:\Users\NickB\AppData\Local\Microsoft\Windows\Temporary Internet Files\Content.IE5\KBHZZIZK\MC900304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9756">
            <a:off x="2477178" y="4708266"/>
            <a:ext cx="638059" cy="7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52" y="1379859"/>
            <a:ext cx="2721239" cy="139910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990549" y="5372405"/>
            <a:ext cx="893819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1000"/>
              </a:lnSpc>
            </a:pPr>
            <a:r>
              <a:rPr lang="en-GB" sz="1100" b="1" i="1" spc="200" dirty="0" smtClean="0">
                <a:solidFill>
                  <a:srgbClr val="39652D"/>
                </a:solidFill>
                <a:latin typeface="Arial Black" pitchFamily="34" charset="0"/>
              </a:rPr>
              <a:t>Stick back</a:t>
            </a:r>
          </a:p>
          <a:p>
            <a:pPr algn="ctr" eaLnBrk="1" hangingPunct="1"/>
            <a:r>
              <a:rPr lang="en-GB" b="1" spc="200" dirty="0" smtClean="0">
                <a:solidFill>
                  <a:srgbClr val="39652D"/>
                </a:solidFill>
                <a:latin typeface="Arial Black" pitchFamily="34" charset="0"/>
              </a:rPr>
              <a:t>Pull!</a:t>
            </a:r>
            <a:endParaRPr lang="en-GB" b="1" spc="200" dirty="0">
              <a:solidFill>
                <a:srgbClr val="39652D"/>
              </a:solidFill>
              <a:latin typeface="Arial Black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43027" y="1916832"/>
            <a:ext cx="1012592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1000"/>
              </a:lnSpc>
            </a:pPr>
            <a:r>
              <a:rPr lang="en-GB" sz="1100" b="1" i="1" spc="200" dirty="0" smtClean="0">
                <a:solidFill>
                  <a:srgbClr val="FF0000"/>
                </a:solidFill>
                <a:latin typeface="Arial Black" pitchFamily="34" charset="0"/>
              </a:rPr>
              <a:t>Stick forward</a:t>
            </a:r>
          </a:p>
          <a:p>
            <a:pPr algn="ctr" eaLnBrk="1" hangingPunct="1"/>
            <a:r>
              <a:rPr lang="en-GB" b="1" spc="200" dirty="0" smtClean="0">
                <a:solidFill>
                  <a:srgbClr val="FF0000"/>
                </a:solidFill>
                <a:latin typeface="Arial Black" pitchFamily="34" charset="0"/>
              </a:rPr>
              <a:t>Push!</a:t>
            </a:r>
            <a:endParaRPr lang="en-GB" b="1" spc="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91644" y="1747377"/>
            <a:ext cx="1012592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1000"/>
              </a:lnSpc>
            </a:pPr>
            <a:r>
              <a:rPr lang="en-GB" sz="1100" b="1" i="1" spc="200" dirty="0" smtClean="0">
                <a:solidFill>
                  <a:srgbClr val="FF0000"/>
                </a:solidFill>
                <a:latin typeface="Arial Black" pitchFamily="34" charset="0"/>
              </a:rPr>
              <a:t>Stick forward</a:t>
            </a:r>
          </a:p>
          <a:p>
            <a:pPr algn="ctr" eaLnBrk="1" hangingPunct="1"/>
            <a:r>
              <a:rPr lang="en-GB" b="1" spc="200" dirty="0" smtClean="0">
                <a:solidFill>
                  <a:srgbClr val="FF0000"/>
                </a:solidFill>
                <a:latin typeface="Arial Black" pitchFamily="34" charset="0"/>
              </a:rPr>
              <a:t>Push!</a:t>
            </a:r>
            <a:endParaRPr lang="en-GB" b="1" spc="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85677" y="5229200"/>
            <a:ext cx="1012592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1000"/>
              </a:lnSpc>
            </a:pPr>
            <a:r>
              <a:rPr lang="en-GB" sz="1100" b="1" i="1" spc="200" dirty="0" smtClean="0">
                <a:solidFill>
                  <a:srgbClr val="FF0000"/>
                </a:solidFill>
                <a:latin typeface="Arial Black" pitchFamily="34" charset="0"/>
              </a:rPr>
              <a:t>Stick forward</a:t>
            </a:r>
          </a:p>
          <a:p>
            <a:pPr algn="ctr" eaLnBrk="1" hangingPunct="1"/>
            <a:r>
              <a:rPr lang="en-GB" b="1" spc="200" dirty="0" smtClean="0">
                <a:solidFill>
                  <a:srgbClr val="FF0000"/>
                </a:solidFill>
                <a:latin typeface="Arial Black" pitchFamily="34" charset="0"/>
              </a:rPr>
              <a:t>Push!</a:t>
            </a:r>
            <a:endParaRPr lang="en-GB" b="1" spc="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4649143" y="6242899"/>
            <a:ext cx="2869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 descr="C:\Users\NickB\AppData\Local\Microsoft\Windows\Temporary Internet Files\Content.IE5\KBHZZIZK\MC900304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5407" flipV="1">
            <a:off x="6402495" y="5647765"/>
            <a:ext cx="493656" cy="6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081" y="333375"/>
            <a:ext cx="8207375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5400" b="1" dirty="0" smtClean="0">
                <a:solidFill>
                  <a:srgbClr val="332391"/>
                </a:solidFill>
                <a:latin typeface="Arial Black" pitchFamily="34" charset="0"/>
              </a:rPr>
              <a:t>A demonstration:</a:t>
            </a:r>
            <a:br>
              <a:rPr lang="en-GB" sz="5400" b="1" dirty="0" smtClean="0">
                <a:solidFill>
                  <a:srgbClr val="332391"/>
                </a:solidFill>
                <a:latin typeface="Arial Black" pitchFamily="34" charset="0"/>
              </a:rPr>
            </a:br>
            <a:r>
              <a:rPr lang="en-GB" sz="3200" b="1" dirty="0" smtClean="0">
                <a:solidFill>
                  <a:srgbClr val="332391"/>
                </a:solidFill>
                <a:latin typeface="Arial Black" pitchFamily="34" charset="0"/>
              </a:rPr>
              <a:t>Calling an Unlimited Sequence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916832"/>
            <a:ext cx="41044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 </a:t>
            </a:r>
            <a:r>
              <a:rPr lang="en-GB" sz="2000" b="1" dirty="0" smtClean="0"/>
              <a:t>    Mark your Sequence Diagram</a:t>
            </a:r>
            <a:r>
              <a:rPr lang="en-GB" sz="500" b="1" dirty="0" smtClean="0"/>
              <a:t/>
            </a:r>
            <a:br>
              <a:rPr lang="en-GB" sz="500" b="1" dirty="0" smtClean="0"/>
            </a:br>
            <a:r>
              <a:rPr lang="en-GB" sz="500" b="1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Radii that should be matched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Rolls that should be in the ‘same’ or ‘opposite’ directions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Tricky or key figure aspects</a:t>
            </a: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3717032"/>
            <a:ext cx="367240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     Call the Sequence</a:t>
            </a:r>
            <a:r>
              <a:rPr lang="en-GB" sz="500" b="1" dirty="0" smtClean="0"/>
              <a:t/>
            </a:r>
            <a:br>
              <a:rPr lang="en-GB" sz="500" b="1" dirty="0" smtClean="0"/>
            </a:br>
            <a:r>
              <a:rPr lang="en-GB" sz="500" b="1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Watch the video through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calling is “Just in Time”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Match the figure elements to the descriptions called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Listen to the judging … do you agree with the marks?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7"/>
            <a:ext cx="2592288" cy="371613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228600" dist="1016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Notched Right Arrow 13"/>
          <p:cNvSpPr/>
          <p:nvPr/>
        </p:nvSpPr>
        <p:spPr>
          <a:xfrm>
            <a:off x="5292080" y="5733256"/>
            <a:ext cx="3528392" cy="946347"/>
          </a:xfrm>
          <a:prstGeom prst="notchedRightArrow">
            <a:avLst/>
          </a:prstGeom>
          <a:gradFill flip="none" rotWithShape="1">
            <a:gsLst>
              <a:gs pos="0">
                <a:srgbClr val="00487E"/>
              </a:gs>
              <a:gs pos="49000">
                <a:srgbClr val="0070C0"/>
              </a:gs>
              <a:gs pos="100000">
                <a:srgbClr val="BDE3FF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ffectLst>
            <a:outerShdw blurRad="1905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i="1" dirty="0"/>
              <a:t>Run </a:t>
            </a:r>
            <a:r>
              <a:rPr lang="en-GB" sz="1100" b="1" i="1" dirty="0" smtClean="0"/>
              <a:t>the two videos:</a:t>
            </a:r>
            <a:br>
              <a:rPr lang="en-GB" sz="1100" b="1" i="1" dirty="0" smtClean="0"/>
            </a:br>
            <a:r>
              <a:rPr lang="en-GB" sz="1100" b="1" i="1" dirty="0" smtClean="0"/>
              <a:t>WAC-11 and US </a:t>
            </a:r>
            <a:r>
              <a:rPr lang="en-GB" sz="1100" b="1" i="1" dirty="0" err="1" smtClean="0"/>
              <a:t>Nats</a:t>
            </a:r>
            <a:r>
              <a:rPr lang="en-GB" sz="1100" b="1" i="1" dirty="0" smtClean="0"/>
              <a:t> </a:t>
            </a:r>
            <a:r>
              <a:rPr lang="en-GB" sz="1100" b="1" i="1" dirty="0"/>
              <a:t>14 Free </a:t>
            </a:r>
            <a:r>
              <a:rPr lang="en-GB" sz="1100" b="1" i="1" dirty="0" smtClean="0"/>
              <a:t>Unknowns</a:t>
            </a:r>
            <a:endParaRPr lang="en-GB" sz="1100" b="1" i="1" dirty="0"/>
          </a:p>
        </p:txBody>
      </p:sp>
    </p:spTree>
    <p:extLst>
      <p:ext uri="{BB962C8B-B14F-4D97-AF65-F5344CB8AC3E}">
        <p14:creationId xmlns:p14="http://schemas.microsoft.com/office/powerpoint/2010/main" val="41983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99992" y="260350"/>
            <a:ext cx="3898900" cy="49053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en-GB" i="1" dirty="0">
                <a:solidFill>
                  <a:srgbClr val="332391"/>
                </a:soli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</a:t>
            </a:r>
            <a:r>
              <a:rPr lang="en-GB" i="1" dirty="0" smtClean="0">
                <a:solidFill>
                  <a:srgbClr val="332391"/>
                </a:soli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Caller</a:t>
            </a:r>
            <a:endParaRPr lang="en-GB" i="1" dirty="0">
              <a:solidFill>
                <a:srgbClr val="332391"/>
              </a:solidFill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908050"/>
            <a:ext cx="4171950" cy="56165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050" b="1" dirty="0">
                <a:solidFill>
                  <a:srgbClr val="C00000"/>
                </a:solidFill>
              </a:rPr>
              <a:t>CALLER</a:t>
            </a:r>
            <a:br>
              <a:rPr lang="en-US" sz="1050" b="1" dirty="0">
                <a:solidFill>
                  <a:srgbClr val="C00000"/>
                </a:solidFill>
              </a:rPr>
            </a:br>
            <a:r>
              <a:rPr lang="en-US" sz="1050" b="1" dirty="0">
                <a:solidFill>
                  <a:srgbClr val="C00000"/>
                </a:solidFill>
              </a:rPr>
              <a:t>Figure one. </a:t>
            </a:r>
            <a:r>
              <a:rPr lang="en-US" sz="1050" b="1" dirty="0" smtClean="0">
                <a:solidFill>
                  <a:srgbClr val="C00000"/>
                </a:solidFill>
              </a:rPr>
              <a:t>Pull to 45° inverted, opposite half roll </a:t>
            </a:r>
            <a:r>
              <a:rPr lang="en-US" sz="1050" b="1" dirty="0">
                <a:solidFill>
                  <a:srgbClr val="C00000"/>
                </a:solidFill>
              </a:rPr>
              <a:t>then half </a:t>
            </a:r>
            <a:r>
              <a:rPr lang="en-US" sz="1050" b="1" dirty="0" smtClean="0">
                <a:solidFill>
                  <a:srgbClr val="C00000"/>
                </a:solidFill>
              </a:rPr>
              <a:t>positive flick, </a:t>
            </a:r>
            <a:r>
              <a:rPr lang="en-US" sz="1050" b="1" i="1" dirty="0">
                <a:solidFill>
                  <a:srgbClr val="C00000"/>
                </a:solidFill>
              </a:rPr>
              <a:t>(looks up and says </a:t>
            </a:r>
            <a:r>
              <a:rPr lang="en-US" sz="1050" b="1" i="1" dirty="0" smtClean="0">
                <a:solidFill>
                  <a:srgbClr val="C00000"/>
                </a:solidFill>
              </a:rPr>
              <a:t>“opposite </a:t>
            </a:r>
            <a:r>
              <a:rPr lang="en-US" sz="1050" b="1" i="1" dirty="0">
                <a:solidFill>
                  <a:srgbClr val="C00000"/>
                </a:solidFill>
              </a:rPr>
              <a:t>was OK")</a:t>
            </a:r>
            <a:r>
              <a:rPr lang="en-US" sz="1050" b="1" dirty="0">
                <a:solidFill>
                  <a:srgbClr val="C00000"/>
                </a:solidFill>
              </a:rPr>
              <a:t>, </a:t>
            </a:r>
            <a:r>
              <a:rPr lang="en-US" sz="1050" b="1" dirty="0" smtClean="0">
                <a:solidFill>
                  <a:srgbClr val="C00000"/>
                </a:solidFill>
              </a:rPr>
              <a:t>pull down to vertical, same direction half positive flick then half roll, </a:t>
            </a:r>
            <a:r>
              <a:rPr lang="en-US" sz="1050" b="1" dirty="0">
                <a:solidFill>
                  <a:srgbClr val="C00000"/>
                </a:solidFill>
              </a:rPr>
              <a:t>pull erect, exit </a:t>
            </a:r>
            <a:r>
              <a:rPr lang="en-US" sz="1050" b="1" dirty="0" smtClean="0">
                <a:solidFill>
                  <a:srgbClr val="C00000"/>
                </a:solidFill>
              </a:rPr>
              <a:t>right. </a:t>
            </a:r>
            <a:r>
              <a:rPr lang="en-US" sz="1050" b="1" dirty="0">
                <a:solidFill>
                  <a:srgbClr val="C00000"/>
                </a:solidFill>
              </a:rPr>
              <a:t>End.</a:t>
            </a:r>
            <a:endParaRPr lang="en-GB" sz="105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050" b="1" dirty="0">
                <a:solidFill>
                  <a:srgbClr val="9900CC"/>
                </a:solidFill>
              </a:rPr>
              <a:t>JUDGE</a:t>
            </a:r>
            <a:br>
              <a:rPr lang="en-US" sz="1050" b="1" dirty="0">
                <a:solidFill>
                  <a:srgbClr val="9900CC"/>
                </a:solidFill>
              </a:rPr>
            </a:br>
            <a:r>
              <a:rPr lang="en-US" sz="1050" b="1" dirty="0" smtClean="0">
                <a:solidFill>
                  <a:srgbClr val="9900CC"/>
                </a:solidFill>
              </a:rPr>
              <a:t>45° </a:t>
            </a:r>
            <a:r>
              <a:rPr lang="en-US" sz="1050" b="1" dirty="0">
                <a:solidFill>
                  <a:srgbClr val="9900CC"/>
                </a:solidFill>
              </a:rPr>
              <a:t>OK … </a:t>
            </a:r>
            <a:r>
              <a:rPr lang="en-US" sz="1050" b="1" dirty="0" smtClean="0">
                <a:solidFill>
                  <a:srgbClr val="9900CC"/>
                </a:solidFill>
              </a:rPr>
              <a:t>roll good … flick </a:t>
            </a:r>
            <a:r>
              <a:rPr lang="en-US" sz="1050" b="1" dirty="0">
                <a:solidFill>
                  <a:srgbClr val="9900CC"/>
                </a:solidFill>
              </a:rPr>
              <a:t>10° over </a:t>
            </a:r>
            <a:r>
              <a:rPr lang="en-US" sz="1050" b="1" dirty="0" smtClean="0">
                <a:solidFill>
                  <a:srgbClr val="9900CC"/>
                </a:solidFill>
              </a:rPr>
              <a:t>and corrected … vertical OK </a:t>
            </a:r>
            <a:r>
              <a:rPr lang="en-US" sz="1050" b="1" dirty="0">
                <a:solidFill>
                  <a:srgbClr val="9900CC"/>
                </a:solidFill>
              </a:rPr>
              <a:t>… </a:t>
            </a:r>
            <a:r>
              <a:rPr lang="en-US" sz="1050" b="1" dirty="0" smtClean="0">
                <a:solidFill>
                  <a:srgbClr val="9900CC"/>
                </a:solidFill>
              </a:rPr>
              <a:t>snap and roll good </a:t>
            </a:r>
            <a:r>
              <a:rPr lang="en-US" sz="1050" b="1" dirty="0">
                <a:solidFill>
                  <a:srgbClr val="9900CC"/>
                </a:solidFill>
              </a:rPr>
              <a:t>… short line after … last radius </a:t>
            </a:r>
            <a:r>
              <a:rPr lang="en-US" sz="1050" b="1" dirty="0" smtClean="0">
                <a:solidFill>
                  <a:srgbClr val="9900CC"/>
                </a:solidFill>
              </a:rPr>
              <a:t>bigger at end … </a:t>
            </a:r>
            <a:r>
              <a:rPr lang="en-US" sz="1050" b="1" dirty="0">
                <a:solidFill>
                  <a:srgbClr val="9900CC"/>
                </a:solidFill>
              </a:rPr>
              <a:t>position OK.  </a:t>
            </a:r>
            <a:r>
              <a:rPr lang="en-US" sz="1050" b="1" dirty="0" smtClean="0">
                <a:solidFill>
                  <a:srgbClr val="9900CC"/>
                </a:solidFill>
              </a:rPr>
              <a:t>Five point five.</a:t>
            </a:r>
            <a:endParaRPr lang="en-GB" sz="1050" dirty="0">
              <a:solidFill>
                <a:srgbClr val="9900CC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050" b="1" dirty="0"/>
              <a:t>SCRIBE</a:t>
            </a:r>
            <a:br>
              <a:rPr lang="en-US" sz="1050" b="1" dirty="0"/>
            </a:br>
            <a:r>
              <a:rPr lang="en-US" sz="1050" b="1" dirty="0"/>
              <a:t>Five point five</a:t>
            </a:r>
            <a:br>
              <a:rPr lang="en-US" sz="1050" b="1" dirty="0"/>
            </a:br>
            <a:endParaRPr lang="en-GB" sz="1050" dirty="0"/>
          </a:p>
          <a:p>
            <a:pPr>
              <a:buFont typeface="Wingdings" pitchFamily="2" charset="2"/>
              <a:buChar char="q"/>
            </a:pPr>
            <a:r>
              <a:rPr lang="en-US" sz="1050" b="1" dirty="0">
                <a:solidFill>
                  <a:srgbClr val="C00000"/>
                </a:solidFill>
              </a:rPr>
              <a:t>CALLER</a:t>
            </a:r>
            <a:br>
              <a:rPr lang="en-US" sz="1050" b="1" dirty="0">
                <a:solidFill>
                  <a:srgbClr val="C00000"/>
                </a:solidFill>
              </a:rPr>
            </a:br>
            <a:r>
              <a:rPr lang="en-US" sz="1050" b="1" dirty="0">
                <a:solidFill>
                  <a:srgbClr val="C00000"/>
                </a:solidFill>
              </a:rPr>
              <a:t>Figure two. </a:t>
            </a:r>
            <a:r>
              <a:rPr lang="en-US" sz="1050" b="1" dirty="0" smtClean="0">
                <a:solidFill>
                  <a:srgbClr val="C00000"/>
                </a:solidFill>
              </a:rPr>
              <a:t>Opposite one and three quarters roll then three quarters roll back, pull half loop up </a:t>
            </a:r>
            <a:r>
              <a:rPr lang="en-US" sz="1050" b="1" i="1" dirty="0" smtClean="0">
                <a:solidFill>
                  <a:srgbClr val="C00000"/>
                </a:solidFill>
              </a:rPr>
              <a:t>(waits </a:t>
            </a:r>
            <a:r>
              <a:rPr lang="en-US" sz="1050" b="1" i="1" dirty="0">
                <a:solidFill>
                  <a:srgbClr val="C00000"/>
                </a:solidFill>
              </a:rPr>
              <a:t>till near the </a:t>
            </a:r>
            <a:r>
              <a:rPr lang="en-US" sz="1050" b="1" i="1" dirty="0" smtClean="0">
                <a:solidFill>
                  <a:srgbClr val="C00000"/>
                </a:solidFill>
              </a:rPr>
              <a:t>top of </a:t>
            </a:r>
            <a:r>
              <a:rPr lang="en-US" sz="1050" b="1" i="1" dirty="0">
                <a:solidFill>
                  <a:srgbClr val="C00000"/>
                </a:solidFill>
              </a:rPr>
              <a:t>loop</a:t>
            </a:r>
            <a:r>
              <a:rPr lang="en-US" sz="1050" b="1" i="1" dirty="0" smtClean="0">
                <a:solidFill>
                  <a:srgbClr val="C00000"/>
                </a:solidFill>
              </a:rPr>
              <a:t>), </a:t>
            </a:r>
            <a:r>
              <a:rPr lang="en-US" sz="1050" b="1" dirty="0" smtClean="0">
                <a:solidFill>
                  <a:srgbClr val="C00000"/>
                </a:solidFill>
              </a:rPr>
              <a:t>opposite one and a quarter negative flick then three quarters roll, exit left erect. </a:t>
            </a:r>
            <a:r>
              <a:rPr lang="en-US" sz="1050" b="1" dirty="0">
                <a:solidFill>
                  <a:srgbClr val="C00000"/>
                </a:solidFill>
              </a:rPr>
              <a:t>End.</a:t>
            </a:r>
            <a:endParaRPr lang="en-GB" sz="105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050" b="1" dirty="0">
                <a:solidFill>
                  <a:srgbClr val="9900CC"/>
                </a:solidFill>
              </a:rPr>
              <a:t>JUDGE</a:t>
            </a:r>
            <a:br>
              <a:rPr lang="en-US" sz="1050" b="1" dirty="0">
                <a:solidFill>
                  <a:srgbClr val="9900CC"/>
                </a:solidFill>
              </a:rPr>
            </a:br>
            <a:r>
              <a:rPr lang="en-US" sz="1050" b="1" dirty="0" smtClean="0">
                <a:solidFill>
                  <a:srgbClr val="9900CC"/>
                </a:solidFill>
              </a:rPr>
              <a:t>5° over 1</a:t>
            </a:r>
            <a:r>
              <a:rPr lang="en-US" sz="1050" b="1" baseline="30000" dirty="0" smtClean="0">
                <a:solidFill>
                  <a:srgbClr val="9900CC"/>
                </a:solidFill>
              </a:rPr>
              <a:t>st</a:t>
            </a:r>
            <a:r>
              <a:rPr lang="en-US" sz="1050" b="1" dirty="0" smtClean="0">
                <a:solidFill>
                  <a:srgbClr val="9900CC"/>
                </a:solidFill>
              </a:rPr>
              <a:t> roll … snatched into loop … flicked early but hardly any yaw … it’s all aileron so </a:t>
            </a:r>
            <a:r>
              <a:rPr lang="en-US" sz="1050" b="1" dirty="0" smtClean="0">
                <a:solidFill>
                  <a:srgbClr val="9900CC"/>
                </a:solidFill>
              </a:rPr>
              <a:t>HZ </a:t>
            </a:r>
            <a:r>
              <a:rPr lang="en-US" sz="1050" b="1" dirty="0" smtClean="0">
                <a:solidFill>
                  <a:srgbClr val="9900CC"/>
                </a:solidFill>
              </a:rPr>
              <a:t>… three quarters good. </a:t>
            </a:r>
            <a:r>
              <a:rPr lang="en-US" sz="1050" b="1" dirty="0">
                <a:solidFill>
                  <a:srgbClr val="9900CC"/>
                </a:solidFill>
              </a:rPr>
              <a:t>Position right, </a:t>
            </a:r>
            <a:r>
              <a:rPr lang="en-US" sz="1050" b="1" dirty="0" smtClean="0">
                <a:solidFill>
                  <a:srgbClr val="9900CC"/>
                </a:solidFill>
              </a:rPr>
              <a:t>Hard </a:t>
            </a:r>
            <a:r>
              <a:rPr lang="en-US" sz="1050" b="1" dirty="0">
                <a:solidFill>
                  <a:srgbClr val="9900CC"/>
                </a:solidFill>
              </a:rPr>
              <a:t>Zero.</a:t>
            </a:r>
            <a:endParaRPr lang="en-GB" sz="1050" dirty="0">
              <a:solidFill>
                <a:srgbClr val="9900CC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050" b="1" dirty="0"/>
              <a:t>SCRIBE</a:t>
            </a:r>
            <a:br>
              <a:rPr lang="en-US" sz="1050" b="1" dirty="0"/>
            </a:br>
            <a:r>
              <a:rPr lang="en-US" sz="1050" b="1" dirty="0"/>
              <a:t>PZ because not snapped ... </a:t>
            </a:r>
            <a:r>
              <a:rPr lang="en-US" sz="1050" b="1" dirty="0" smtClean="0"/>
              <a:t>Right</a:t>
            </a:r>
            <a:r>
              <a:rPr lang="en-US" sz="1050" b="1" dirty="0"/>
              <a:t/>
            </a:r>
            <a:br>
              <a:rPr lang="en-US" sz="1050" b="1" dirty="0"/>
            </a:br>
            <a:endParaRPr lang="en-GB" sz="1050" dirty="0"/>
          </a:p>
          <a:p>
            <a:pPr>
              <a:buFont typeface="Wingdings" pitchFamily="2" charset="2"/>
              <a:buChar char="q"/>
            </a:pPr>
            <a:r>
              <a:rPr lang="en-US" sz="1050" b="1" dirty="0">
                <a:solidFill>
                  <a:srgbClr val="C00000"/>
                </a:solidFill>
              </a:rPr>
              <a:t>CALLER</a:t>
            </a:r>
            <a:br>
              <a:rPr lang="en-US" sz="1050" b="1" dirty="0">
                <a:solidFill>
                  <a:srgbClr val="C00000"/>
                </a:solidFill>
              </a:rPr>
            </a:br>
            <a:r>
              <a:rPr lang="en-US" sz="1050" b="1" dirty="0">
                <a:solidFill>
                  <a:srgbClr val="C00000"/>
                </a:solidFill>
              </a:rPr>
              <a:t>Figure three. </a:t>
            </a:r>
            <a:r>
              <a:rPr lang="en-US" sz="1050" b="1" dirty="0" smtClean="0">
                <a:solidFill>
                  <a:srgbClr val="C00000"/>
                </a:solidFill>
              </a:rPr>
              <a:t>Two by four roll to inverted, three quarters loop down </a:t>
            </a:r>
            <a:r>
              <a:rPr lang="en-US" sz="1050" b="1" i="1" dirty="0" smtClean="0">
                <a:solidFill>
                  <a:srgbClr val="C00000"/>
                </a:solidFill>
              </a:rPr>
              <a:t>(waits until nearly vertical), </a:t>
            </a:r>
            <a:r>
              <a:rPr lang="en-US" sz="1050" b="1" dirty="0" smtClean="0">
                <a:solidFill>
                  <a:srgbClr val="C00000"/>
                </a:solidFill>
              </a:rPr>
              <a:t>full roll, </a:t>
            </a:r>
            <a:r>
              <a:rPr lang="en-US" sz="1050" b="1" dirty="0">
                <a:solidFill>
                  <a:srgbClr val="C00000"/>
                </a:solidFill>
              </a:rPr>
              <a:t>push off right erect. </a:t>
            </a:r>
            <a:r>
              <a:rPr lang="en-US" sz="1050" b="1" dirty="0" smtClean="0">
                <a:solidFill>
                  <a:srgbClr val="C00000"/>
                </a:solidFill>
              </a:rPr>
              <a:t>End</a:t>
            </a:r>
            <a:endParaRPr lang="en-GB" sz="105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050" b="1" dirty="0">
                <a:solidFill>
                  <a:srgbClr val="9900CC"/>
                </a:solidFill>
              </a:rPr>
              <a:t>JUDGE</a:t>
            </a:r>
            <a:br>
              <a:rPr lang="en-US" sz="1050" b="1" dirty="0">
                <a:solidFill>
                  <a:srgbClr val="9900CC"/>
                </a:solidFill>
              </a:rPr>
            </a:br>
            <a:r>
              <a:rPr lang="en-US" sz="1050" b="1" dirty="0">
                <a:solidFill>
                  <a:srgbClr val="9900CC"/>
                </a:solidFill>
              </a:rPr>
              <a:t>Line after </a:t>
            </a:r>
            <a:r>
              <a:rPr lang="en-US" sz="1050" b="1" dirty="0" smtClean="0">
                <a:solidFill>
                  <a:srgbClr val="9900CC"/>
                </a:solidFill>
              </a:rPr>
              <a:t>two by four roll </a:t>
            </a:r>
            <a:r>
              <a:rPr lang="en-US" sz="1050" b="1" dirty="0">
                <a:solidFill>
                  <a:srgbClr val="9900CC"/>
                </a:solidFill>
              </a:rPr>
              <a:t>… second roll was early … </a:t>
            </a:r>
            <a:r>
              <a:rPr lang="en-US" sz="1050" b="1" dirty="0" smtClean="0">
                <a:solidFill>
                  <a:srgbClr val="9900CC"/>
                </a:solidFill>
              </a:rPr>
              <a:t>Position left. Six point five.</a:t>
            </a:r>
            <a:endParaRPr lang="en-GB" sz="1050" b="1" i="1" dirty="0">
              <a:solidFill>
                <a:srgbClr val="9900CC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050" b="1" dirty="0"/>
              <a:t>SCRIBE</a:t>
            </a:r>
            <a:br>
              <a:rPr lang="en-US" sz="1050" b="1" dirty="0"/>
            </a:br>
            <a:r>
              <a:rPr lang="en-US" sz="1050" b="1" dirty="0" smtClean="0"/>
              <a:t>Six point </a:t>
            </a:r>
            <a:r>
              <a:rPr lang="en-US" sz="1050" b="1" dirty="0"/>
              <a:t>five … </a:t>
            </a:r>
            <a:r>
              <a:rPr lang="en-US" sz="1050" b="1" dirty="0" smtClean="0"/>
              <a:t>Left</a:t>
            </a:r>
            <a:endParaRPr lang="en-GB" sz="105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2" y="652410"/>
            <a:ext cx="4123884" cy="5832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 flipH="1">
            <a:off x="227457" y="172598"/>
            <a:ext cx="1440160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30000"/>
              </a:lnSpc>
              <a:spcBef>
                <a:spcPct val="30000"/>
              </a:spcBef>
              <a:buNone/>
            </a:pPr>
            <a:r>
              <a:rPr lang="en-GB" i="1" dirty="0" smtClean="0">
                <a:solidFill>
                  <a:srgbClr val="332391"/>
                </a:soli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Calling 3</a:t>
            </a:r>
            <a:endParaRPr lang="en-GB" i="1" dirty="0">
              <a:solidFill>
                <a:srgbClr val="332391"/>
              </a:solidFill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984" y="446088"/>
            <a:ext cx="8207375" cy="6334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6000" b="1" dirty="0" smtClean="0">
                <a:solidFill>
                  <a:srgbClr val="332391"/>
                </a:solidFill>
                <a:latin typeface="Arial Black" pitchFamily="34" charset="0"/>
              </a:rPr>
              <a:t>Practice Calling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124744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Don’t be shy now …. !</a:t>
            </a:r>
            <a:endParaRPr lang="en-GB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772816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1.  Mark the Sequence Diagram</a:t>
            </a:r>
            <a:r>
              <a:rPr lang="en-GB" sz="500" b="1" dirty="0" smtClean="0"/>
              <a:t/>
            </a:r>
            <a:br>
              <a:rPr lang="en-GB" sz="500" b="1" dirty="0" smtClean="0"/>
            </a:br>
            <a:r>
              <a:rPr lang="en-GB" sz="500" b="1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Radii that should be matched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Rolls that should be in the ‘same’ or ‘opposite’ directions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Tricky or key figure aspects</a:t>
            </a: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3610759"/>
            <a:ext cx="367240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 Call the Sequence</a:t>
            </a:r>
            <a:r>
              <a:rPr lang="en-GB" sz="500" b="1" dirty="0" smtClean="0"/>
              <a:t/>
            </a:r>
            <a:br>
              <a:rPr lang="en-GB" sz="500" b="1" dirty="0" smtClean="0"/>
            </a:br>
            <a:r>
              <a:rPr lang="en-GB" sz="500" b="1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clear and concise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minimum words for</a:t>
            </a:r>
            <a:b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maximum 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Watch for major errors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Exit direction is important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 to say “</a:t>
            </a:r>
            <a:r>
              <a:rPr lang="en-GB" sz="2000" i="1" dirty="0" smtClean="0">
                <a:solidFill>
                  <a:srgbClr val="FF0000"/>
                </a:solidFill>
              </a:rPr>
              <a:t>End</a:t>
            </a: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when each figure is finished</a:t>
            </a: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54026"/>
            <a:ext cx="3540436" cy="4999310"/>
          </a:xfrm>
          <a:prstGeom prst="rect">
            <a:avLst/>
          </a:prstGeom>
          <a:effectLst>
            <a:outerShdw blurRad="2286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971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-80210" y="296863"/>
            <a:ext cx="898048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4000" b="1" dirty="0" smtClean="0">
                <a:latin typeface="Arial Black" pitchFamily="34" charset="0"/>
              </a:rPr>
              <a:t>The 4 minute Final Freestyle</a:t>
            </a:r>
            <a:endParaRPr lang="en-US" sz="4000" b="1" dirty="0" smtClean="0">
              <a:latin typeface="Arial Black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48923" y="1557338"/>
            <a:ext cx="4555125" cy="4525962"/>
          </a:xfrm>
        </p:spPr>
        <p:txBody>
          <a:bodyPr/>
          <a:lstStyle/>
          <a:p>
            <a:r>
              <a:rPr lang="en-GB" sz="2400" dirty="0" smtClean="0"/>
              <a:t>A change from OBJECTIVE to </a:t>
            </a:r>
            <a:r>
              <a:rPr lang="en-GB" sz="2400" b="1" u="sng" dirty="0" smtClean="0"/>
              <a:t>SUBJECTIVE</a:t>
            </a:r>
            <a:r>
              <a:rPr lang="en-GB" sz="2400" dirty="0" smtClean="0"/>
              <a:t> Judging!</a:t>
            </a:r>
            <a:r>
              <a:rPr lang="en-GB" sz="800" dirty="0" smtClean="0"/>
              <a:t/>
            </a:r>
            <a:br>
              <a:rPr lang="en-GB" sz="800" dirty="0" smtClean="0"/>
            </a:br>
            <a:r>
              <a:rPr lang="en-GB" sz="800" dirty="0" smtClean="0"/>
              <a:t>  </a:t>
            </a:r>
          </a:p>
          <a:p>
            <a:r>
              <a:rPr lang="en-GB" sz="2400" dirty="0" smtClean="0"/>
              <a:t>Remember: it is the </a:t>
            </a:r>
            <a:r>
              <a:rPr lang="en-GB" sz="2400" i="1" u="sng" dirty="0" smtClean="0"/>
              <a:t>relative</a:t>
            </a:r>
            <a:r>
              <a:rPr lang="en-GB" sz="2400" dirty="0" smtClean="0"/>
              <a:t> marks that matter, NOT the marks themselves</a:t>
            </a:r>
            <a:r>
              <a:rPr lang="en-GB" sz="800" dirty="0" smtClean="0"/>
              <a:t/>
            </a:r>
            <a:br>
              <a:rPr lang="en-GB" sz="800" dirty="0" smtClean="0"/>
            </a:br>
            <a:r>
              <a:rPr lang="en-GB" sz="800" dirty="0" smtClean="0"/>
              <a:t> </a:t>
            </a:r>
          </a:p>
          <a:p>
            <a:r>
              <a:rPr lang="en-GB" sz="2400" dirty="0"/>
              <a:t>You must hand in your marks sheet after EVERY </a:t>
            </a:r>
            <a:r>
              <a:rPr lang="en-GB" sz="2400" dirty="0" smtClean="0"/>
              <a:t>FLIGHT</a:t>
            </a: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000" dirty="0" smtClean="0"/>
              <a:t> </a:t>
            </a:r>
            <a:endParaRPr lang="en-US" sz="1000" dirty="0" smtClean="0"/>
          </a:p>
          <a:p>
            <a:r>
              <a:rPr lang="en-GB" sz="2400" dirty="0" smtClean="0"/>
              <a:t>Use the REFERENCE sheet to keep track of how you grade each competitor</a:t>
            </a:r>
            <a:endParaRPr lang="en-GB" sz="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576674" cy="4968552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20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580112" y="548681"/>
            <a:ext cx="2952328" cy="5760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GB" sz="2800" b="1" dirty="0" smtClean="0">
                <a:latin typeface="Arial Black" pitchFamily="34" charset="0"/>
              </a:rPr>
              <a:t>Use this reference </a:t>
            </a:r>
            <a:r>
              <a:rPr lang="en-GB" sz="2800" b="1" dirty="0">
                <a:latin typeface="Arial Black" pitchFamily="34" charset="0"/>
              </a:rPr>
              <a:t>sheet to record how you grade every </a:t>
            </a:r>
            <a:r>
              <a:rPr lang="en-GB" sz="2800" b="1" dirty="0" smtClean="0">
                <a:latin typeface="Arial Black" pitchFamily="34" charset="0"/>
              </a:rPr>
              <a:t>competitor, so you can ensure that they all get a balanced and fair set of </a:t>
            </a:r>
            <a:r>
              <a:rPr lang="en-US" sz="2800" b="1" dirty="0" smtClean="0">
                <a:latin typeface="Arial Black" pitchFamily="34" charset="0"/>
              </a:rPr>
              <a:t>marks.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434034" cy="6231808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8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1937" y="204788"/>
            <a:ext cx="7510463" cy="1143000"/>
          </a:xfr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  <a:reflection blurRad="6350" stA="50000" endA="300" endPos="33000" dir="5400000" sy="-100000" algn="bl" rotWithShape="0"/>
          </a:effectLst>
        </p:spPr>
        <p:txBody>
          <a:bodyPr/>
          <a:lstStyle/>
          <a:p>
            <a:pPr algn="l" eaLnBrk="1" hangingPunct="1"/>
            <a:r>
              <a:rPr lang="en-GB" sz="6000" dirty="0" smtClean="0">
                <a:solidFill>
                  <a:schemeClr val="bg2">
                    <a:lumMod val="75000"/>
                  </a:schemeClr>
                </a:solidFill>
                <a:effectLst>
                  <a:outerShdw blurRad="1905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Judges Break #2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" y="1628800"/>
            <a:ext cx="8027118" cy="461944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ickB\AppData\Local\Microsoft\Windows\Temporary Internet Files\Content.IE5\ALKK93VZ\MC910215912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6" y="5837167"/>
            <a:ext cx="1361110" cy="10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" y="1471139"/>
            <a:ext cx="1400055" cy="120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824" y="341313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IS IT 45°?    LET’S SEE!</a:t>
            </a:r>
            <a:endParaRPr lang="en-US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1000"/>
                    </a14:imgEffect>
                    <a14:imgEffect>
                      <a14:saturation sat="155000"/>
                    </a14:imgEffect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2358118" cy="134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-60000">
            <a:off x="2134123" y="5597265"/>
            <a:ext cx="3806029" cy="31370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4186E"/>
                </a:solidFill>
                <a:effectLst>
                  <a:outerShdw dist="25400" dir="2700000" algn="ctr" rotWithShape="0">
                    <a:schemeClr val="bg1">
                      <a:lumMod val="85000"/>
                      <a:alpha val="80000"/>
                    </a:schemeClr>
                  </a:outerShdw>
                </a:effectLst>
                <a:latin typeface="Impact"/>
              </a:rPr>
              <a:t>How is your attitude?</a:t>
            </a: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 rot="18978822">
            <a:off x="1467790" y="4012848"/>
            <a:ext cx="3781949" cy="31370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4186E"/>
                </a:solidFill>
                <a:effectLst>
                  <a:outerShdw dist="25400" dir="2700000" algn="ctr" rotWithShape="0">
                    <a:schemeClr val="bg1">
                      <a:lumMod val="85000"/>
                      <a:alpha val="80000"/>
                    </a:schemeClr>
                  </a:outerShdw>
                </a:effectLst>
                <a:latin typeface="Impact"/>
              </a:rPr>
              <a:t>How is your attitude?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 rot="15978626">
            <a:off x="-327298" y="3351117"/>
            <a:ext cx="3894291" cy="31370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4186E"/>
                </a:solidFill>
                <a:effectLst>
                  <a:outerShdw dist="25400" dir="2700000" algn="ctr" rotWithShape="0">
                    <a:schemeClr val="bg1">
                      <a:lumMod val="85000"/>
                      <a:alpha val="80000"/>
                    </a:schemeClr>
                  </a:outerShdw>
                </a:effectLst>
                <a:latin typeface="Impact"/>
              </a:rPr>
              <a:t>How is your attitude?</a:t>
            </a:r>
          </a:p>
        </p:txBody>
      </p:sp>
      <p:sp>
        <p:nvSpPr>
          <p:cNvPr id="13" name="Notched Right Arrow 12"/>
          <p:cNvSpPr/>
          <p:nvPr/>
        </p:nvSpPr>
        <p:spPr>
          <a:xfrm>
            <a:off x="6840766" y="5754117"/>
            <a:ext cx="2091456" cy="946347"/>
          </a:xfrm>
          <a:prstGeom prst="notchedRightArrow">
            <a:avLst/>
          </a:prstGeom>
          <a:gradFill flip="none" rotWithShape="1">
            <a:gsLst>
              <a:gs pos="0">
                <a:srgbClr val="14186E"/>
              </a:gs>
              <a:gs pos="49000">
                <a:srgbClr val="334DCF"/>
              </a:gs>
              <a:gs pos="100000">
                <a:srgbClr val="3394FF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ffectLst>
            <a:outerShdw blurRad="1905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 smtClean="0"/>
              <a:t>Show the ‘Judging Attitudes x8’ PDF</a:t>
            </a:r>
            <a:endParaRPr lang="en-GB" sz="11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150">
            <a:off x="4528005" y="2803298"/>
            <a:ext cx="3367344" cy="124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74848" y="478248"/>
            <a:ext cx="8229600" cy="631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4800" b="1" dirty="0" smtClean="0">
                <a:solidFill>
                  <a:srgbClr val="C00000"/>
                </a:solidFill>
                <a:latin typeface="Arial Black" pitchFamily="34" charset="0"/>
              </a:rPr>
              <a:t>The process of judging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848" y="2213099"/>
            <a:ext cx="4824413" cy="567829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GB" b="1" i="1" dirty="0" smtClean="0"/>
              <a:t>Caller ~ Judge ~ Scribe</a:t>
            </a:r>
          </a:p>
        </p:txBody>
      </p:sp>
      <p:pic>
        <p:nvPicPr>
          <p:cNvPr id="18436" name="Picture 6" descr="2010-Judging-line-Duxford-1200x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00" y="2996952"/>
            <a:ext cx="4614656" cy="316835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228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364088" y="2085273"/>
            <a:ext cx="3677508" cy="236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30000"/>
              </a:spcBef>
              <a:buFont typeface="Wingdings" pitchFamily="2" charset="2"/>
              <a:buChar char="v"/>
            </a:pPr>
            <a:r>
              <a:rPr lang="en-GB" sz="1600" i="1" dirty="0" smtClean="0"/>
              <a:t>Get familiar with </a:t>
            </a:r>
            <a:r>
              <a:rPr lang="en-GB" sz="1600" i="1" dirty="0"/>
              <a:t>the </a:t>
            </a:r>
            <a:r>
              <a:rPr lang="en-GB" sz="1600" i="1" dirty="0" smtClean="0"/>
              <a:t>sequence</a:t>
            </a:r>
            <a:endParaRPr lang="en-GB" sz="1600" i="1" dirty="0"/>
          </a:p>
          <a:p>
            <a:pPr marL="285750" indent="-285750">
              <a:spcBef>
                <a:spcPct val="30000"/>
              </a:spcBef>
              <a:buFont typeface="Wingdings" pitchFamily="2" charset="2"/>
              <a:buChar char="v"/>
            </a:pPr>
            <a:r>
              <a:rPr lang="en-GB" sz="1600" i="1" dirty="0"/>
              <a:t>Mark “opposites” &amp; equal radii</a:t>
            </a:r>
          </a:p>
          <a:p>
            <a:pPr marL="285750" indent="-285750">
              <a:spcBef>
                <a:spcPct val="30000"/>
              </a:spcBef>
              <a:buFont typeface="Wingdings" pitchFamily="2" charset="2"/>
              <a:buChar char="v"/>
            </a:pPr>
            <a:r>
              <a:rPr lang="en-GB" sz="1600" i="1" dirty="0" smtClean="0"/>
              <a:t>The Judge </a:t>
            </a:r>
            <a:r>
              <a:rPr lang="en-GB" sz="1600" i="1" dirty="0"/>
              <a:t>has </a:t>
            </a:r>
            <a:r>
              <a:rPr lang="en-GB" sz="1600" i="1" u="sng" dirty="0"/>
              <a:t>no </a:t>
            </a:r>
            <a:r>
              <a:rPr lang="en-GB" sz="1600" i="1" u="sng" dirty="0" smtClean="0"/>
              <a:t>paperwork</a:t>
            </a:r>
            <a:r>
              <a:rPr lang="en-GB" sz="1600" i="1" dirty="0"/>
              <a:t>:</a:t>
            </a:r>
            <a:r>
              <a:rPr lang="en-GB" sz="1600" i="1" dirty="0" smtClean="0"/>
              <a:t/>
            </a:r>
            <a:br>
              <a:rPr lang="en-GB" sz="1600" i="1" dirty="0" smtClean="0"/>
            </a:br>
            <a:r>
              <a:rPr lang="en-GB" sz="1600" i="1" dirty="0" smtClean="0"/>
              <a:t>The Caller </a:t>
            </a:r>
            <a:r>
              <a:rPr lang="en-GB" sz="1600" i="1" dirty="0"/>
              <a:t>and </a:t>
            </a:r>
            <a:r>
              <a:rPr lang="en-GB" sz="1600" i="1" dirty="0" smtClean="0"/>
              <a:t>Scribe handle this</a:t>
            </a:r>
            <a:endParaRPr lang="en-GB" sz="1600" i="1" dirty="0"/>
          </a:p>
          <a:p>
            <a:pPr marL="285750" indent="-285750">
              <a:spcBef>
                <a:spcPct val="30000"/>
              </a:spcBef>
              <a:buFont typeface="Wingdings" pitchFamily="2" charset="2"/>
              <a:buChar char="v"/>
            </a:pPr>
            <a:r>
              <a:rPr lang="en-GB" sz="1600" i="1" dirty="0" smtClean="0"/>
              <a:t>Never </a:t>
            </a:r>
            <a:r>
              <a:rPr lang="en-GB" sz="1600" i="1" dirty="0"/>
              <a:t>take your eyes off the </a:t>
            </a:r>
            <a:r>
              <a:rPr lang="en-GB" sz="1600" i="1" dirty="0" smtClean="0"/>
              <a:t>aeroplane from </a:t>
            </a:r>
            <a:r>
              <a:rPr lang="en-GB" sz="1600" i="1" dirty="0"/>
              <a:t>box entry to exit</a:t>
            </a:r>
          </a:p>
          <a:p>
            <a:pPr marL="285750" indent="-285750">
              <a:spcBef>
                <a:spcPct val="30000"/>
              </a:spcBef>
              <a:buFont typeface="Wingdings" pitchFamily="2" charset="2"/>
              <a:buChar char="v"/>
            </a:pPr>
            <a:r>
              <a:rPr lang="en-GB" sz="1600" i="1" dirty="0" smtClean="0"/>
              <a:t>The Judge uses a pencil as a guide to lines and angles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64088" y="4565267"/>
            <a:ext cx="3677508" cy="174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0" indent="-360000">
              <a:spcBef>
                <a:spcPct val="30000"/>
              </a:spcBef>
              <a:buFont typeface="Wingdings" pitchFamily="2" charset="2"/>
              <a:buChar char="q"/>
            </a:pPr>
            <a:r>
              <a:rPr lang="en-GB" sz="1600" b="1" dirty="0"/>
              <a:t>The Caller describes each element “</a:t>
            </a:r>
            <a:r>
              <a:rPr lang="en-GB" sz="1600" b="1" dirty="0" smtClean="0"/>
              <a:t>Just-In-Time”</a:t>
            </a:r>
          </a:p>
          <a:p>
            <a:pPr marL="360000" indent="-360000">
              <a:spcBef>
                <a:spcPct val="30000"/>
              </a:spcBef>
              <a:buFont typeface="Wingdings" pitchFamily="2" charset="2"/>
              <a:buChar char="q"/>
            </a:pPr>
            <a:r>
              <a:rPr lang="en-GB" sz="1600" b="1" dirty="0"/>
              <a:t>T</a:t>
            </a:r>
            <a:r>
              <a:rPr lang="en-GB" sz="1600" b="1" dirty="0" smtClean="0"/>
              <a:t>he </a:t>
            </a:r>
            <a:r>
              <a:rPr lang="en-GB" sz="1600" b="1" dirty="0"/>
              <a:t>Judge </a:t>
            </a:r>
            <a:r>
              <a:rPr lang="en-GB" sz="1600" b="1" dirty="0" smtClean="0"/>
              <a:t>observes, checks! </a:t>
            </a:r>
            <a:r>
              <a:rPr lang="en-GB" sz="1600" b="1" dirty="0"/>
              <a:t>judges</a:t>
            </a:r>
            <a:r>
              <a:rPr lang="en-GB" sz="1600" b="1" dirty="0" smtClean="0"/>
              <a:t>, grades and comments</a:t>
            </a:r>
          </a:p>
          <a:p>
            <a:pPr marL="360000" indent="-360000">
              <a:spcBef>
                <a:spcPct val="30000"/>
              </a:spcBef>
              <a:buFont typeface="Wingdings" pitchFamily="2" charset="2"/>
              <a:buChar char="q"/>
            </a:pPr>
            <a:r>
              <a:rPr lang="en-GB" sz="1600" b="1" dirty="0" smtClean="0"/>
              <a:t>The </a:t>
            </a:r>
            <a:r>
              <a:rPr lang="en-GB" sz="1600" b="1" dirty="0"/>
              <a:t>Scribe notes the marks and </a:t>
            </a:r>
            <a:r>
              <a:rPr lang="en-GB" sz="1600" b="1" dirty="0" smtClean="0"/>
              <a:t>the comments</a:t>
            </a:r>
            <a:endParaRPr lang="en-GB" sz="16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5612" y="989856"/>
            <a:ext cx="59046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6600" b="1" i="1" dirty="0">
                <a:ln w="19050">
                  <a:solidFill>
                    <a:schemeClr val="accent1">
                      <a:lumMod val="90000"/>
                    </a:schemeClr>
                  </a:solidFill>
                </a:ln>
                <a:solidFill>
                  <a:srgbClr val="334DCF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itchFamily="66" charset="0"/>
              </a:rPr>
              <a:t>The </a:t>
            </a:r>
            <a:r>
              <a:rPr lang="en-GB" sz="6600" b="1" i="1" dirty="0" smtClean="0">
                <a:ln w="19050">
                  <a:solidFill>
                    <a:schemeClr val="accent1">
                      <a:lumMod val="90000"/>
                    </a:schemeClr>
                  </a:solidFill>
                </a:ln>
                <a:solidFill>
                  <a:srgbClr val="334DCF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itchFamily="66" charset="0"/>
              </a:rPr>
              <a:t>Judging Team</a:t>
            </a:r>
            <a:endParaRPr lang="en-GB" sz="6600" b="1" i="1" dirty="0">
              <a:ln w="19050">
                <a:solidFill>
                  <a:schemeClr val="accent1">
                    <a:lumMod val="90000"/>
                  </a:schemeClr>
                </a:solidFill>
              </a:ln>
              <a:solidFill>
                <a:srgbClr val="334DCF"/>
              </a:soli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26244" y="1295012"/>
            <a:ext cx="8229600" cy="765836"/>
          </a:xfrm>
        </p:spPr>
        <p:txBody>
          <a:bodyPr/>
          <a:lstStyle/>
          <a:p>
            <a:pPr algn="l" eaLnBrk="1" hangingPunct="1"/>
            <a:r>
              <a:rPr lang="en-GB" sz="4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Mark </a:t>
            </a:r>
            <a:r>
              <a:rPr lang="en-GB" sz="4000" b="1" i="1" u="sng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ONLY WHAT YOU SEE</a:t>
            </a:r>
          </a:p>
        </p:txBody>
      </p:sp>
      <p:pic>
        <p:nvPicPr>
          <p:cNvPr id="23555" name="Picture 8" descr="MPj0426505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0872" y="2339557"/>
            <a:ext cx="3992563" cy="3024187"/>
          </a:xfrm>
          <a:noFill/>
          <a:ln w="25400" cmpd="dbl">
            <a:solidFill>
              <a:schemeClr val="accent1">
                <a:lumMod val="75000"/>
              </a:schemeClr>
            </a:solidFill>
          </a:ln>
          <a:effectLst>
            <a:outerShdw blurRad="228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2277644"/>
            <a:ext cx="4038600" cy="3302000"/>
          </a:xfrm>
        </p:spPr>
        <p:txBody>
          <a:bodyPr/>
          <a:lstStyle/>
          <a:p>
            <a:pPr eaLnBrk="1" hangingPunct="1"/>
            <a:r>
              <a:rPr lang="en-GB" sz="1800" b="1" i="1" dirty="0" smtClean="0"/>
              <a:t>Judging must be objective. Check carefully, then assess and judge only what you see</a:t>
            </a:r>
          </a:p>
          <a:p>
            <a:pPr eaLnBrk="1" hangingPunct="1"/>
            <a:r>
              <a:rPr lang="en-GB" sz="1800" b="1" i="1" dirty="0" smtClean="0"/>
              <a:t>If an aeroplane does not demonstrate the required criteria then a zero or the right downgrade must be given</a:t>
            </a:r>
          </a:p>
          <a:p>
            <a:pPr eaLnBrk="1" hangingPunct="1"/>
            <a:r>
              <a:rPr lang="en-GB" sz="1800" b="1" i="1" dirty="0" smtClean="0"/>
              <a:t>If the required criteria for a flick are not seen you must not GIVE a mark because “I know that aeroplane and how it flies!” </a:t>
            </a:r>
            <a:endParaRPr lang="en-GB" sz="18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579597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If it didn’t flick / slide / spin then it </a:t>
            </a:r>
            <a:r>
              <a:rPr lang="en-GB" b="1" i="1" u="sng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must</a:t>
            </a:r>
            <a:r>
              <a:rPr lang="en-GB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be given </a:t>
            </a:r>
            <a:r>
              <a:rPr lang="en-GB" b="1" spc="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an HZ</a:t>
            </a:r>
            <a:endParaRPr lang="en-GB" b="1" spc="2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7620" y="269776"/>
            <a:ext cx="42574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6600" b="1" i="1" dirty="0" smtClean="0">
                <a:ln w="19050">
                  <a:solidFill>
                    <a:schemeClr val="accent1">
                      <a:lumMod val="90000"/>
                    </a:schemeClr>
                  </a:solidFill>
                </a:ln>
                <a:solidFill>
                  <a:srgbClr val="334DCF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itchFamily="66" charset="0"/>
              </a:rPr>
              <a:t>1. The Judge</a:t>
            </a:r>
            <a:endParaRPr lang="en-GB" sz="6600" b="1" i="1" dirty="0">
              <a:ln w="19050">
                <a:solidFill>
                  <a:schemeClr val="accent1">
                    <a:lumMod val="90000"/>
                  </a:schemeClr>
                </a:solidFill>
              </a:ln>
              <a:solidFill>
                <a:srgbClr val="334DCF"/>
              </a:soli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1268760"/>
            <a:ext cx="644420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GB" sz="5800" b="1" dirty="0" smtClean="0">
                <a:solidFill>
                  <a:srgbClr val="C00000"/>
                </a:solidFill>
                <a:latin typeface="Arial Black" pitchFamily="34" charset="0"/>
              </a:rPr>
              <a:t>Creating Time</a:t>
            </a:r>
            <a:r>
              <a:rPr lang="en-GB" sz="5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87824" y="2437086"/>
            <a:ext cx="5554662" cy="1728217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GB" sz="1800" i="1" dirty="0" smtClean="0"/>
              <a:t>Remain calm!</a:t>
            </a:r>
          </a:p>
          <a:p>
            <a:pPr eaLnBrk="1" hangingPunct="1">
              <a:spcBef>
                <a:spcPct val="30000"/>
              </a:spcBef>
            </a:pPr>
            <a:r>
              <a:rPr lang="en-GB" sz="1800" i="1" dirty="0" smtClean="0"/>
              <a:t>Call clearly and at the right speed to </a:t>
            </a:r>
            <a:r>
              <a:rPr lang="en-GB" sz="1800" u="sng" dirty="0" smtClean="0"/>
              <a:t>create time </a:t>
            </a:r>
            <a:r>
              <a:rPr lang="en-GB" sz="1800" i="1" dirty="0" smtClean="0"/>
              <a:t>for the judge to concentrate on the small errors</a:t>
            </a:r>
          </a:p>
          <a:p>
            <a:pPr eaLnBrk="1" hangingPunct="1">
              <a:spcBef>
                <a:spcPct val="30000"/>
              </a:spcBef>
            </a:pPr>
            <a:r>
              <a:rPr lang="en-GB" sz="1800" i="1" dirty="0" smtClean="0"/>
              <a:t>The Caller is also responsible for helping the judge to spot gross  errors: the </a:t>
            </a:r>
            <a:r>
              <a:rPr lang="en-GB" sz="1800" b="1" dirty="0" smtClean="0"/>
              <a:t>Hard Zeros</a:t>
            </a:r>
          </a:p>
        </p:txBody>
      </p:sp>
      <p:pic>
        <p:nvPicPr>
          <p:cNvPr id="4102" name="Picture 6" descr="C:\Users\NickB\AppData\Local\Microsoft\Windows\Temporary Internet Files\Content.IE5\P3N2H5JG\MP9003058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6" y="1511135"/>
            <a:ext cx="2010072" cy="257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293096"/>
            <a:ext cx="813690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30000"/>
              </a:spcBef>
            </a:pPr>
            <a:r>
              <a:rPr lang="en-GB" b="1" dirty="0"/>
              <a:t>The principle </a:t>
            </a:r>
            <a:r>
              <a:rPr lang="en-GB" b="1" dirty="0" smtClean="0"/>
              <a:t>is:</a:t>
            </a:r>
            <a:r>
              <a:rPr lang="en-GB" sz="400" b="1" dirty="0" smtClean="0"/>
              <a:t/>
            </a:r>
            <a:br>
              <a:rPr lang="en-GB" sz="400" b="1" dirty="0" smtClean="0"/>
            </a:br>
            <a:r>
              <a:rPr lang="en-GB" sz="400" b="1" dirty="0" smtClean="0"/>
              <a:t> </a:t>
            </a:r>
          </a:p>
          <a:p>
            <a:pPr marL="285750" indent="-285750">
              <a:spcBef>
                <a:spcPct val="30000"/>
              </a:spcBef>
              <a:buFont typeface="Wingdings" pitchFamily="2" charset="2"/>
              <a:buChar char="ü"/>
            </a:pPr>
            <a:r>
              <a:rPr lang="en-GB" sz="1600" b="1" dirty="0"/>
              <a:t>Give a running commentary on the detail within the figure just </a:t>
            </a:r>
            <a:r>
              <a:rPr lang="en-GB" sz="1600" b="1" u="sng" dirty="0"/>
              <a:t>before</a:t>
            </a:r>
            <a:r>
              <a:rPr lang="en-GB" sz="1600" b="1" dirty="0"/>
              <a:t> each item begins, including radii that should be the same, left / right / cross-box exit etc.</a:t>
            </a:r>
          </a:p>
          <a:p>
            <a:pPr marL="285750" indent="-285750">
              <a:spcBef>
                <a:spcPct val="30000"/>
              </a:spcBef>
              <a:buFont typeface="Wingdings" pitchFamily="2" charset="2"/>
              <a:buChar char="ü"/>
            </a:pPr>
            <a:r>
              <a:rPr lang="en-GB" sz="1600" b="1" dirty="0" smtClean="0"/>
              <a:t>Saying the </a:t>
            </a:r>
            <a:r>
              <a:rPr lang="en-GB" sz="1600" b="1" dirty="0"/>
              <a:t>general outline of the figure FIRST </a:t>
            </a:r>
            <a:r>
              <a:rPr lang="en-GB" sz="1600" b="1" dirty="0" smtClean="0"/>
              <a:t>can sometimes be useful, but more often leads to confusion with complicated figures. Don’t overcomplicate!</a:t>
            </a:r>
            <a:endParaRPr lang="en-GB" sz="1600" b="1" dirty="0"/>
          </a:p>
          <a:p>
            <a:pPr marL="285750" indent="-285750" eaLnBrk="1" hangingPunct="1">
              <a:spcBef>
                <a:spcPct val="30000"/>
              </a:spcBef>
              <a:buFont typeface="Wingdings" pitchFamily="2" charset="2"/>
              <a:buChar char="ü"/>
            </a:pPr>
            <a:r>
              <a:rPr lang="en-GB" sz="1600" b="1" dirty="0" smtClean="0"/>
              <a:t>Always use </a:t>
            </a:r>
            <a:r>
              <a:rPr lang="en-GB" sz="1600" b="1" dirty="0"/>
              <a:t>the </a:t>
            </a:r>
            <a:r>
              <a:rPr lang="en-GB" sz="1600" b="1" u="sng" dirty="0"/>
              <a:t>minimum</a:t>
            </a:r>
            <a:r>
              <a:rPr lang="en-GB" sz="1600" b="1" dirty="0"/>
              <a:t> </a:t>
            </a:r>
            <a:r>
              <a:rPr lang="en-GB" sz="1600" b="1" dirty="0" smtClean="0"/>
              <a:t>of words to convey the </a:t>
            </a:r>
            <a:r>
              <a:rPr lang="en-GB" sz="1600" b="1" u="sng" dirty="0"/>
              <a:t>maximum</a:t>
            </a:r>
            <a:r>
              <a:rPr lang="en-GB" sz="1600" b="1" dirty="0"/>
              <a:t> </a:t>
            </a:r>
            <a:r>
              <a:rPr lang="en-GB" sz="1600" b="1" dirty="0" smtClean="0"/>
              <a:t>of information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9569" y="269776"/>
            <a:ext cx="47926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6600" b="1" i="1" dirty="0" smtClean="0">
                <a:ln w="19050">
                  <a:solidFill>
                    <a:schemeClr val="accent1">
                      <a:lumMod val="90000"/>
                    </a:schemeClr>
                  </a:solidFill>
                </a:ln>
                <a:solidFill>
                  <a:srgbClr val="334DCF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itchFamily="66" charset="0"/>
              </a:rPr>
              <a:t>2. The Caller</a:t>
            </a:r>
            <a:endParaRPr lang="en-GB" sz="6600" b="1" i="1" dirty="0">
              <a:ln w="19050">
                <a:solidFill>
                  <a:schemeClr val="accent1">
                    <a:lumMod val="90000"/>
                  </a:schemeClr>
                </a:solidFill>
              </a:ln>
              <a:solidFill>
                <a:srgbClr val="334DCF"/>
              </a:soli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3604" y="274638"/>
            <a:ext cx="42574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6600" b="1" i="1" dirty="0" smtClean="0">
                <a:ln w="19050">
                  <a:solidFill>
                    <a:schemeClr val="accent1">
                      <a:lumMod val="90000"/>
                    </a:schemeClr>
                  </a:solidFill>
                </a:ln>
                <a:solidFill>
                  <a:srgbClr val="334DCF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itchFamily="66" charset="0"/>
              </a:rPr>
              <a:t>3. The </a:t>
            </a:r>
            <a:r>
              <a:rPr lang="en-GB" sz="6600" b="1" i="1" dirty="0">
                <a:ln w="19050">
                  <a:solidFill>
                    <a:schemeClr val="accent1">
                      <a:lumMod val="90000"/>
                    </a:schemeClr>
                  </a:solidFill>
                </a:ln>
                <a:solidFill>
                  <a:srgbClr val="334DCF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itchFamily="66" charset="0"/>
              </a:rPr>
              <a:t>Scribe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395288" y="1556792"/>
            <a:ext cx="8291512" cy="44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GB" sz="2000" i="1" dirty="0"/>
              <a:t>An experienced scribe</a:t>
            </a:r>
            <a:br>
              <a:rPr lang="en-GB" sz="2000" i="1" dirty="0"/>
            </a:br>
            <a:r>
              <a:rPr lang="en-GB" sz="2000" i="1" dirty="0"/>
              <a:t>can assist in looking for</a:t>
            </a:r>
            <a:br>
              <a:rPr lang="en-GB" sz="2000" i="1" dirty="0"/>
            </a:br>
            <a:r>
              <a:rPr lang="en-GB" sz="2000" i="1" dirty="0"/>
              <a:t>gross errors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GB" sz="2000" i="1" dirty="0"/>
              <a:t>He/she should repeat the</a:t>
            </a:r>
            <a:br>
              <a:rPr lang="en-GB" sz="2000" i="1" dirty="0"/>
            </a:br>
            <a:r>
              <a:rPr lang="en-GB" sz="2000" i="1" dirty="0"/>
              <a:t>mark called by the judge</a:t>
            </a:r>
            <a:br>
              <a:rPr lang="en-GB" sz="2000" i="1" dirty="0"/>
            </a:br>
            <a:r>
              <a:rPr lang="en-GB" sz="2000" i="1" dirty="0"/>
              <a:t>after each figure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GB" sz="2000" i="1" dirty="0"/>
              <a:t>The scribe listens for the</a:t>
            </a:r>
            <a:br>
              <a:rPr lang="en-GB" sz="2000" i="1" dirty="0"/>
            </a:br>
            <a:r>
              <a:rPr lang="en-GB" sz="2000" i="1" dirty="0"/>
              <a:t>caller to say “</a:t>
            </a:r>
            <a:r>
              <a:rPr lang="en-GB" sz="2000" i="1" dirty="0">
                <a:solidFill>
                  <a:srgbClr val="FF0000"/>
                </a:solidFill>
              </a:rPr>
              <a:t>End</a:t>
            </a:r>
            <a:r>
              <a:rPr lang="en-GB" sz="2000" i="1" dirty="0"/>
              <a:t>” and if the judge does not give a mark then he simply calls “Mark?”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GB" sz="2000" i="1" dirty="0"/>
              <a:t>The main job of the scribe is to write down the mark, </a:t>
            </a:r>
            <a:r>
              <a:rPr lang="en-GB" sz="2000" i="1" dirty="0" smtClean="0"/>
              <a:t>and he </a:t>
            </a:r>
            <a:r>
              <a:rPr lang="en-GB" sz="2000" i="1" u="sng" dirty="0" smtClean="0">
                <a:solidFill>
                  <a:srgbClr val="FF0000"/>
                </a:solidFill>
              </a:rPr>
              <a:t>must</a:t>
            </a:r>
            <a:r>
              <a:rPr lang="en-GB" sz="2000" i="1" dirty="0" smtClean="0"/>
              <a:t> note the reasons for </a:t>
            </a:r>
            <a:r>
              <a:rPr lang="en-GB" sz="2000" i="1" dirty="0"/>
              <a:t>ZERO’s (</a:t>
            </a:r>
            <a:r>
              <a:rPr lang="en-GB" sz="2000" i="1" dirty="0" smtClean="0"/>
              <a:t>HZ or </a:t>
            </a:r>
            <a:r>
              <a:rPr lang="en-GB" sz="2000" i="1" dirty="0"/>
              <a:t>0.0</a:t>
            </a:r>
            <a:r>
              <a:rPr lang="en-GB" sz="2000" i="1" dirty="0" smtClean="0"/>
              <a:t>)</a:t>
            </a:r>
            <a:endParaRPr lang="en-GB" sz="2000" i="1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GB" sz="2000" i="1" dirty="0"/>
              <a:t>If he has time to write other comments given by the Judge so much the </a:t>
            </a:r>
            <a:r>
              <a:rPr lang="en-GB" sz="2000" i="1" dirty="0" smtClean="0"/>
              <a:t>better - pilots </a:t>
            </a:r>
            <a:r>
              <a:rPr lang="en-GB" sz="2000" i="1" dirty="0"/>
              <a:t>do appreciate </a:t>
            </a:r>
            <a:r>
              <a:rPr lang="en-GB" sz="2000" i="1" dirty="0" smtClean="0"/>
              <a:t>it</a:t>
            </a:r>
            <a:endParaRPr lang="en-GB" sz="2000" i="1" dirty="0"/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41044" y="620713"/>
            <a:ext cx="3847306" cy="29829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2286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64088" y="4080990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3A3AB0"/>
                </a:solidFill>
              </a:rPr>
              <a:t>In the team on the RIGHT the judge is giving full attention to marking the figures</a:t>
            </a:r>
            <a:endParaRPr lang="en-GB" b="1" dirty="0">
              <a:solidFill>
                <a:srgbClr val="3A3AB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51520" y="404664"/>
            <a:ext cx="7884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800" b="1" kern="0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Remember :  “Mark only what you </a:t>
            </a:r>
            <a:r>
              <a:rPr lang="en-GB" sz="2800" b="1" i="1" u="sng" kern="0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see</a:t>
            </a:r>
            <a:r>
              <a:rPr lang="en-GB" sz="2800" b="1" kern="0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”</a:t>
            </a:r>
            <a:r>
              <a:rPr lang="en-GB" b="1" kern="0" dirty="0" smtClean="0">
                <a:ln w="12700">
                  <a:solidFill>
                    <a:schemeClr val="tx1"/>
                  </a:solidFill>
                </a:ln>
                <a:solidFill>
                  <a:srgbClr val="E8E8F8"/>
                </a:solidFill>
                <a:latin typeface="Arial Black" pitchFamily="34" charset="0"/>
              </a:rPr>
              <a:t/>
            </a:r>
            <a:br>
              <a:rPr lang="en-GB" b="1" kern="0" dirty="0" smtClean="0">
                <a:ln w="12700">
                  <a:solidFill>
                    <a:schemeClr val="tx1"/>
                  </a:solidFill>
                </a:ln>
                <a:solidFill>
                  <a:srgbClr val="E8E8F8"/>
                </a:solidFill>
                <a:latin typeface="Arial Black" pitchFamily="34" charset="0"/>
              </a:rPr>
            </a:br>
            <a:r>
              <a:rPr lang="en-GB" b="1" kern="0" dirty="0" smtClean="0">
                <a:gradFill flip="none" rotWithShape="1">
                  <a:gsLst>
                    <a:gs pos="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Arial Black" pitchFamily="34" charset="0"/>
              </a:rPr>
              <a:t>Compare these judges …</a:t>
            </a:r>
            <a:endParaRPr lang="en-GB" kern="0" dirty="0" smtClean="0">
              <a:gradFill flip="none" rotWithShape="1">
                <a:gsLst>
                  <a:gs pos="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/>
              </a:gra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1" y="1772816"/>
            <a:ext cx="4640415" cy="33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64088" y="1772816"/>
            <a:ext cx="31683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3A3AB0"/>
                </a:solidFill>
              </a:rPr>
              <a:t>In the team on the LEFT the judge is dividing his attention between looking down at his Form-B and looking up to mark the figures.</a:t>
            </a:r>
            <a:r>
              <a:rPr lang="en-GB" sz="600" b="1" i="1" dirty="0" smtClean="0">
                <a:solidFill>
                  <a:srgbClr val="3A3AB0"/>
                </a:solidFill>
              </a:rPr>
              <a:t/>
            </a:r>
            <a:br>
              <a:rPr lang="en-GB" sz="600" b="1" i="1" dirty="0" smtClean="0">
                <a:solidFill>
                  <a:srgbClr val="3A3AB0"/>
                </a:solidFill>
              </a:rPr>
            </a:br>
            <a:r>
              <a:rPr lang="en-GB" sz="600" b="1" i="1" dirty="0" smtClean="0">
                <a:solidFill>
                  <a:srgbClr val="3A3AB0"/>
                </a:solidFill>
              </a:rPr>
              <a:t> </a:t>
            </a:r>
          </a:p>
          <a:p>
            <a:r>
              <a:rPr lang="en-GB" b="1" i="1" dirty="0" smtClean="0">
                <a:solidFill>
                  <a:srgbClr val="3A3AB0"/>
                </a:solidFill>
              </a:rPr>
              <a:t>Focus near, focus far … !</a:t>
            </a:r>
            <a:endParaRPr lang="en-GB" b="1" dirty="0">
              <a:solidFill>
                <a:srgbClr val="3A3AB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300686" y="5229200"/>
            <a:ext cx="859179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ct val="30000"/>
              </a:spcBef>
              <a:buFontTx/>
              <a:buNone/>
            </a:pPr>
            <a:r>
              <a:rPr lang="en-GB" kern="0" dirty="0" smtClean="0">
                <a:gradFill>
                  <a:gsLst>
                    <a:gs pos="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Judging requires unbroken attention.</a:t>
            </a:r>
            <a:br>
              <a:rPr lang="en-GB" kern="0" dirty="0" smtClean="0">
                <a:gradFill>
                  <a:gsLst>
                    <a:gs pos="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GB" sz="2800" kern="0" dirty="0" smtClean="0">
                <a:gradFill>
                  <a:gsLst>
                    <a:gs pos="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 good </a:t>
            </a:r>
            <a:r>
              <a:rPr lang="en-GB" kern="0" dirty="0" smtClean="0">
                <a:gradFill>
                  <a:gsLst>
                    <a:gs pos="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</a:t>
            </a:r>
            <a:r>
              <a:rPr lang="en-GB" sz="2800" kern="0" dirty="0" smtClean="0">
                <a:gradFill>
                  <a:gsLst>
                    <a:gs pos="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ALLER and </a:t>
            </a:r>
            <a:r>
              <a:rPr lang="en-GB" b="1" kern="0" dirty="0" smtClean="0">
                <a:gradFill>
                  <a:gsLst>
                    <a:gs pos="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</a:t>
            </a:r>
            <a:r>
              <a:rPr lang="en-GB" sz="2800" kern="0" dirty="0" smtClean="0">
                <a:gradFill>
                  <a:gsLst>
                    <a:gs pos="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EAMWORK are vital!</a:t>
            </a:r>
          </a:p>
        </p:txBody>
      </p:sp>
    </p:spTree>
    <p:extLst>
      <p:ext uri="{BB962C8B-B14F-4D97-AF65-F5344CB8AC3E}">
        <p14:creationId xmlns:p14="http://schemas.microsoft.com/office/powerpoint/2010/main" val="1359948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69703" y="706438"/>
            <a:ext cx="4124325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lnSpc>
                <a:spcPts val="6000"/>
              </a:lnSpc>
            </a:pPr>
            <a:r>
              <a:rPr lang="en-GB" sz="6600" b="1" dirty="0" smtClean="0">
                <a:ln>
                  <a:solidFill>
                    <a:schemeClr val="accent1"/>
                  </a:solidFill>
                </a:ln>
                <a:solidFill>
                  <a:srgbClr val="334DCF"/>
                </a:solidFill>
                <a:latin typeface="Brush Script MT" pitchFamily="66" charset="0"/>
              </a:rPr>
              <a:t>Marking the Forms</a:t>
            </a:r>
            <a:endParaRPr lang="en-US" sz="6600" b="1" dirty="0" smtClean="0">
              <a:ln>
                <a:solidFill>
                  <a:schemeClr val="accent1"/>
                </a:solidFill>
              </a:ln>
              <a:solidFill>
                <a:srgbClr val="334DCF"/>
              </a:solidFill>
              <a:latin typeface="Brush Script MT" pitchFamily="66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313556" y="2349500"/>
            <a:ext cx="4762500" cy="38163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b="1" dirty="0" smtClean="0"/>
              <a:t>Flight number</a:t>
            </a:r>
          </a:p>
          <a:p>
            <a:pPr>
              <a:spcAft>
                <a:spcPts val="600"/>
              </a:spcAft>
            </a:pPr>
            <a:r>
              <a:rPr lang="en-GB" sz="2400" b="1" dirty="0" smtClean="0"/>
              <a:t>Judge number and name</a:t>
            </a:r>
          </a:p>
          <a:p>
            <a:pPr>
              <a:spcAft>
                <a:spcPts val="600"/>
              </a:spcAft>
            </a:pPr>
            <a:r>
              <a:rPr lang="en-GB" sz="2400" b="1" dirty="0" smtClean="0"/>
              <a:t>Make sure it is signed</a:t>
            </a:r>
          </a:p>
          <a:p>
            <a:pPr>
              <a:spcAft>
                <a:spcPts val="600"/>
              </a:spcAft>
            </a:pPr>
            <a:r>
              <a:rPr lang="en-GB" sz="2400" b="1" dirty="0" smtClean="0"/>
              <a:t>Ensure the correct use of AV, HZ and </a:t>
            </a:r>
            <a:r>
              <a:rPr lang="en-GB" sz="2400" b="1" dirty="0" smtClean="0"/>
              <a:t>0.0</a:t>
            </a:r>
            <a:endParaRPr lang="en-GB" sz="2400" b="1" dirty="0" smtClean="0"/>
          </a:p>
          <a:p>
            <a:pPr>
              <a:spcAft>
                <a:spcPts val="600"/>
              </a:spcAft>
            </a:pPr>
            <a:r>
              <a:rPr lang="en-GB" sz="2400" b="1" dirty="0" smtClean="0"/>
              <a:t>Position mark recorded</a:t>
            </a:r>
          </a:p>
          <a:p>
            <a:pPr>
              <a:spcAft>
                <a:spcPts val="600"/>
              </a:spcAft>
            </a:pPr>
            <a:r>
              <a:rPr lang="en-GB" sz="2400" b="1" dirty="0" smtClean="0"/>
              <a:t>NP if no penalties</a:t>
            </a:r>
            <a:endParaRPr lang="en-US" sz="2400" b="1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78" y="764704"/>
            <a:ext cx="41052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374848" y="3000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GB" b="1" dirty="0" smtClean="0">
                <a:ln w="12700">
                  <a:solidFill>
                    <a:schemeClr val="tx1"/>
                  </a:solidFill>
                </a:ln>
                <a:noFill/>
                <a:latin typeface="Arial Black" pitchFamily="34" charset="0"/>
              </a:rPr>
              <a:t>Calling Angles and Loops</a:t>
            </a:r>
            <a:endParaRPr lang="en-US" b="1" dirty="0" smtClean="0">
              <a:ln w="12700">
                <a:solidFill>
                  <a:schemeClr val="tx1"/>
                </a:solidFill>
              </a:ln>
              <a:noFill/>
              <a:latin typeface="Arial Black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17398" y="2958127"/>
            <a:ext cx="100560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04570" y="1840789"/>
            <a:ext cx="0" cy="9497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3802" y="3732720"/>
            <a:ext cx="703864" cy="70387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25198" y="5143199"/>
            <a:ext cx="832779" cy="832779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7564" y="2958127"/>
            <a:ext cx="1145272" cy="31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Horizontal</a:t>
            </a:r>
            <a:endParaRPr lang="en-GB" sz="1400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1286400" y="2153533"/>
            <a:ext cx="895448" cy="31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Vertical</a:t>
            </a:r>
            <a:endParaRPr lang="en-GB" sz="1400" dirty="0"/>
          </a:p>
        </p:txBody>
      </p:sp>
      <p:sp>
        <p:nvSpPr>
          <p:cNvPr id="26" name="Rectangle 25"/>
          <p:cNvSpPr/>
          <p:nvPr/>
        </p:nvSpPr>
        <p:spPr>
          <a:xfrm rot="18900000">
            <a:off x="167171" y="3822791"/>
            <a:ext cx="1536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45° up, positive</a:t>
            </a:r>
            <a:endParaRPr lang="en-GB" sz="1400" dirty="0"/>
          </a:p>
        </p:txBody>
      </p:sp>
      <p:sp>
        <p:nvSpPr>
          <p:cNvPr id="27" name="Rectangle 26"/>
          <p:cNvSpPr/>
          <p:nvPr/>
        </p:nvSpPr>
        <p:spPr>
          <a:xfrm rot="2700000">
            <a:off x="442721" y="5356317"/>
            <a:ext cx="2387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45° down, negative</a:t>
            </a:r>
            <a:endParaRPr lang="en-GB" sz="1400" dirty="0"/>
          </a:p>
        </p:txBody>
      </p:sp>
      <p:sp>
        <p:nvSpPr>
          <p:cNvPr id="31" name="Oval 30"/>
          <p:cNvSpPr/>
          <p:nvPr/>
        </p:nvSpPr>
        <p:spPr>
          <a:xfrm>
            <a:off x="2853972" y="1868722"/>
            <a:ext cx="1117338" cy="1089405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909839" y="2958127"/>
            <a:ext cx="100560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091406" y="2958127"/>
            <a:ext cx="642470" cy="31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Loop</a:t>
            </a:r>
            <a:endParaRPr lang="en-GB" sz="1400" dirty="0"/>
          </a:p>
        </p:txBody>
      </p:sp>
      <p:sp>
        <p:nvSpPr>
          <p:cNvPr id="32" name="Oval 31"/>
          <p:cNvSpPr/>
          <p:nvPr/>
        </p:nvSpPr>
        <p:spPr>
          <a:xfrm>
            <a:off x="4355976" y="1868722"/>
            <a:ext cx="1256418" cy="1089405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4271588" y="1826822"/>
            <a:ext cx="782137" cy="117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718523" y="2958127"/>
            <a:ext cx="335202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18523" y="1868722"/>
            <a:ext cx="335202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402756" y="2958127"/>
            <a:ext cx="1793344" cy="31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Push half loop</a:t>
            </a:r>
            <a:endParaRPr lang="en-GB" sz="1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4175512" y="4325856"/>
            <a:ext cx="1836648" cy="1117338"/>
            <a:chOff x="3927668" y="4052185"/>
            <a:chExt cx="1836648" cy="1117338"/>
          </a:xfrm>
        </p:grpSpPr>
        <p:sp>
          <p:nvSpPr>
            <p:cNvPr id="49" name="Oval 48"/>
            <p:cNvSpPr/>
            <p:nvPr/>
          </p:nvSpPr>
          <p:spPr>
            <a:xfrm rot="2896503">
              <a:off x="4660945" y="4066151"/>
              <a:ext cx="1117338" cy="1089405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3" name="Rectangle 52"/>
            <p:cNvSpPr/>
            <p:nvPr/>
          </p:nvSpPr>
          <p:spPr>
            <a:xfrm rot="2896503">
              <a:off x="4123202" y="4126925"/>
              <a:ext cx="782137" cy="1173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2896503">
              <a:off x="4533928" y="4848295"/>
              <a:ext cx="33520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2896503" flipV="1">
              <a:off x="4722700" y="4137839"/>
              <a:ext cx="0" cy="33520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4988681" y="5470959"/>
            <a:ext cx="911283" cy="31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3/4 loop</a:t>
            </a:r>
            <a:endParaRPr lang="en-GB" sz="1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6205987" y="1861020"/>
            <a:ext cx="501057" cy="706039"/>
            <a:chOff x="7452320" y="1654876"/>
            <a:chExt cx="645822" cy="910028"/>
          </a:xfrm>
        </p:grpSpPr>
        <p:sp>
          <p:nvSpPr>
            <p:cNvPr id="59" name="Oval 58"/>
            <p:cNvSpPr/>
            <p:nvPr/>
          </p:nvSpPr>
          <p:spPr>
            <a:xfrm rot="16200000">
              <a:off x="7467697" y="1662564"/>
              <a:ext cx="615068" cy="59969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7559957" y="1854773"/>
              <a:ext cx="430548" cy="64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8075077" y="1962410"/>
              <a:ext cx="1" cy="60249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475386" y="1962411"/>
              <a:ext cx="0" cy="4305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6739532" y="2944966"/>
            <a:ext cx="1593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Pull half loop</a:t>
            </a:r>
            <a:endParaRPr lang="en-GB" sz="1400" dirty="0"/>
          </a:p>
        </p:txBody>
      </p:sp>
      <p:grpSp>
        <p:nvGrpSpPr>
          <p:cNvPr id="69" name="Group 68"/>
          <p:cNvGrpSpPr/>
          <p:nvPr/>
        </p:nvGrpSpPr>
        <p:grpSpPr>
          <a:xfrm rot="8137363">
            <a:off x="7088312" y="2034037"/>
            <a:ext cx="501057" cy="706039"/>
            <a:chOff x="7452320" y="1654876"/>
            <a:chExt cx="645822" cy="910028"/>
          </a:xfrm>
        </p:grpSpPr>
        <p:sp>
          <p:nvSpPr>
            <p:cNvPr id="70" name="Oval 69"/>
            <p:cNvSpPr/>
            <p:nvPr/>
          </p:nvSpPr>
          <p:spPr>
            <a:xfrm rot="16200000">
              <a:off x="7467697" y="1662564"/>
              <a:ext cx="615068" cy="59969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1" name="Rectangle 70"/>
            <p:cNvSpPr/>
            <p:nvPr/>
          </p:nvSpPr>
          <p:spPr>
            <a:xfrm rot="16200000">
              <a:off x="7559957" y="1854773"/>
              <a:ext cx="430548" cy="64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8075077" y="1962410"/>
              <a:ext cx="1" cy="60249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7475386" y="1962411"/>
              <a:ext cx="0" cy="4305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 flipH="1">
            <a:off x="347591" y="148535"/>
            <a:ext cx="1440160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30000"/>
              </a:lnSpc>
              <a:spcBef>
                <a:spcPct val="30000"/>
              </a:spcBef>
              <a:buNone/>
            </a:pPr>
            <a:r>
              <a:rPr lang="en-GB" i="1" dirty="0" smtClean="0">
                <a:solidFill>
                  <a:srgbClr val="332391"/>
                </a:solidFill>
                <a:effectLst>
                  <a:outerShdw blurRad="1016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Calling 1</a:t>
            </a:r>
            <a:endParaRPr lang="en-GB" i="1" dirty="0">
              <a:solidFill>
                <a:srgbClr val="332391"/>
              </a:solidFill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630504" y="4333098"/>
            <a:ext cx="1465620" cy="1472016"/>
            <a:chOff x="6685202" y="1664804"/>
            <a:chExt cx="1889067" cy="1897313"/>
          </a:xfrm>
        </p:grpSpPr>
        <p:sp>
          <p:nvSpPr>
            <p:cNvPr id="38" name="Oval 37"/>
            <p:cNvSpPr/>
            <p:nvPr/>
          </p:nvSpPr>
          <p:spPr>
            <a:xfrm>
              <a:off x="7020272" y="1664804"/>
              <a:ext cx="1440160" cy="1404156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85202" y="1932874"/>
              <a:ext cx="1008112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308304" y="3068960"/>
              <a:ext cx="43204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7098105" y="3162006"/>
              <a:ext cx="1476164" cy="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smtClean="0"/>
                <a:t>5/8 loop</a:t>
              </a:r>
              <a:endParaRPr lang="en-GB" sz="14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6893708" y="1898478"/>
              <a:ext cx="305889" cy="30589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Oval 82"/>
          <p:cNvSpPr/>
          <p:nvPr/>
        </p:nvSpPr>
        <p:spPr>
          <a:xfrm rot="21594929">
            <a:off x="6912880" y="4279596"/>
            <a:ext cx="1117338" cy="1089405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84" name="Rectangle 83"/>
          <p:cNvSpPr/>
          <p:nvPr/>
        </p:nvSpPr>
        <p:spPr>
          <a:xfrm rot="21594929">
            <a:off x="6688544" y="4833043"/>
            <a:ext cx="782137" cy="1173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85" name="Straight Connector 84"/>
          <p:cNvCxnSpPr/>
          <p:nvPr/>
        </p:nvCxnSpPr>
        <p:spPr>
          <a:xfrm rot="21594929">
            <a:off x="7137152" y="5369248"/>
            <a:ext cx="335201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21594929" flipV="1">
            <a:off x="6913128" y="4825123"/>
            <a:ext cx="0" cy="335202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797166" y="5422833"/>
            <a:ext cx="1559355" cy="31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 Push 3/4 loop</a:t>
            </a:r>
            <a:endParaRPr lang="en-GB" sz="1400" dirty="0"/>
          </a:p>
        </p:txBody>
      </p:sp>
      <p:grpSp>
        <p:nvGrpSpPr>
          <p:cNvPr id="88" name="Group 87"/>
          <p:cNvGrpSpPr/>
          <p:nvPr/>
        </p:nvGrpSpPr>
        <p:grpSpPr>
          <a:xfrm rot="10800000">
            <a:off x="7906108" y="1913617"/>
            <a:ext cx="501057" cy="706039"/>
            <a:chOff x="7452320" y="1654876"/>
            <a:chExt cx="645822" cy="910028"/>
          </a:xfrm>
        </p:grpSpPr>
        <p:sp>
          <p:nvSpPr>
            <p:cNvPr id="89" name="Oval 88"/>
            <p:cNvSpPr/>
            <p:nvPr/>
          </p:nvSpPr>
          <p:spPr>
            <a:xfrm rot="16200000">
              <a:off x="7467697" y="1662564"/>
              <a:ext cx="615068" cy="59969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0" name="Rectangle 89"/>
            <p:cNvSpPr/>
            <p:nvPr/>
          </p:nvSpPr>
          <p:spPr>
            <a:xfrm rot="16200000">
              <a:off x="7559957" y="1854773"/>
              <a:ext cx="430548" cy="645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8075077" y="1962410"/>
              <a:ext cx="1" cy="60249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475386" y="1962411"/>
              <a:ext cx="0" cy="4305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ight Arrow 1"/>
          <p:cNvSpPr/>
          <p:nvPr/>
        </p:nvSpPr>
        <p:spPr>
          <a:xfrm rot="18881943">
            <a:off x="587061" y="4413213"/>
            <a:ext cx="248817" cy="288032"/>
          </a:xfrm>
          <a:prstGeom prst="rightArrow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0000"/>
                </a:schemeClr>
              </a:gs>
              <a:gs pos="100000">
                <a:schemeClr val="accent1">
                  <a:shade val="100000"/>
                  <a:satMod val="115000"/>
                  <a:alpha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ght Arrow 55"/>
          <p:cNvSpPr/>
          <p:nvPr/>
        </p:nvSpPr>
        <p:spPr>
          <a:xfrm rot="2658914">
            <a:off x="664680" y="4870171"/>
            <a:ext cx="248817" cy="288032"/>
          </a:xfrm>
          <a:prstGeom prst="rightArrow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0000"/>
                </a:schemeClr>
              </a:gs>
              <a:gs pos="100000">
                <a:schemeClr val="accent1">
                  <a:shade val="100000"/>
                  <a:satMod val="115000"/>
                  <a:alpha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9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4743</TotalTime>
  <Words>485</Words>
  <Application>Microsoft Office PowerPoint</Application>
  <PresentationFormat>On-screen Show (4:3)</PresentationFormat>
  <Paragraphs>129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Aerobatic     Judging       Seminar</vt:lpstr>
      <vt:lpstr>IS IT 45°?    LET’S SEE!</vt:lpstr>
      <vt:lpstr>The process of judging</vt:lpstr>
      <vt:lpstr>Mark ONLY WHAT YOU SEE</vt:lpstr>
      <vt:lpstr>Creating Time </vt:lpstr>
      <vt:lpstr>PowerPoint Presentation</vt:lpstr>
      <vt:lpstr>PowerPoint Presentation</vt:lpstr>
      <vt:lpstr>Marking the Forms</vt:lpstr>
      <vt:lpstr>Calling Angles and Loops</vt:lpstr>
      <vt:lpstr>Pulling and Pushing</vt:lpstr>
      <vt:lpstr>A demonstration: Calling an Unlimited Sequence</vt:lpstr>
      <vt:lpstr>The Caller</vt:lpstr>
      <vt:lpstr>Practice Calling</vt:lpstr>
      <vt:lpstr>The 4 minute Final Freestyle</vt:lpstr>
      <vt:lpstr>Use this reference sheet to record how you grade every competitor, so you can ensure that they all get a balanced and fair set of marks.</vt:lpstr>
      <vt:lpstr>Judges Break #2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Judging School Frankfurt March 2008</dc:title>
  <dc:creator>Owner</dc:creator>
  <cp:lastModifiedBy>Nick Buckenham</cp:lastModifiedBy>
  <cp:revision>808</cp:revision>
  <dcterms:created xsi:type="dcterms:W3CDTF">2008-02-14T11:00:16Z</dcterms:created>
  <dcterms:modified xsi:type="dcterms:W3CDTF">2023-01-18T11:52:55Z</dcterms:modified>
</cp:coreProperties>
</file>