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6"/>
  </p:notesMasterIdLst>
  <p:sldIdLst>
    <p:sldId id="256" r:id="rId3"/>
    <p:sldId id="259" r:id="rId4"/>
    <p:sldId id="389" r:id="rId5"/>
    <p:sldId id="365" r:id="rId6"/>
    <p:sldId id="381" r:id="rId7"/>
    <p:sldId id="388" r:id="rId8"/>
    <p:sldId id="344" r:id="rId9"/>
    <p:sldId id="310" r:id="rId10"/>
    <p:sldId id="260" r:id="rId11"/>
    <p:sldId id="261" r:id="rId12"/>
    <p:sldId id="390" r:id="rId13"/>
    <p:sldId id="287" r:id="rId14"/>
    <p:sldId id="387" r:id="rId15"/>
  </p:sldIdLst>
  <p:sldSz cx="9144000" cy="6858000" type="screen4x3"/>
  <p:notesSz cx="6858000" cy="96377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33CC33"/>
    <a:srgbClr val="CC3300"/>
    <a:srgbClr val="FF0066"/>
    <a:srgbClr val="C7E6A4"/>
    <a:srgbClr val="FF9797"/>
    <a:srgbClr val="00CC00"/>
    <a:srgbClr val="C5F0FF"/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316" autoAdjust="0"/>
    <p:restoredTop sz="97484" autoAdjust="0"/>
  </p:normalViewPr>
  <p:slideViewPr>
    <p:cSldViewPr>
      <p:cViewPr varScale="1">
        <p:scale>
          <a:sx n="132" d="100"/>
          <a:sy n="132" d="100"/>
        </p:scale>
        <p:origin x="-9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4" d="100"/>
          <a:sy n="104" d="100"/>
        </p:scale>
        <p:origin x="-2502" y="-96"/>
      </p:cViewPr>
      <p:guideLst>
        <p:guide orient="horz" pos="303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9175" y="722313"/>
            <a:ext cx="4819650" cy="3614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78350"/>
            <a:ext cx="5486400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3525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53525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41FC7A9-F1A4-4CC2-BACF-9C4C43AF87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645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6910D9-8800-42DC-9525-87572E1D5E9D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6DD6B-6799-46C9-9B6D-F56E63011A12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B84B0-6AA9-4115-8C36-7103DAECA8C2}" type="slidenum">
              <a:rPr lang="en-GB" smtClean="0"/>
              <a:pPr/>
              <a:t>2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B84B0-6AA9-4115-8C36-7103DAECA8C2}" type="slidenum">
              <a:rPr lang="en-GB" smtClean="0"/>
              <a:pPr/>
              <a:t>3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B84B0-6AA9-4115-8C36-7103DAECA8C2}" type="slidenum">
              <a:rPr lang="en-GB" smtClean="0"/>
              <a:pPr/>
              <a:t>6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6ED2CE-4FD4-4A2E-9BFB-47CF97ABBBC7}" type="slidenum">
              <a:rPr lang="en-GB" smtClean="0"/>
              <a:pPr/>
              <a:t>7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8B149C-5A25-4B38-A355-CD27E5EB3E32}" type="slidenum">
              <a:rPr lang="en-GB" smtClean="0"/>
              <a:pPr/>
              <a:t>8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82801-0F76-4857-A1E3-FA57B966F425}" type="slidenum">
              <a:rPr lang="en-GB" smtClean="0"/>
              <a:pPr/>
              <a:t>9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C7E3EA-F581-461E-81DC-D01E702AE881}" type="slidenum">
              <a:rPr lang="en-GB" smtClean="0"/>
              <a:pPr/>
              <a:t>10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C4F1C-F39D-4244-AF8B-E84E4CE5D4B2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8501869" y="116632"/>
            <a:ext cx="619080" cy="589694"/>
            <a:chOff x="8501869" y="116632"/>
            <a:chExt cx="619080" cy="58969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chemeClr val="accent6">
                      <a:lumMod val="75000"/>
                    </a:schemeClr>
                  </a:solidFill>
                  <a:effectLst/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chemeClr val="accent6">
                      <a:lumMod val="75000"/>
                    </a:schemeClr>
                  </a:solidFill>
                  <a:effectLst/>
                </a:rPr>
                <a:t>Seminar</a:t>
              </a:r>
              <a:endParaRPr lang="en-GB" sz="700" b="1" dirty="0">
                <a:solidFill>
                  <a:schemeClr val="accent6">
                    <a:lumMod val="75000"/>
                  </a:schemeClr>
                </a:solidFill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DC3FB-A25F-44CF-BF88-55AE39FE5A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628D2-0608-4149-BABF-F66D207308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C8F1F-B800-419F-9D00-39DC7B8E75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2F82E-944F-4A38-AC14-215C8973E2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81037-70DA-4B52-910A-C63F581A58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7A7A2-F907-4572-BEE7-B5AC9A27FD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84BA2-0B63-44B1-B95F-4B6B52D632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75941-6543-48D7-8894-E519B67B32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73F-C972-460D-B9C6-6E6D89AB10F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E318-18B9-4F26-9BEC-D7321A4A9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7209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73F-C972-460D-B9C6-6E6D89AB10F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E318-18B9-4F26-9BEC-D7321A4A9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898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B3B7C-0F67-422F-93C9-079369FD76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73F-C972-460D-B9C6-6E6D89AB10F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E318-18B9-4F26-9BEC-D7321A4A9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192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73F-C972-460D-B9C6-6E6D89AB10F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E318-18B9-4F26-9BEC-D7321A4A9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920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73F-C972-460D-B9C6-6E6D89AB10F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E318-18B9-4F26-9BEC-D7321A4A9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398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73F-C972-460D-B9C6-6E6D89AB10F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E318-18B9-4F26-9BEC-D7321A4A9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580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73F-C972-460D-B9C6-6E6D89AB10F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E318-18B9-4F26-9BEC-D7321A4A9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13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73F-C972-460D-B9C6-6E6D89AB10F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E318-18B9-4F26-9BEC-D7321A4A9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012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73F-C972-460D-B9C6-6E6D89AB10F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E318-18B9-4F26-9BEC-D7321A4A9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760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73F-C972-460D-B9C6-6E6D89AB10F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E318-18B9-4F26-9BEC-D7321A4A9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48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BA73F-C972-460D-B9C6-6E6D89AB10F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5E318-18B9-4F26-9BEC-D7321A4A9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13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037B5-6AA6-46B5-B914-1206A8E9EE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6373F-A243-4A5E-94FB-5182143CD7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3B12C-8BDE-4A06-B0C0-02ED1FA7A6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00607-07BD-4D69-ABD3-57F4E24E1C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BAD38-BEBD-4952-9E69-F77AED286B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02DCD-4945-4600-B191-DC165478D4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2581A-3257-4B18-A634-D6352BB4D45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GB" smtClean="0"/>
              <a:t> 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FEEAE1-A7CC-4E00-AF24-98A88836B0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ea typeface="Times New Roman" pitchFamily="18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BA73F-C972-460D-B9C6-6E6D89AB10F5}" type="datetimeFigureOut">
              <a:rPr lang="en-GB" smtClean="0"/>
              <a:t>18/01/2023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5E318-18B9-4F26-9BEC-D7321A4A93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84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79512" y="6021288"/>
            <a:ext cx="6768752" cy="55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ts val="3000"/>
              </a:lnSpc>
            </a:pPr>
            <a:r>
              <a:rPr lang="en-GB" sz="3200" b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DEB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Part 1 – Introduction and Rules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528" y="908720"/>
            <a:ext cx="6552728" cy="2808312"/>
          </a:xfrm>
          <a:effectLst>
            <a:outerShdw blurRad="977900" dist="38100" dir="2700000" sx="36000" sy="36000" algn="tl" rotWithShape="0">
              <a:schemeClr val="accent2">
                <a:lumMod val="60000"/>
                <a:lumOff val="40000"/>
                <a:alpha val="40000"/>
              </a:schemeClr>
            </a:outerShdw>
          </a:effectLst>
          <a:scene3d>
            <a:camera prst="perspectiveFront"/>
            <a:lightRig rig="threePt" dir="t"/>
          </a:scene3d>
        </p:spPr>
        <p:txBody>
          <a:bodyPr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/>
          <a:p>
            <a:pPr algn="l" eaLnBrk="1" hangingPunct="1">
              <a:lnSpc>
                <a:spcPts val="6600"/>
              </a:lnSpc>
            </a:pPr>
            <a:r>
              <a:rPr lang="en-GB" sz="7200" b="1" spc="650" dirty="0" smtClean="0">
                <a:ln w="254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Aerobatic</a:t>
            </a:r>
            <a:br>
              <a:rPr lang="en-GB" sz="7200" b="1" spc="650" dirty="0" smtClean="0">
                <a:ln w="254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7200" b="1" spc="650" dirty="0" smtClean="0">
                <a:ln w="254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Judging</a:t>
            </a:r>
            <a:br>
              <a:rPr lang="en-GB" sz="7200" b="1" spc="650" dirty="0" smtClean="0">
                <a:ln w="254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GB" sz="7200" b="1" spc="650" dirty="0" smtClean="0">
                <a:ln w="254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 Seminar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23528" y="260648"/>
            <a:ext cx="7200800" cy="707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perspectiveContrastingRightFacing" fov="5700000">
                <a:rot lat="845546" lon="19800000" rev="360000"/>
              </a:camera>
              <a:lightRig rig="threePt" dir="t">
                <a:rot lat="0" lon="0" rev="0"/>
              </a:lightRig>
            </a:scene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>
              <a:lnSpc>
                <a:spcPts val="3000"/>
              </a:lnSpc>
            </a:pPr>
            <a:r>
              <a:rPr lang="en-GB" sz="4000" b="1" spc="100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DDEBF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CIVA / FAI International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501869" y="116632"/>
            <a:ext cx="619080" cy="589694"/>
            <a:chOff x="8501869" y="116632"/>
            <a:chExt cx="619080" cy="58969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Seminar</a:t>
              </a:r>
              <a:endParaRPr lang="en-GB" sz="700" b="1" dirty="0">
                <a:solidFill>
                  <a:srgbClr val="2D2D8A">
                    <a:lumMod val="75000"/>
                  </a:srgb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>
            <a:spLocks noGrp="1"/>
          </p:cNvSpPr>
          <p:nvPr>
            <p:ph sz="half" idx="4294967295"/>
          </p:nvPr>
        </p:nvSpPr>
        <p:spPr>
          <a:xfrm>
            <a:off x="251792" y="549275"/>
            <a:ext cx="7848600" cy="565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buFontTx/>
              <a:buNone/>
            </a:pPr>
            <a:r>
              <a:rPr lang="en-GB" sz="3600" b="1" i="1" dirty="0" smtClean="0">
                <a:solidFill>
                  <a:srgbClr val="FF0066"/>
                </a:solidFill>
                <a:latin typeface="Arial Black" pitchFamily="34" charset="0"/>
              </a:rPr>
              <a:t> We need to </a:t>
            </a:r>
            <a:r>
              <a:rPr lang="en-GB" sz="3600" b="1" u="sng" dirty="0" smtClean="0">
                <a:solidFill>
                  <a:srgbClr val="FF0066"/>
                </a:solidFill>
                <a:latin typeface="Arial Black" pitchFamily="34" charset="0"/>
              </a:rPr>
              <a:t>KNOW</a:t>
            </a:r>
            <a:r>
              <a:rPr lang="en-GB" sz="3600" b="1" dirty="0" smtClean="0"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en-GB" sz="3600" b="1" i="1" dirty="0" smtClean="0">
                <a:solidFill>
                  <a:srgbClr val="FF0066"/>
                </a:solidFill>
                <a:latin typeface="Arial Black" pitchFamily="34" charset="0"/>
              </a:rPr>
              <a:t>the RULES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4797152"/>
            <a:ext cx="878497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b="1" dirty="0"/>
              <a:t>Make sure that you have the most up to date </a:t>
            </a:r>
            <a:r>
              <a:rPr lang="en-GB" sz="1600" b="1" dirty="0" smtClean="0"/>
              <a:t>rules!</a:t>
            </a:r>
            <a:r>
              <a:rPr lang="en-GB" sz="800" b="1" dirty="0" smtClean="0"/>
              <a:t/>
            </a:r>
            <a:br>
              <a:rPr lang="en-GB" sz="800" b="1" dirty="0" smtClean="0"/>
            </a:br>
            <a:r>
              <a:rPr lang="en-GB" sz="800" b="1" dirty="0" smtClean="0"/>
              <a:t> </a:t>
            </a:r>
          </a:p>
          <a:p>
            <a:pPr>
              <a:spcBef>
                <a:spcPts val="600"/>
              </a:spcBef>
            </a:pPr>
            <a:r>
              <a:rPr lang="en-GB" sz="1600" b="1" dirty="0" smtClean="0"/>
              <a:t>The </a:t>
            </a:r>
            <a:r>
              <a:rPr lang="en-GB" sz="1600" b="1" dirty="0"/>
              <a:t>CIVA Section-6 </a:t>
            </a:r>
            <a:r>
              <a:rPr lang="en-GB" sz="1600" b="1" dirty="0" smtClean="0"/>
              <a:t>Regulations </a:t>
            </a:r>
            <a:r>
              <a:rPr lang="en-GB" sz="1600" b="1" dirty="0"/>
              <a:t>are updated and published every </a:t>
            </a:r>
            <a:r>
              <a:rPr lang="en-GB" sz="1600" b="1" dirty="0" smtClean="0"/>
              <a:t>year:</a:t>
            </a:r>
          </a:p>
          <a:p>
            <a:pPr marL="285750" indent="-285750" defTabSz="369888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16288" algn="l"/>
              </a:tabLst>
            </a:pPr>
            <a:r>
              <a:rPr lang="en-GB" sz="1600" b="1" dirty="0" smtClean="0"/>
              <a:t>On the CIVA News website at:	</a:t>
            </a:r>
            <a:r>
              <a:rPr lang="en-GB" sz="1600" b="1" dirty="0" smtClean="0">
                <a:solidFill>
                  <a:srgbClr val="0000FF"/>
                </a:solidFill>
              </a:rPr>
              <a:t>	</a:t>
            </a:r>
            <a:r>
              <a:rPr lang="en-GB" sz="1600" b="1" dirty="0">
                <a:solidFill>
                  <a:srgbClr val="0000FF"/>
                </a:solidFill>
              </a:rPr>
              <a:t>https://www.civanews.com/the-civa-document-store</a:t>
            </a:r>
            <a:r>
              <a:rPr lang="en-GB" sz="1600" b="1" dirty="0" smtClean="0">
                <a:solidFill>
                  <a:srgbClr val="0000FF"/>
                </a:solidFill>
              </a:rPr>
              <a:t>/</a:t>
            </a:r>
          </a:p>
          <a:p>
            <a:pPr marL="285750" indent="-285750" defTabSz="369888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316288" algn="l"/>
              </a:tabLst>
            </a:pPr>
            <a:r>
              <a:rPr lang="en-GB" sz="1600" b="1" dirty="0"/>
              <a:t>On the FAI / CIVA website at:	</a:t>
            </a:r>
            <a:r>
              <a:rPr lang="en-GB" sz="1600" b="1" dirty="0">
                <a:solidFill>
                  <a:srgbClr val="0000FF"/>
                </a:solidFill>
              </a:rPr>
              <a:t>https://</a:t>
            </a:r>
            <a:r>
              <a:rPr lang="en-GB" sz="1600" b="1" dirty="0" smtClean="0">
                <a:solidFill>
                  <a:srgbClr val="0000FF"/>
                </a:solidFill>
              </a:rPr>
              <a:t>www.fai.org/civa-documents</a:t>
            </a:r>
            <a:endParaRPr lang="en-GB" sz="1600" b="1" dirty="0">
              <a:solidFill>
                <a:srgbClr val="0000FF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60" y="1484785"/>
            <a:ext cx="219217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4784"/>
            <a:ext cx="220003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sz="half" idx="4294967295"/>
          </p:nvPr>
        </p:nvSpPr>
        <p:spPr>
          <a:xfrm>
            <a:off x="251791" y="549275"/>
            <a:ext cx="8250077" cy="565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Tx/>
              <a:buNone/>
            </a:pPr>
            <a:r>
              <a:rPr lang="en-GB" sz="3700" b="1" dirty="0" smtClean="0">
                <a:solidFill>
                  <a:srgbClr val="FF0000"/>
                </a:solidFill>
                <a:latin typeface="Arial Black" pitchFamily="34" charset="0"/>
              </a:rPr>
              <a:t>Common RULES are Essential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501869" y="116632"/>
            <a:ext cx="619080" cy="589694"/>
            <a:chOff x="8501869" y="116632"/>
            <a:chExt cx="619080" cy="58969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4269" y="116632"/>
              <a:ext cx="467327" cy="286628"/>
            </a:xfrm>
            <a:prstGeom prst="rect">
              <a:avLst/>
            </a:prstGeom>
            <a:effectLst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8501869" y="398549"/>
              <a:ext cx="619080" cy="307777"/>
            </a:xfrm>
            <a:prstGeom prst="rect">
              <a:avLst/>
            </a:prstGeom>
            <a:noFill/>
            <a:effectLst>
              <a:glow rad="25400">
                <a:schemeClr val="accent3">
                  <a:alpha val="95000"/>
                </a:schemeClr>
              </a:glow>
              <a:outerShdw blurRad="254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CIVA / FAI</a:t>
              </a:r>
            </a:p>
            <a:p>
              <a:pPr algn="ctr"/>
              <a:r>
                <a:rPr lang="en-GB" sz="700" b="1" dirty="0" smtClean="0">
                  <a:solidFill>
                    <a:srgbClr val="2D2D8A">
                      <a:lumMod val="75000"/>
                    </a:srgbClr>
                  </a:solidFill>
                </a:rPr>
                <a:t>Seminar</a:t>
              </a:r>
              <a:endParaRPr lang="en-GB" sz="700" b="1" dirty="0">
                <a:solidFill>
                  <a:srgbClr val="2D2D8A">
                    <a:lumMod val="75000"/>
                  </a:srgbClr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95537" y="1386014"/>
            <a:ext cx="828092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800" b="1" dirty="0" smtClean="0">
                <a:latin typeface="Arial Black" panose="020B0A04020102020204" pitchFamily="34" charset="0"/>
              </a:rPr>
              <a:t>For EVERY aspect of what we do –</a:t>
            </a:r>
          </a:p>
          <a:p>
            <a:pPr marL="989013" indent="-539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GB" sz="2000" b="1" i="1" dirty="0" smtClean="0">
                <a:solidFill>
                  <a:srgbClr val="0000CC"/>
                </a:solidFill>
              </a:rPr>
              <a:t>Judges preparing …</a:t>
            </a:r>
          </a:p>
          <a:p>
            <a:pPr marL="989013" indent="-539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GB" sz="2000" b="1" i="1" dirty="0">
                <a:solidFill>
                  <a:srgbClr val="0000CC"/>
                </a:solidFill>
              </a:rPr>
              <a:t>Pilots in training …</a:t>
            </a:r>
          </a:p>
          <a:p>
            <a:pPr marL="989013" indent="-539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GB" sz="2000" b="1" i="1" dirty="0" smtClean="0">
                <a:solidFill>
                  <a:srgbClr val="0000CC"/>
                </a:solidFill>
              </a:rPr>
              <a:t>Designing sequences </a:t>
            </a:r>
            <a:r>
              <a:rPr lang="en-GB" sz="2000" b="1" i="1" dirty="0">
                <a:solidFill>
                  <a:srgbClr val="0000CC"/>
                </a:solidFill>
              </a:rPr>
              <a:t>…</a:t>
            </a:r>
          </a:p>
          <a:p>
            <a:pPr marL="989013" indent="-53975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GB" sz="2000" b="1" i="1" dirty="0" smtClean="0">
                <a:solidFill>
                  <a:srgbClr val="0000CC"/>
                </a:solidFill>
              </a:rPr>
              <a:t>Chief Judge / panel discussions …</a:t>
            </a:r>
          </a:p>
          <a:p>
            <a:pPr>
              <a:spcBef>
                <a:spcPts val="1800"/>
              </a:spcBef>
            </a:pPr>
            <a:r>
              <a:rPr lang="en-GB" sz="2200" b="1" dirty="0"/>
              <a:t>T</a:t>
            </a:r>
            <a:r>
              <a:rPr lang="en-GB" sz="2200" b="1" dirty="0" smtClean="0"/>
              <a:t>he application of a </a:t>
            </a:r>
            <a:r>
              <a:rPr lang="en-GB" sz="2200" b="1" dirty="0" smtClean="0">
                <a:latin typeface="Arial Black" panose="020B0A04020102020204" pitchFamily="34" charset="0"/>
              </a:rPr>
              <a:t>fixed</a:t>
            </a:r>
            <a:r>
              <a:rPr lang="en-GB" sz="2200" b="1" dirty="0" smtClean="0"/>
              <a:t> or </a:t>
            </a:r>
            <a:r>
              <a:rPr lang="en-GB" sz="2200" b="1" dirty="0" smtClean="0">
                <a:latin typeface="Arial Black" panose="020B0A04020102020204" pitchFamily="34" charset="0"/>
              </a:rPr>
              <a:t>standard</a:t>
            </a:r>
            <a:r>
              <a:rPr lang="en-GB" sz="2200" b="1" dirty="0" smtClean="0"/>
              <a:t> set of </a:t>
            </a:r>
            <a:r>
              <a:rPr lang="en-GB" sz="2200" b="1" dirty="0" smtClean="0">
                <a:latin typeface="Arial Black" panose="020B0A04020102020204" pitchFamily="34" charset="0"/>
              </a:rPr>
              <a:t>RULES</a:t>
            </a:r>
            <a:r>
              <a:rPr lang="en-GB" sz="2200" b="1" dirty="0" smtClean="0"/>
              <a:t> is the fundamental ‘glue’ that makes sure we can all be confident of predictable marks, scores and results.</a:t>
            </a:r>
            <a:endParaRPr lang="en-GB" sz="2200" b="1" dirty="0"/>
          </a:p>
        </p:txBody>
      </p:sp>
      <p:sp>
        <p:nvSpPr>
          <p:cNvPr id="14" name="Rectangle 13"/>
          <p:cNvSpPr/>
          <p:nvPr/>
        </p:nvSpPr>
        <p:spPr>
          <a:xfrm>
            <a:off x="395536" y="496891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u="sng" dirty="0">
                <a:solidFill>
                  <a:srgbClr val="FF0000"/>
                </a:solidFill>
              </a:rPr>
              <a:t>Never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i="1" dirty="0">
                <a:solidFill>
                  <a:srgbClr val="FF0000"/>
                </a:solidFill>
              </a:rPr>
              <a:t>"adapt" or "invent" your own downgrades if you think the rule book is wrong - always follow the rules!</a:t>
            </a:r>
          </a:p>
        </p:txBody>
      </p:sp>
    </p:spTree>
    <p:extLst>
      <p:ext uri="{BB962C8B-B14F-4D97-AF65-F5344CB8AC3E}">
        <p14:creationId xmlns:p14="http://schemas.microsoft.com/office/powerpoint/2010/main" val="303767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203200"/>
            <a:ext cx="7354888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/>
            <a:r>
              <a:rPr lang="en-GB" sz="6000" b="1" dirty="0" smtClean="0">
                <a:solidFill>
                  <a:srgbClr val="FF0066"/>
                </a:solidFill>
                <a:latin typeface="Arial Black" pitchFamily="34" charset="0"/>
              </a:rPr>
              <a:t>2023 CIVA Rules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65584" y="1628775"/>
            <a:ext cx="3230563" cy="2447925"/>
          </a:xfrm>
        </p:spPr>
        <p:txBody>
          <a:bodyPr/>
          <a:lstStyle/>
          <a:p>
            <a:pPr algn="ctr" eaLnBrk="1" hangingPunct="1">
              <a:buNone/>
            </a:pPr>
            <a:r>
              <a:rPr lang="en-GB" sz="4800" i="1" dirty="0" smtClean="0">
                <a:ln w="25400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RULES</a:t>
            </a:r>
            <a:br>
              <a:rPr lang="en-GB" sz="4800" i="1" dirty="0" smtClean="0">
                <a:ln w="25400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</a:br>
            <a:r>
              <a:rPr lang="en-GB" sz="4000" i="1" dirty="0" smtClean="0">
                <a:ln w="25400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 </a:t>
            </a:r>
            <a:r>
              <a:rPr lang="en-GB" sz="4000" i="1" dirty="0" err="1" smtClean="0">
                <a:ln w="25400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RULES</a:t>
            </a:r>
            <a:r>
              <a:rPr lang="en-GB" sz="4000" i="1" dirty="0" smtClean="0">
                <a:ln w="25400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GB" sz="4000" i="1" dirty="0" smtClean="0">
                <a:ln w="25400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</a:br>
            <a:r>
              <a:rPr lang="en-GB" i="1" dirty="0" smtClean="0">
                <a:ln w="25400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      </a:t>
            </a:r>
            <a:r>
              <a:rPr lang="en-GB" i="1" dirty="0" err="1" smtClean="0">
                <a:ln w="25400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RULES</a:t>
            </a:r>
            <a:r>
              <a:rPr lang="en-GB" i="1" dirty="0" smtClean="0">
                <a:ln w="25400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/>
            </a:r>
            <a:br>
              <a:rPr lang="en-GB" i="1" dirty="0" smtClean="0">
                <a:ln w="25400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</a:br>
            <a:r>
              <a:rPr lang="en-GB" i="1" dirty="0" smtClean="0">
                <a:ln w="25400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           </a:t>
            </a:r>
            <a:r>
              <a:rPr lang="en-GB" sz="2400" i="1" dirty="0" err="1" smtClean="0">
                <a:ln w="25400">
                  <a:solidFill>
                    <a:schemeClr val="accent2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RULES</a:t>
            </a:r>
            <a:endParaRPr lang="en-GB" sz="2400" b="1" dirty="0">
              <a:effectLst>
                <a:outerShdw blurRad="76200" dist="50800" dir="2700000" algn="tl" rotWithShape="0">
                  <a:prstClr val="black">
                    <a:alpha val="40000"/>
                  </a:prstClr>
                </a:outerShdw>
                <a:reflection blurRad="6350" stA="29000" endPos="45500" dir="5400000" sy="-100000" algn="bl" rotWithShape="0"/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2121" y="1469417"/>
            <a:ext cx="3168351" cy="430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07895" y="2207446"/>
            <a:ext cx="2014556" cy="1857187"/>
            <a:chOff x="811160" y="2088571"/>
            <a:chExt cx="1347532" cy="124226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27404">
              <a:off x="811160" y="2088571"/>
              <a:ext cx="738222" cy="964583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27404">
              <a:off x="1008643" y="2214353"/>
              <a:ext cx="738222" cy="964583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27404">
              <a:off x="1217315" y="2250562"/>
              <a:ext cx="738222" cy="964583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27404">
              <a:off x="1420470" y="2366256"/>
              <a:ext cx="738222" cy="964583"/>
            </a:xfrm>
            <a:prstGeom prst="rect">
              <a:avLst/>
            </a:prstGeom>
            <a:noFill/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Notched Right Arrow 15"/>
          <p:cNvSpPr/>
          <p:nvPr/>
        </p:nvSpPr>
        <p:spPr>
          <a:xfrm>
            <a:off x="6804248" y="5733256"/>
            <a:ext cx="2237348" cy="946347"/>
          </a:xfrm>
          <a:prstGeom prst="notchedRightArrow">
            <a:avLst/>
          </a:prstGeom>
          <a:gradFill flip="none" rotWithShape="1">
            <a:gsLst>
              <a:gs pos="0">
                <a:srgbClr val="FF0000"/>
              </a:gs>
              <a:gs pos="49000">
                <a:srgbClr val="FF4B4B"/>
              </a:gs>
              <a:gs pos="100000">
                <a:srgbClr val="FF9797"/>
              </a:gs>
            </a:gsLst>
            <a:lin ang="16200000" scaled="1"/>
            <a:tileRect/>
          </a:gradFill>
          <a:ln w="6350">
            <a:solidFill>
              <a:schemeClr val="tx1"/>
            </a:solidFill>
          </a:ln>
          <a:effectLst>
            <a:outerShdw blurRad="1905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i="1" dirty="0"/>
              <a:t>Run ‘Zoom Round the Rules’ </a:t>
            </a:r>
            <a:r>
              <a:rPr lang="en-GB" sz="1100" b="1" i="1" dirty="0" smtClean="0"/>
              <a:t>PowerPoint</a:t>
            </a:r>
            <a:endParaRPr lang="en-GB" sz="1100" b="1" i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44028" y="4149080"/>
            <a:ext cx="48965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Times New Roman" pitchFamily="18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sz="4800" b="1" dirty="0" smtClean="0"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  <a:reflection blurRad="6350" stA="29000" endPos="45500" dir="5400000" sy="-100000" algn="bl" rotWithShape="0"/>
                </a:effectLst>
              </a:rPr>
              <a:t>Zoom around</a:t>
            </a:r>
          </a:p>
          <a:p>
            <a:pPr algn="ctr" eaLnBrk="1" hangingPunct="1">
              <a:buFontTx/>
              <a:buNone/>
            </a:pPr>
            <a:r>
              <a:rPr lang="en-GB" sz="4800" b="1" dirty="0" smtClean="0">
                <a:effectLst>
                  <a:outerShdw blurRad="76200" dist="50800" dir="2700000" algn="tl" rotWithShape="0">
                    <a:prstClr val="black">
                      <a:alpha val="40000"/>
                    </a:prstClr>
                  </a:outerShdw>
                  <a:reflection blurRad="6350" stA="29000" endPos="45500" dir="5400000" sy="-100000" algn="bl" rotWithShape="0"/>
                </a:effectLst>
              </a:rPr>
              <a:t>the CIVA Rules!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182563"/>
            <a:ext cx="7551737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/>
            <a:r>
              <a:rPr lang="en-GB" sz="6000" b="1" dirty="0" smtClean="0">
                <a:solidFill>
                  <a:srgbClr val="00CC00"/>
                </a:solidFill>
                <a:latin typeface="Arial Black" pitchFamily="34" charset="0"/>
              </a:rPr>
              <a:t>Judges Break #1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90" y="1378457"/>
            <a:ext cx="7636658" cy="5002871"/>
          </a:xfrm>
          <a:prstGeom prst="rect">
            <a:avLst/>
          </a:prstGeom>
          <a:noFill/>
          <a:ln>
            <a:noFill/>
          </a:ln>
          <a:effectLst/>
          <a:scene3d>
            <a:camera prst="perspective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73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75856" y="4021196"/>
            <a:ext cx="5760640" cy="1248636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C5F0FF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275856" y="3012994"/>
            <a:ext cx="5760640" cy="936104"/>
          </a:xfrm>
          <a:prstGeom prst="rect">
            <a:avLst/>
          </a:prstGeom>
          <a:gradFill>
            <a:gsLst>
              <a:gs pos="0">
                <a:schemeClr val="bg1"/>
              </a:gs>
              <a:gs pos="52000">
                <a:srgbClr val="FFCDC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75856" y="1709010"/>
            <a:ext cx="5760640" cy="1231976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D6EDBD"/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69776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/>
            <a:r>
              <a:rPr lang="en-GB" sz="6000" b="1" dirty="0" smtClean="0">
                <a:solidFill>
                  <a:srgbClr val="FF0000"/>
                </a:solidFill>
                <a:latin typeface="Arial Black" pitchFamily="34" charset="0"/>
              </a:rPr>
              <a:t>What </a:t>
            </a:r>
            <a:r>
              <a:rPr lang="en-GB" sz="6000" b="1" u="sng" dirty="0" smtClean="0">
                <a:solidFill>
                  <a:srgbClr val="FF0000"/>
                </a:solidFill>
                <a:latin typeface="Arial Black" pitchFamily="34" charset="0"/>
              </a:rPr>
              <a:t>IS</a:t>
            </a:r>
            <a:r>
              <a:rPr lang="en-GB" sz="6000" b="1" dirty="0" smtClean="0">
                <a:solidFill>
                  <a:srgbClr val="FF0000"/>
                </a:solidFill>
                <a:latin typeface="Arial Black" pitchFamily="34" charset="0"/>
              </a:rPr>
              <a:t> a Judge?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3635896" y="1692968"/>
            <a:ext cx="48245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Times New Roman" pitchFamily="18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900" b="1" kern="0" dirty="0" smtClean="0"/>
              <a:t>	A competition aerobatic sequence is a demonstration of aeroplane control requiring extreme levels of technical ability and discipline from the Pilot.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900" b="1" kern="0" dirty="0"/>
              <a:t>	</a:t>
            </a:r>
            <a:r>
              <a:rPr lang="en-GB" sz="1900" b="1" kern="0" dirty="0" smtClean="0"/>
              <a:t>The Pilot attempts to convince the Judges that the figures are flown exactly according to the rules.</a:t>
            </a:r>
            <a:endParaRPr lang="en-GB" sz="1900" b="1" kern="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sz="1900" b="1" kern="0" dirty="0" smtClean="0"/>
              <a:t>	The Judges view the performance to discover where the rules are not fully met. They award downgrades for imperfections and errors seen.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95536" y="1692968"/>
            <a:ext cx="3024336" cy="36082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Times New Roman" pitchFamily="18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b="1" i="1" dirty="0" smtClean="0">
                <a:ln w="3175">
                  <a:noFill/>
                </a:ln>
                <a:solidFill>
                  <a:srgbClr val="999999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  <a:reflection stA="50000" endPos="58000" dist="12700" dir="5400000" sy="-100000" algn="bl" rotWithShape="0"/>
                </a:effectLst>
                <a:latin typeface="Arial Black" panose="020B0A04020102020204" pitchFamily="34" charset="0"/>
              </a:rPr>
              <a:t>Detective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b="1" i="1" dirty="0" smtClean="0">
                <a:ln w="3175">
                  <a:noFill/>
                </a:ln>
                <a:solidFill>
                  <a:srgbClr val="999999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  <a:reflection stA="50000" endPos="58000" dist="12700" dir="5400000" sy="-100000" algn="bl" rotWithShape="0"/>
                </a:effectLst>
                <a:latin typeface="Arial Black" panose="020B0A04020102020204" pitchFamily="34" charset="0"/>
              </a:rPr>
              <a:t>Examiner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b="1" i="1" dirty="0" smtClean="0">
                <a:ln w="3175">
                  <a:noFill/>
                </a:ln>
                <a:solidFill>
                  <a:srgbClr val="999999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  <a:reflection stA="50000" endPos="58000" dist="12700" dir="5400000" sy="-100000" algn="bl" rotWithShape="0"/>
                </a:effectLst>
                <a:latin typeface="Arial Black" panose="020B0A04020102020204" pitchFamily="34" charset="0"/>
              </a:rPr>
              <a:t>Analyst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b="1" i="1" dirty="0" smtClean="0">
                <a:ln w="3175">
                  <a:noFill/>
                </a:ln>
                <a:solidFill>
                  <a:srgbClr val="999999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  <a:reflection stA="50000" endPos="58000" dist="12700" dir="5400000" sy="-100000" algn="bl" rotWithShape="0"/>
                </a:effectLst>
                <a:latin typeface="Arial Black" panose="020B0A04020102020204" pitchFamily="34" charset="0"/>
              </a:rPr>
              <a:t>Interpreter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b="1" i="1" dirty="0" smtClean="0">
                <a:ln w="3175">
                  <a:noFill/>
                </a:ln>
                <a:solidFill>
                  <a:srgbClr val="999999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  <a:reflection stA="50000" endPos="58000" dist="12700" dir="5400000" sy="-100000" algn="bl" rotWithShape="0"/>
                </a:effectLst>
                <a:latin typeface="Arial Black" panose="020B0A04020102020204" pitchFamily="34" charset="0"/>
              </a:rPr>
              <a:t>Reviewer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b="1" i="1" dirty="0" smtClean="0">
                <a:ln w="3175">
                  <a:noFill/>
                </a:ln>
                <a:solidFill>
                  <a:srgbClr val="999999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  <a:reflection stA="50000" endPos="58000" dist="12700" dir="5400000" sy="-100000" algn="bl" rotWithShape="0"/>
                </a:effectLst>
                <a:latin typeface="Arial Black" panose="020B0A04020102020204" pitchFamily="34" charset="0"/>
              </a:rPr>
              <a:t>Theatre critic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b="1" i="1" dirty="0" smtClean="0">
                <a:ln w="3175">
                  <a:noFill/>
                </a:ln>
                <a:solidFill>
                  <a:srgbClr val="999999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  <a:reflection stA="50000" endPos="58000" dist="12700" dir="5400000" sy="-100000" algn="bl" rotWithShape="0"/>
                </a:effectLst>
                <a:latin typeface="Arial Black" panose="020B0A04020102020204" pitchFamily="34" charset="0"/>
              </a:rPr>
              <a:t>Commentator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2400" b="1" i="1" dirty="0" smtClean="0">
                <a:ln w="3175">
                  <a:noFill/>
                </a:ln>
                <a:solidFill>
                  <a:srgbClr val="999999"/>
                </a:solidFill>
                <a:effectLst>
                  <a:outerShdw blurRad="76200" dist="38100" dir="2700000" algn="tl" rotWithShape="0">
                    <a:prstClr val="black">
                      <a:alpha val="30000"/>
                    </a:prstClr>
                  </a:outerShdw>
                  <a:reflection stA="50000" endPos="58000" dist="12700" dir="5400000" sy="-100000" algn="bl" rotWithShape="0"/>
                </a:effectLst>
                <a:latin typeface="Arial Black" panose="020B0A04020102020204" pitchFamily="34" charset="0"/>
              </a:rPr>
              <a:t>Pilot …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19418" y="5661248"/>
            <a:ext cx="849694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GB" sz="2600" b="1" i="1" kern="0" dirty="0" smtClean="0"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Black" pitchFamily="34" charset="0"/>
              </a:rPr>
              <a:t>An aerobatic Judge must use </a:t>
            </a:r>
            <a:r>
              <a:rPr lang="en-GB" sz="2600" b="1" i="1" u="sng" kern="0" dirty="0" smtClean="0"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Black" pitchFamily="34" charset="0"/>
              </a:rPr>
              <a:t>ALL</a:t>
            </a:r>
            <a:r>
              <a:rPr lang="en-GB" sz="2600" b="1" i="1" kern="0" dirty="0" smtClean="0"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ctr" rotWithShape="0">
                    <a:srgbClr val="000000">
                      <a:alpha val="0"/>
                    </a:srgbClr>
                  </a:outerShdw>
                </a:effectLst>
                <a:latin typeface="Arial Black" pitchFamily="34" charset="0"/>
              </a:rPr>
              <a:t> of these skills to mark the performance properly.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23528" y="4077072"/>
            <a:ext cx="8496944" cy="2376264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rgbClr val="C7E6A4"/>
              </a:gs>
              <a:gs pos="100000">
                <a:schemeClr val="bg1"/>
              </a:gs>
            </a:gsLst>
            <a:lin ang="10800000" scaled="0"/>
          </a:gradFill>
          <a:ln w="19050" cmpd="sng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23528" y="1556792"/>
            <a:ext cx="8496944" cy="2376264"/>
          </a:xfrm>
          <a:prstGeom prst="rect">
            <a:avLst/>
          </a:prstGeom>
          <a:gradFill>
            <a:gsLst>
              <a:gs pos="0">
                <a:schemeClr val="bg1"/>
              </a:gs>
              <a:gs pos="52000">
                <a:srgbClr val="FFCDCD"/>
              </a:gs>
              <a:gs pos="100000">
                <a:schemeClr val="bg1"/>
              </a:gs>
            </a:gsLst>
            <a:lin ang="10800000" scaled="0"/>
          </a:gradFill>
          <a:ln w="19050">
            <a:solidFill>
              <a:srgbClr val="FF9797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9776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/>
            <a:r>
              <a:rPr lang="en-GB" sz="5000" b="1" u="sng" dirty="0" smtClean="0">
                <a:solidFill>
                  <a:srgbClr val="FF0000"/>
                </a:solidFill>
                <a:latin typeface="Arial Black" pitchFamily="34" charset="0"/>
              </a:rPr>
              <a:t>See</a:t>
            </a:r>
            <a:r>
              <a:rPr lang="en-GB" sz="5000" b="1" dirty="0" smtClean="0">
                <a:solidFill>
                  <a:srgbClr val="FF0000"/>
                </a:solidFill>
                <a:latin typeface="Arial Black" pitchFamily="34" charset="0"/>
              </a:rPr>
              <a:t> … </a:t>
            </a:r>
            <a:r>
              <a:rPr lang="en-GB" sz="5000" b="1" i="1" u="sng" dirty="0" smtClean="0">
                <a:solidFill>
                  <a:srgbClr val="00CC00"/>
                </a:solidFill>
                <a:latin typeface="Arial Black" pitchFamily="34" charset="0"/>
              </a:rPr>
              <a:t>Check!</a:t>
            </a:r>
            <a:r>
              <a:rPr lang="en-GB" sz="5000" b="1" dirty="0" smtClean="0">
                <a:solidFill>
                  <a:srgbClr val="0070C0"/>
                </a:solidFill>
                <a:latin typeface="Arial Black" pitchFamily="34" charset="0"/>
              </a:rPr>
              <a:t> … </a:t>
            </a:r>
            <a:r>
              <a:rPr lang="en-GB" sz="5000" b="1" u="sng" dirty="0" smtClean="0">
                <a:solidFill>
                  <a:srgbClr val="0070C0"/>
                </a:solidFill>
                <a:latin typeface="Arial Black" pitchFamily="34" charset="0"/>
              </a:rPr>
              <a:t>Grade</a:t>
            </a: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611146" y="4174019"/>
            <a:ext cx="792129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Times New Roman" pitchFamily="18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GB" sz="1900" b="1" kern="0" dirty="0" smtClean="0"/>
              <a:t>A careful judge will constantly check to ensure that the brains’ automatic reaction really does match </a:t>
            </a:r>
            <a:r>
              <a:rPr lang="en-GB" sz="1900" b="1" kern="0" dirty="0"/>
              <a:t>what </a:t>
            </a:r>
            <a:r>
              <a:rPr lang="en-GB" sz="1900" b="1" kern="0" dirty="0" smtClean="0"/>
              <a:t>has actually happened.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GB" sz="1900" b="1" kern="0" dirty="0" smtClean="0">
                <a:solidFill>
                  <a:srgbClr val="0070C0"/>
                </a:solidFill>
              </a:rPr>
              <a:t>This process is called </a:t>
            </a:r>
            <a:r>
              <a:rPr lang="en-GB" sz="1900" b="1" u="sng" kern="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Slow</a:t>
            </a:r>
            <a:r>
              <a:rPr lang="en-GB" sz="1900" b="1" kern="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Thinking</a:t>
            </a:r>
            <a:r>
              <a:rPr lang="en-GB" sz="1900" b="1" kern="0" dirty="0" smtClean="0">
                <a:solidFill>
                  <a:srgbClr val="0070C0"/>
                </a:solidFill>
              </a:rPr>
              <a:t> and it requires a positive effort to reassess things before the </a:t>
            </a:r>
            <a:r>
              <a:rPr lang="en-GB" sz="1900" b="1" kern="0" dirty="0">
                <a:solidFill>
                  <a:srgbClr val="0070C0"/>
                </a:solidFill>
              </a:rPr>
              <a:t>figure G</a:t>
            </a:r>
            <a:r>
              <a:rPr lang="en-GB" sz="1900" b="1" kern="0" dirty="0" smtClean="0">
                <a:solidFill>
                  <a:srgbClr val="0070C0"/>
                </a:solidFill>
              </a:rPr>
              <a:t>rade can be settled.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GB" sz="1900" b="1" kern="0" dirty="0" smtClean="0"/>
              <a:t>Slow Thinking – truly re-examining what you saw – only happens when YOU make the effort to do it. </a:t>
            </a:r>
            <a:r>
              <a:rPr lang="en-GB" sz="1900" b="1" i="1" kern="0" dirty="0" smtClean="0"/>
              <a:t>Check, check, check!</a:t>
            </a:r>
            <a:endParaRPr lang="en-GB" sz="1900" b="1" i="1" kern="0" dirty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11560" y="1653739"/>
            <a:ext cx="79208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  <a:ea typeface="Times New Roman" pitchFamily="18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Times New Roman" pitchFamily="18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GB" sz="1900" b="1" kern="0" dirty="0" smtClean="0"/>
              <a:t>Humans </a:t>
            </a:r>
            <a:r>
              <a:rPr lang="en-GB" sz="1900" b="1" kern="0" dirty="0"/>
              <a:t>react effortlessly </a:t>
            </a:r>
            <a:r>
              <a:rPr lang="en-GB" sz="1900" b="1" kern="0" dirty="0" smtClean="0"/>
              <a:t>when </a:t>
            </a:r>
            <a:r>
              <a:rPr lang="en-GB" sz="1900" b="1" kern="0" dirty="0"/>
              <a:t>the </a:t>
            </a:r>
            <a:r>
              <a:rPr lang="en-GB" sz="1900" b="1" kern="0" dirty="0" smtClean="0"/>
              <a:t>eye-brain combination thinks it sees a recognisable event, and </a:t>
            </a:r>
            <a:r>
              <a:rPr lang="en-GB" sz="1900" b="1" kern="0" dirty="0"/>
              <a:t>the brain </a:t>
            </a:r>
            <a:r>
              <a:rPr lang="en-GB" sz="1900" b="1" kern="0" dirty="0" smtClean="0"/>
              <a:t>immediately fetches and delivers a fixed answer. You have a huge store of these reactions.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GB" sz="1900" b="1" kern="0" dirty="0" smtClean="0"/>
              <a:t>Psychologists call this process </a:t>
            </a:r>
            <a:r>
              <a:rPr lang="en-GB" sz="1900" b="1" u="sng" kern="0" dirty="0" smtClean="0">
                <a:latin typeface="Arial Black" panose="020B0A04020102020204" pitchFamily="34" charset="0"/>
              </a:rPr>
              <a:t>Fast</a:t>
            </a:r>
            <a:r>
              <a:rPr lang="en-GB" sz="1900" b="1" kern="0" dirty="0" smtClean="0">
                <a:latin typeface="Arial Black" panose="020B0A04020102020204" pitchFamily="34" charset="0"/>
              </a:rPr>
              <a:t> Thinking</a:t>
            </a:r>
            <a:r>
              <a:rPr lang="en-GB" sz="1900" b="1" kern="0" dirty="0" smtClean="0"/>
              <a:t>. It involves no logical reflection or assessment, and is normally very convincing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en-GB" sz="1900" b="1" kern="0" dirty="0" smtClean="0"/>
              <a:t>It can also blind you to REALITY – the reaction may be </a:t>
            </a:r>
            <a:r>
              <a:rPr lang="en-GB" sz="1900" b="1" u="sng" kern="0" dirty="0" smtClean="0"/>
              <a:t>WRONG</a:t>
            </a:r>
            <a:r>
              <a:rPr lang="en-GB" sz="1900" b="1" kern="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1051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539552" y="1062038"/>
            <a:ext cx="7683500" cy="1143000"/>
          </a:xfrm>
          <a:ln w="12700">
            <a:noFill/>
          </a:ln>
        </p:spPr>
        <p:txBody>
          <a:bodyPr/>
          <a:lstStyle/>
          <a:p>
            <a:r>
              <a:rPr lang="en-GB" sz="4800" b="1" i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The KEY SKILLS are: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71997" y="2340074"/>
            <a:ext cx="7200900" cy="1569660"/>
          </a:xfrm>
          <a:prstGeom prst="rect">
            <a:avLst/>
          </a:prstGeom>
          <a:solidFill>
            <a:srgbClr val="FFFF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228600" dist="35921" dir="2700000" sx="102000" sy="102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 smtClean="0">
                <a:solidFill>
                  <a:srgbClr val="0000CC"/>
                </a:solidFill>
              </a:rPr>
              <a:t>THE ABILITY TO DEDUCT MARKS ACCURATELY AND QUICKLY WHILE WATCHING A SEQUENCE</a:t>
            </a:r>
            <a:endParaRPr lang="en-GB" sz="3200" b="1" dirty="0">
              <a:solidFill>
                <a:srgbClr val="0000CC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71997" y="4140299"/>
            <a:ext cx="720090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228600" dist="35921" dir="2700000" sx="102000" sy="102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rgbClr val="0000CC"/>
                </a:solidFill>
              </a:rPr>
              <a:t>FULL KNOWLEDGE OF THE RULES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71997" y="5005487"/>
            <a:ext cx="720090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228600" dist="35921" dir="2700000" sx="102000" sy="102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3200" b="1" dirty="0" smtClean="0">
                <a:solidFill>
                  <a:srgbClr val="0000CC"/>
                </a:solidFill>
              </a:rPr>
              <a:t>GOOD </a:t>
            </a:r>
            <a:r>
              <a:rPr lang="en-GB" sz="3200" b="1" dirty="0" smtClean="0">
                <a:solidFill>
                  <a:srgbClr val="0000CC"/>
                </a:solidFill>
              </a:rPr>
              <a:t>EYESIGHT (+ GLASSES!)</a:t>
            </a:r>
            <a:endParaRPr lang="en-GB" sz="3200" b="1" dirty="0">
              <a:solidFill>
                <a:srgbClr val="0000CC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71997" y="5869087"/>
            <a:ext cx="720090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228600" dist="35921" dir="2700000" sx="102000" sy="102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3200" b="1" dirty="0">
                <a:solidFill>
                  <a:srgbClr val="0000CC"/>
                </a:solidFill>
              </a:rPr>
              <a:t>TEAMWORK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703415" y="232938"/>
            <a:ext cx="7499176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4800" b="1" dirty="0" smtClean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Aerobatic Judging 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87524" y="1432133"/>
            <a:ext cx="7200900" cy="1631216"/>
          </a:xfrm>
          <a:prstGeom prst="rect">
            <a:avLst/>
          </a:prstGeom>
          <a:solidFill>
            <a:srgbClr val="FFF7FF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228600" dist="35921" dir="2700000" sx="102000" sy="102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000000"/>
                </a:solidFill>
              </a:rPr>
              <a:t>LEARN THE </a:t>
            </a:r>
            <a:r>
              <a:rPr lang="en-GB" sz="2800" b="1" dirty="0" smtClean="0">
                <a:solidFill>
                  <a:srgbClr val="000000"/>
                </a:solidFill>
              </a:rPr>
              <a:t>RULES:</a:t>
            </a:r>
            <a:br>
              <a:rPr lang="en-GB" sz="2800" b="1" dirty="0" smtClean="0">
                <a:solidFill>
                  <a:srgbClr val="000000"/>
                </a:solidFill>
              </a:rPr>
            </a:br>
            <a:r>
              <a:rPr lang="en-GB" sz="2400" b="1" i="1" dirty="0" smtClean="0">
                <a:solidFill>
                  <a:srgbClr val="0000CC"/>
                </a:solidFill>
              </a:rPr>
              <a:t>Download and print a full copy of the P or G CIVA Section-6 Regulations, read the Judging Rules and understand how to apply them</a:t>
            </a:r>
            <a:endParaRPr lang="en-GB" sz="2400" b="1" i="1" dirty="0">
              <a:solidFill>
                <a:srgbClr val="0000CC"/>
              </a:solidFill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87524" y="3501008"/>
            <a:ext cx="7200900" cy="892552"/>
          </a:xfrm>
          <a:prstGeom prst="rect">
            <a:avLst/>
          </a:prstGeom>
          <a:solidFill>
            <a:srgbClr val="FFF7FF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228600" dist="35921" dir="2700000" sx="102000" sy="102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 smtClean="0">
                <a:solidFill>
                  <a:srgbClr val="000000"/>
                </a:solidFill>
              </a:rPr>
              <a:t>PRACTICE “CALLING” for other Judges:</a:t>
            </a:r>
            <a:br>
              <a:rPr lang="en-GB" sz="2800" b="1" dirty="0" smtClean="0">
                <a:solidFill>
                  <a:srgbClr val="000000"/>
                </a:solidFill>
              </a:rPr>
            </a:br>
            <a:r>
              <a:rPr lang="en-GB" sz="2400" b="1" i="1" dirty="0" smtClean="0">
                <a:solidFill>
                  <a:srgbClr val="0000CC"/>
                </a:solidFill>
              </a:rPr>
              <a:t>Being able to Call is by far the best preparation!</a:t>
            </a:r>
            <a:endParaRPr lang="en-GB" sz="2400" b="1" i="1" dirty="0">
              <a:solidFill>
                <a:srgbClr val="0000CC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87524" y="4700563"/>
            <a:ext cx="7200900" cy="892552"/>
          </a:xfrm>
          <a:prstGeom prst="rect">
            <a:avLst/>
          </a:prstGeom>
          <a:solidFill>
            <a:srgbClr val="FFF7FF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228600" dist="35921" dir="2700000" sx="102000" sy="102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800" b="1" dirty="0" smtClean="0">
                <a:solidFill>
                  <a:srgbClr val="000000"/>
                </a:solidFill>
              </a:rPr>
              <a:t>Get used to being a TEAM MEMBER:</a:t>
            </a:r>
            <a:br>
              <a:rPr lang="en-GB" sz="2800" b="1" dirty="0" smtClean="0">
                <a:solidFill>
                  <a:srgbClr val="000000"/>
                </a:solidFill>
              </a:rPr>
            </a:br>
            <a:r>
              <a:rPr lang="en-GB" sz="2400" b="1" i="1" dirty="0" smtClean="0">
                <a:solidFill>
                  <a:srgbClr val="0000CC"/>
                </a:solidFill>
              </a:rPr>
              <a:t>Judging is always a co-operative venture</a:t>
            </a:r>
            <a:endParaRPr lang="en-GB" sz="2400" b="1" i="1" dirty="0">
              <a:solidFill>
                <a:srgbClr val="0000CC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87524" y="5869087"/>
            <a:ext cx="7200900" cy="528637"/>
          </a:xfrm>
          <a:prstGeom prst="rect">
            <a:avLst/>
          </a:prstGeom>
          <a:solidFill>
            <a:srgbClr val="FFF7FF"/>
          </a:solidFill>
          <a:ln w="9525">
            <a:solidFill>
              <a:srgbClr val="993300"/>
            </a:solidFill>
            <a:miter lim="800000"/>
            <a:headEnd/>
            <a:tailEnd/>
          </a:ln>
          <a:effectLst>
            <a:outerShdw blurRad="228600" dist="35921" dir="2700000" sx="102000" sy="102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2400" b="1" i="1" dirty="0" smtClean="0">
                <a:solidFill>
                  <a:srgbClr val="0000CC"/>
                </a:solidFill>
              </a:rPr>
              <a:t>Go and </a:t>
            </a:r>
            <a:r>
              <a:rPr lang="en-GB" sz="2800" b="1" dirty="0" smtClean="0"/>
              <a:t>Scribe</a:t>
            </a:r>
            <a:r>
              <a:rPr lang="en-GB" sz="2400" b="1" i="1" dirty="0" smtClean="0">
                <a:solidFill>
                  <a:srgbClr val="0000CC"/>
                </a:solidFill>
              </a:rPr>
              <a:t>, then </a:t>
            </a:r>
            <a:r>
              <a:rPr lang="en-GB" sz="2800" b="1" dirty="0" smtClean="0"/>
              <a:t>Call</a:t>
            </a:r>
            <a:r>
              <a:rPr lang="en-GB" sz="2400" b="1" i="1" dirty="0" smtClean="0">
                <a:solidFill>
                  <a:srgbClr val="0070C0"/>
                </a:solidFill>
              </a:rPr>
              <a:t> </a:t>
            </a:r>
            <a:r>
              <a:rPr lang="en-GB" sz="2400" b="1" i="1" dirty="0" smtClean="0">
                <a:solidFill>
                  <a:srgbClr val="0000CC"/>
                </a:solidFill>
              </a:rPr>
              <a:t>… then </a:t>
            </a:r>
            <a:r>
              <a:rPr lang="en-GB" sz="2800" b="1" dirty="0" smtClean="0"/>
              <a:t>Judge</a:t>
            </a:r>
            <a:endParaRPr lang="en-GB" sz="2800" b="1" i="1" dirty="0">
              <a:solidFill>
                <a:srgbClr val="0070C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80004" y="232938"/>
            <a:ext cx="80450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sz="4800" b="1" dirty="0" smtClean="0">
                <a:ln w="19050">
                  <a:solidFill>
                    <a:srgbClr val="000000"/>
                  </a:solidFill>
                </a:ln>
                <a:solidFill>
                  <a:srgbClr val="00B0F0"/>
                </a:solidFill>
                <a:latin typeface="Arial Black" pitchFamily="34" charset="0"/>
              </a:rPr>
              <a:t>Training to BE a Judge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67047" y="1432133"/>
            <a:ext cx="576064" cy="68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467047" y="3509029"/>
            <a:ext cx="576064" cy="68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467047" y="4712594"/>
            <a:ext cx="576064" cy="68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3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67047" y="5797959"/>
            <a:ext cx="576064" cy="68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GB" b="1" dirty="0" smtClean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45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198438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/>
            <a:r>
              <a:rPr lang="en-GB" sz="6000" b="1" dirty="0" smtClean="0">
                <a:solidFill>
                  <a:srgbClr val="FF0000"/>
                </a:solidFill>
                <a:latin typeface="Arial Black" pitchFamily="34" charset="0"/>
              </a:rPr>
              <a:t>Seminar Topics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3568" y="1412875"/>
            <a:ext cx="8229600" cy="4968875"/>
          </a:xfrm>
        </p:spPr>
        <p:txBody>
          <a:bodyPr/>
          <a:lstStyle/>
          <a:p>
            <a:pPr defTabSz="809625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1" i="1" dirty="0"/>
              <a:t>The Basics</a:t>
            </a:r>
          </a:p>
          <a:p>
            <a:pPr lvl="1" defTabSz="809625" eaLnBrk="1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en-GB" sz="1800" b="1" dirty="0" smtClean="0">
                <a:solidFill>
                  <a:srgbClr val="0000FF"/>
                </a:solidFill>
              </a:rPr>
              <a:t>Understand the Judging Rules</a:t>
            </a:r>
          </a:p>
          <a:p>
            <a:pPr lvl="1" defTabSz="809625" eaLnBrk="1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en-GB" sz="1800" b="1" dirty="0" smtClean="0">
                <a:solidFill>
                  <a:srgbClr val="0000FF"/>
                </a:solidFill>
              </a:rPr>
              <a:t>Recognise aircraft ‘Attitudes’</a:t>
            </a:r>
          </a:p>
          <a:p>
            <a:pPr lvl="1" defTabSz="809625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GB" sz="1800" b="1" dirty="0">
                <a:solidFill>
                  <a:srgbClr val="0000FF"/>
                </a:solidFill>
              </a:rPr>
              <a:t>The </a:t>
            </a:r>
            <a:r>
              <a:rPr lang="en-GB" sz="1800" b="1" dirty="0" smtClean="0">
                <a:solidFill>
                  <a:srgbClr val="0000FF"/>
                </a:solidFill>
              </a:rPr>
              <a:t>Zeros</a:t>
            </a:r>
            <a:endParaRPr lang="en-GB" sz="1800" b="1" dirty="0">
              <a:solidFill>
                <a:srgbClr val="0000FF"/>
              </a:solidFill>
            </a:endParaRPr>
          </a:p>
          <a:p>
            <a:pPr defTabSz="809625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1" i="1" dirty="0" smtClean="0"/>
              <a:t>Sequence Calling in the lecture room:</a:t>
            </a:r>
          </a:p>
          <a:p>
            <a:pPr marL="742950" lvl="2" indent="-342900" defTabSz="809625" eaLnBrk="1" hangingPunct="1"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1800" b="1" dirty="0" smtClean="0">
                <a:solidFill>
                  <a:srgbClr val="0000FF"/>
                </a:solidFill>
              </a:rPr>
              <a:t>Explain every figure to the Judge</a:t>
            </a:r>
            <a:endParaRPr lang="en-GB" sz="1800" b="1" i="1" dirty="0" smtClean="0">
              <a:solidFill>
                <a:srgbClr val="0000FF"/>
              </a:solidFill>
            </a:endParaRPr>
          </a:p>
          <a:p>
            <a:pPr defTabSz="809625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1" i="1" dirty="0" smtClean="0"/>
              <a:t>The </a:t>
            </a:r>
            <a:r>
              <a:rPr lang="en-GB" sz="1800" b="1" i="1" dirty="0"/>
              <a:t>Process of </a:t>
            </a:r>
            <a:r>
              <a:rPr lang="en-GB" sz="1800" b="1" i="1" dirty="0" smtClean="0"/>
              <a:t>judging:</a:t>
            </a:r>
          </a:p>
          <a:p>
            <a:pPr lvl="1" defTabSz="809625" eaLnBrk="1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en-GB" sz="1800" b="1" dirty="0" smtClean="0">
                <a:solidFill>
                  <a:srgbClr val="0000FF"/>
                </a:solidFill>
              </a:rPr>
              <a:t>Teamwork</a:t>
            </a:r>
            <a:endParaRPr lang="en-GB" sz="1800" b="1" dirty="0">
              <a:solidFill>
                <a:srgbClr val="0000FF"/>
              </a:solidFill>
            </a:endParaRPr>
          </a:p>
          <a:p>
            <a:pPr lvl="1" defTabSz="809625" eaLnBrk="1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en-GB" sz="1800" b="1" dirty="0" smtClean="0">
                <a:solidFill>
                  <a:srgbClr val="0000FF"/>
                </a:solidFill>
              </a:rPr>
              <a:t>Handling </a:t>
            </a:r>
            <a:r>
              <a:rPr lang="en-GB" sz="1800" b="1" dirty="0">
                <a:solidFill>
                  <a:srgbClr val="0000FF"/>
                </a:solidFill>
              </a:rPr>
              <a:t>mistakes and using the Video</a:t>
            </a:r>
          </a:p>
          <a:p>
            <a:pPr lvl="1" defTabSz="809625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GB" sz="1800" b="1" dirty="0" smtClean="0">
                <a:solidFill>
                  <a:srgbClr val="0000FF"/>
                </a:solidFill>
              </a:rPr>
              <a:t>Positioning</a:t>
            </a:r>
          </a:p>
          <a:p>
            <a:pPr defTabSz="809625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1" i="1" dirty="0"/>
              <a:t>Practical Scribing, Calling and Judging on the airfield</a:t>
            </a:r>
          </a:p>
          <a:p>
            <a:pPr defTabSz="809625" eaLnBrk="1" hangingPunct="1">
              <a:lnSpc>
                <a:spcPct val="8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b="1" i="1" dirty="0" smtClean="0"/>
              <a:t>An explanation </a:t>
            </a:r>
            <a:r>
              <a:rPr lang="en-GB" sz="1800" b="1" i="1" dirty="0"/>
              <a:t>of </a:t>
            </a:r>
            <a:r>
              <a:rPr lang="en-GB" sz="1800" b="1" i="1" dirty="0" smtClean="0"/>
              <a:t>FPS and the Judging Analysis</a:t>
            </a:r>
            <a:endParaRPr lang="en-GB" sz="1800" b="1" i="1" dirty="0"/>
          </a:p>
          <a:p>
            <a:pPr lvl="1" defTabSz="809625" eaLnBrk="1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en-GB" sz="1800" b="1" dirty="0" smtClean="0">
                <a:solidFill>
                  <a:srgbClr val="0000FF"/>
                </a:solidFill>
              </a:rPr>
              <a:t>What does it do?</a:t>
            </a:r>
            <a:endParaRPr lang="en-GB" sz="1800" b="1" dirty="0">
              <a:solidFill>
                <a:srgbClr val="0000FF"/>
              </a:solidFill>
            </a:endParaRPr>
          </a:p>
          <a:p>
            <a:pPr lvl="1" defTabSz="809625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GB" sz="1800" b="1" dirty="0" smtClean="0">
                <a:solidFill>
                  <a:srgbClr val="0000FF"/>
                </a:solidFill>
              </a:rPr>
              <a:t>Reading the Analysis</a:t>
            </a:r>
            <a:r>
              <a:rPr lang="en-US" sz="1800" i="1" dirty="0" smtClean="0"/>
              <a:t>	</a:t>
            </a:r>
            <a:endParaRPr lang="en-US" sz="1800" b="1" i="1" dirty="0" smtClean="0"/>
          </a:p>
          <a:p>
            <a:pPr marL="266700" indent="-266700" defTabSz="809625" eaLnBrk="1" hangingPunct="1">
              <a:lnSpc>
                <a:spcPct val="80000"/>
              </a:lnSpc>
              <a:buFontTx/>
              <a:buNone/>
            </a:pPr>
            <a:r>
              <a:rPr lang="en-US" sz="1800" i="1" dirty="0" smtClean="0"/>
              <a:t> 	</a:t>
            </a:r>
            <a:endParaRPr lang="en-US" sz="1800" b="1" i="1" dirty="0" smtClean="0"/>
          </a:p>
          <a:p>
            <a:pPr marL="266700" indent="-266700" defTabSz="809625" eaLnBrk="1" hangingPunct="1">
              <a:lnSpc>
                <a:spcPct val="80000"/>
              </a:lnSpc>
            </a:pPr>
            <a:endParaRPr lang="en-GB" sz="18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305898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Judging1934sty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22563"/>
            <a:ext cx="9144000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2627784" y="307975"/>
            <a:ext cx="5616624" cy="2376488"/>
          </a:xfrm>
          <a:ln>
            <a:noFill/>
          </a:ln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>
              <a:lnSpc>
                <a:spcPts val="5400"/>
              </a:lnSpc>
            </a:pPr>
            <a:r>
              <a:rPr lang="en-GB" sz="6000" b="1" dirty="0" smtClean="0">
                <a:ln w="19050">
                  <a:solidFill>
                    <a:schemeClr val="tx1"/>
                  </a:solidFill>
                </a:ln>
                <a:solidFill>
                  <a:srgbClr val="0066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This is</a:t>
            </a:r>
            <a:br>
              <a:rPr lang="en-GB" sz="6000" b="1" dirty="0" smtClean="0">
                <a:ln w="19050">
                  <a:solidFill>
                    <a:schemeClr val="tx1"/>
                  </a:solidFill>
                </a:ln>
                <a:solidFill>
                  <a:srgbClr val="0066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</a:br>
            <a:r>
              <a:rPr lang="en-GB" sz="6000" b="1" dirty="0" smtClean="0">
                <a:ln w="19050">
                  <a:solidFill>
                    <a:schemeClr val="tx1"/>
                  </a:solidFill>
                </a:ln>
                <a:solidFill>
                  <a:srgbClr val="0066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 JUDGING</a:t>
            </a:r>
            <a:br>
              <a:rPr lang="en-GB" sz="6000" b="1" dirty="0" smtClean="0">
                <a:ln w="19050">
                  <a:solidFill>
                    <a:schemeClr val="tx1"/>
                  </a:solidFill>
                </a:ln>
                <a:solidFill>
                  <a:srgbClr val="0066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</a:br>
            <a:r>
              <a:rPr lang="en-GB" sz="6000" b="1" dirty="0" smtClean="0">
                <a:ln w="19050">
                  <a:solidFill>
                    <a:schemeClr val="tx1"/>
                  </a:solidFill>
                </a:ln>
                <a:solidFill>
                  <a:srgbClr val="0066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  </a:t>
            </a:r>
            <a:r>
              <a:rPr lang="en-GB" sz="6000" b="1" dirty="0" smtClean="0">
                <a:solidFill>
                  <a:srgbClr val="006666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lgerian" pitchFamily="82" charset="0"/>
              </a:rPr>
              <a:t>1934 Style!</a:t>
            </a:r>
            <a:endParaRPr lang="en-US" sz="6000" b="1" dirty="0" smtClean="0">
              <a:solidFill>
                <a:srgbClr val="006666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lgerian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205">
            <a:off x="597856" y="416988"/>
            <a:ext cx="2088232" cy="3264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27000" dist="203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62263"/>
            <a:ext cx="4967288" cy="1143000"/>
          </a:xfrm>
          <a:effectLst>
            <a:outerShdw blurRad="190500" dist="381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/>
          <a:p>
            <a:pPr eaLnBrk="1" hangingPunct="1"/>
            <a:r>
              <a:rPr lang="en-GB" sz="9600" b="1" dirty="0" smtClean="0">
                <a:solidFill>
                  <a:schemeClr val="accent1"/>
                </a:solidFill>
              </a:rPr>
              <a:t>Eye</a:t>
            </a:r>
            <a:br>
              <a:rPr lang="en-GB" sz="9600" b="1" dirty="0" smtClean="0">
                <a:solidFill>
                  <a:schemeClr val="accent1"/>
                </a:solidFill>
              </a:rPr>
            </a:br>
            <a:r>
              <a:rPr lang="en-GB" sz="9600" b="1" dirty="0" smtClean="0">
                <a:solidFill>
                  <a:schemeClr val="accent1"/>
                </a:solidFill>
              </a:rPr>
              <a:t>test anyone ??</a:t>
            </a:r>
          </a:p>
        </p:txBody>
      </p:sp>
      <p:pic>
        <p:nvPicPr>
          <p:cNvPr id="12291" name="Picture 5" descr="sex-is-good-for-yo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8913"/>
            <a:ext cx="3168401" cy="6408737"/>
          </a:xfrm>
          <a:prstGeom prst="rect">
            <a:avLst/>
          </a:prstGeom>
          <a:noFill/>
          <a:ln w="19050">
            <a:solidFill>
              <a:schemeClr val="accent1">
                <a:shade val="50000"/>
              </a:schemeClr>
            </a:solidFill>
            <a:miter lim="800000"/>
            <a:headEnd/>
            <a:tailEnd/>
          </a:ln>
          <a:effectLst>
            <a:outerShdw blurRad="177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198438"/>
            <a:ext cx="82296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l" eaLnBrk="1" hangingPunct="1"/>
            <a:r>
              <a:rPr lang="en-GB" sz="6000" b="1" dirty="0" smtClean="0">
                <a:solidFill>
                  <a:srgbClr val="002060"/>
                </a:solidFill>
                <a:latin typeface="Arial Black" pitchFamily="34" charset="0"/>
              </a:rPr>
              <a:t>OK - THE BASICS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9552" y="1556792"/>
            <a:ext cx="8229600" cy="403304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400" i="1" dirty="0" smtClean="0"/>
              <a:t>Have a spare pair of </a:t>
            </a:r>
            <a:r>
              <a:rPr lang="en-GB" sz="2400" i="1" dirty="0"/>
              <a:t>glasses, sun </a:t>
            </a:r>
            <a:r>
              <a:rPr lang="en-GB" sz="2400" i="1" dirty="0" smtClean="0"/>
              <a:t>glasses too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400" i="1" dirty="0" smtClean="0"/>
              <a:t>Take a comfortable chair, an umbrella etc</a:t>
            </a:r>
            <a:r>
              <a:rPr lang="en-GB" sz="2400" i="1" dirty="0"/>
              <a:t>.</a:t>
            </a:r>
            <a:endParaRPr lang="en-GB" sz="2400" i="1" dirty="0" smtClean="0"/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400" i="1" dirty="0" smtClean="0"/>
              <a:t>Take some sun screen – don’t be the sun-burned Judge!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400" i="1" dirty="0" smtClean="0"/>
              <a:t>Have some spare pens and pencils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400" i="1" dirty="0"/>
              <a:t>Have a good sun hat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400" i="1" dirty="0" smtClean="0"/>
              <a:t>Drink plenty of water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400" i="1" dirty="0" smtClean="0"/>
              <a:t>Get up and walk around regularly between sequences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400" i="1" dirty="0" smtClean="0"/>
              <a:t>Take a copy of the appropriate rules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400" i="1" dirty="0" smtClean="0"/>
              <a:t>Have a spare clipboard and some elastic bands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en-GB" sz="2400" i="1" dirty="0" smtClean="0"/>
              <a:t>Take some peppermints or sweets – you’ll talk a lot ….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5051</TotalTime>
  <Words>551</Words>
  <Application>Microsoft Office PowerPoint</Application>
  <PresentationFormat>On-screen Show (4:3)</PresentationFormat>
  <Paragraphs>100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Custom Design</vt:lpstr>
      <vt:lpstr>Aerobatic     Judging       Seminar</vt:lpstr>
      <vt:lpstr>What IS a Judge?</vt:lpstr>
      <vt:lpstr>See … Check! … Grade</vt:lpstr>
      <vt:lpstr>The KEY SKILLS are:</vt:lpstr>
      <vt:lpstr>PowerPoint Presentation</vt:lpstr>
      <vt:lpstr>Seminar Topics</vt:lpstr>
      <vt:lpstr>This is  JUDGING   1934 Style!</vt:lpstr>
      <vt:lpstr>Eye test anyone ??</vt:lpstr>
      <vt:lpstr>OK - THE BASICS</vt:lpstr>
      <vt:lpstr>PowerPoint Presentation</vt:lpstr>
      <vt:lpstr>PowerPoint Presentation</vt:lpstr>
      <vt:lpstr>2023 CIVA Rules</vt:lpstr>
      <vt:lpstr>Judges Break #1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Judging School Frankfurt March 2008</dc:title>
  <dc:creator>Owner</dc:creator>
  <cp:lastModifiedBy>Nick Buckenham</cp:lastModifiedBy>
  <cp:revision>831</cp:revision>
  <dcterms:created xsi:type="dcterms:W3CDTF">2008-02-14T11:00:16Z</dcterms:created>
  <dcterms:modified xsi:type="dcterms:W3CDTF">2023-01-18T11:56:12Z</dcterms:modified>
</cp:coreProperties>
</file>