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60" r:id="rId4"/>
    <p:sldId id="258" r:id="rId5"/>
    <p:sldId id="259" r:id="rId6"/>
    <p:sldId id="257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6600"/>
    <a:srgbClr val="339933"/>
    <a:srgbClr val="99FF33"/>
    <a:srgbClr val="CCFF66"/>
    <a:srgbClr val="FF00FF"/>
    <a:srgbClr val="2CD9FC"/>
    <a:srgbClr val="E6009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75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EDA8C-2253-474D-8689-2D504104AC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FEB8378B-FCA4-445B-BA82-040FB4EADB6F}" type="pres">
      <dgm:prSet presAssocID="{389EDA8C-2253-474D-8689-2D504104ACE7}" presName="Name0" presStyleCnt="0">
        <dgm:presLayoutVars>
          <dgm:dir/>
          <dgm:animLvl val="lvl"/>
          <dgm:resizeHandles val="exact"/>
        </dgm:presLayoutVars>
      </dgm:prSet>
      <dgm:spPr/>
    </dgm:pt>
    <dgm:pt modelId="{17013306-EC4E-4BE9-8A26-755504FC4679}" type="pres">
      <dgm:prSet presAssocID="{389EDA8C-2253-474D-8689-2D504104ACE7}" presName="dummy" presStyleCnt="0"/>
      <dgm:spPr/>
    </dgm:pt>
    <dgm:pt modelId="{9676AEEC-61E6-4111-B04C-A5350EB452C5}" type="pres">
      <dgm:prSet presAssocID="{389EDA8C-2253-474D-8689-2D504104ACE7}" presName="linH" presStyleCnt="0"/>
      <dgm:spPr/>
    </dgm:pt>
    <dgm:pt modelId="{E784FCC0-C3EC-4089-8A5D-610439710B62}" type="pres">
      <dgm:prSet presAssocID="{389EDA8C-2253-474D-8689-2D504104ACE7}" presName="padding1" presStyleCnt="0"/>
      <dgm:spPr/>
    </dgm:pt>
    <dgm:pt modelId="{34F8F6D4-59C7-4C5F-8387-6495CEE3207F}" type="pres">
      <dgm:prSet presAssocID="{389EDA8C-2253-474D-8689-2D504104ACE7}" presName="padding2" presStyleCnt="0"/>
      <dgm:spPr/>
    </dgm:pt>
    <dgm:pt modelId="{25A57790-5D3B-4879-A14D-73037B05BFE8}" type="pres">
      <dgm:prSet presAssocID="{389EDA8C-2253-474D-8689-2D504104ACE7}" presName="negArrow" presStyleCnt="0"/>
      <dgm:spPr/>
    </dgm:pt>
    <dgm:pt modelId="{8935167A-C132-4F18-AE71-F8AE1A557185}" type="pres">
      <dgm:prSet presAssocID="{389EDA8C-2253-474D-8689-2D504104ACE7}" presName="backgroundArrow" presStyleLbl="node1" presStyleIdx="0" presStyleCnt="1" custLinFactNeighborY="-1628"/>
      <dgm:spPr>
        <a:prstGeom prst="notchedRightArrow">
          <a:avLst/>
        </a:prstGeom>
        <a:solidFill>
          <a:srgbClr val="FF00FF"/>
        </a:solidFill>
      </dgm:spPr>
    </dgm:pt>
  </dgm:ptLst>
  <dgm:cxnLst>
    <dgm:cxn modelId="{3ADE1D77-E907-46D0-BC2C-DAAD6BA7EE93}" type="presOf" srcId="{389EDA8C-2253-474D-8689-2D504104ACE7}" destId="{FEB8378B-FCA4-445B-BA82-040FB4EADB6F}" srcOrd="0" destOrd="0" presId="urn:microsoft.com/office/officeart/2005/8/layout/hProcess3"/>
    <dgm:cxn modelId="{33D9DF50-BC4B-4379-860F-7C5ADE0C50EA}" type="presParOf" srcId="{FEB8378B-FCA4-445B-BA82-040FB4EADB6F}" destId="{17013306-EC4E-4BE9-8A26-755504FC4679}" srcOrd="0" destOrd="0" presId="urn:microsoft.com/office/officeart/2005/8/layout/hProcess3"/>
    <dgm:cxn modelId="{D8AB1F37-ECE4-416B-998F-34C07B846C0A}" type="presParOf" srcId="{FEB8378B-FCA4-445B-BA82-040FB4EADB6F}" destId="{9676AEEC-61E6-4111-B04C-A5350EB452C5}" srcOrd="1" destOrd="0" presId="urn:microsoft.com/office/officeart/2005/8/layout/hProcess3"/>
    <dgm:cxn modelId="{180541A5-2A06-4846-ADD5-E32050A2CAD8}" type="presParOf" srcId="{9676AEEC-61E6-4111-B04C-A5350EB452C5}" destId="{E784FCC0-C3EC-4089-8A5D-610439710B62}" srcOrd="0" destOrd="0" presId="urn:microsoft.com/office/officeart/2005/8/layout/hProcess3"/>
    <dgm:cxn modelId="{6FE15C3C-04EE-4A1F-9A5E-D8249BDCE737}" type="presParOf" srcId="{9676AEEC-61E6-4111-B04C-A5350EB452C5}" destId="{34F8F6D4-59C7-4C5F-8387-6495CEE3207F}" srcOrd="1" destOrd="0" presId="urn:microsoft.com/office/officeart/2005/8/layout/hProcess3"/>
    <dgm:cxn modelId="{5BF96D57-CEF9-4740-A5B1-130A66A0D8CB}" type="presParOf" srcId="{9676AEEC-61E6-4111-B04C-A5350EB452C5}" destId="{25A57790-5D3B-4879-A14D-73037B05BFE8}" srcOrd="2" destOrd="0" presId="urn:microsoft.com/office/officeart/2005/8/layout/hProcess3"/>
    <dgm:cxn modelId="{1E652542-D1A3-4177-865B-4DC00827185C}" type="presParOf" srcId="{9676AEEC-61E6-4111-B04C-A5350EB452C5}" destId="{8935167A-C132-4F18-AE71-F8AE1A55718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EDA8C-2253-474D-8689-2D504104AC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FEB8378B-FCA4-445B-BA82-040FB4EADB6F}" type="pres">
      <dgm:prSet presAssocID="{389EDA8C-2253-474D-8689-2D504104ACE7}" presName="Name0" presStyleCnt="0">
        <dgm:presLayoutVars>
          <dgm:dir/>
          <dgm:animLvl val="lvl"/>
          <dgm:resizeHandles val="exact"/>
        </dgm:presLayoutVars>
      </dgm:prSet>
      <dgm:spPr/>
    </dgm:pt>
    <dgm:pt modelId="{17013306-EC4E-4BE9-8A26-755504FC4679}" type="pres">
      <dgm:prSet presAssocID="{389EDA8C-2253-474D-8689-2D504104ACE7}" presName="dummy" presStyleCnt="0"/>
      <dgm:spPr/>
    </dgm:pt>
    <dgm:pt modelId="{9676AEEC-61E6-4111-B04C-A5350EB452C5}" type="pres">
      <dgm:prSet presAssocID="{389EDA8C-2253-474D-8689-2D504104ACE7}" presName="linH" presStyleCnt="0"/>
      <dgm:spPr/>
    </dgm:pt>
    <dgm:pt modelId="{E784FCC0-C3EC-4089-8A5D-610439710B62}" type="pres">
      <dgm:prSet presAssocID="{389EDA8C-2253-474D-8689-2D504104ACE7}" presName="padding1" presStyleCnt="0"/>
      <dgm:spPr/>
    </dgm:pt>
    <dgm:pt modelId="{34F8F6D4-59C7-4C5F-8387-6495CEE3207F}" type="pres">
      <dgm:prSet presAssocID="{389EDA8C-2253-474D-8689-2D504104ACE7}" presName="padding2" presStyleCnt="0"/>
      <dgm:spPr/>
    </dgm:pt>
    <dgm:pt modelId="{25A57790-5D3B-4879-A14D-73037B05BFE8}" type="pres">
      <dgm:prSet presAssocID="{389EDA8C-2253-474D-8689-2D504104ACE7}" presName="negArrow" presStyleCnt="0"/>
      <dgm:spPr/>
    </dgm:pt>
    <dgm:pt modelId="{8935167A-C132-4F18-AE71-F8AE1A557185}" type="pres">
      <dgm:prSet presAssocID="{389EDA8C-2253-474D-8689-2D504104ACE7}" presName="backgroundArrow" presStyleLbl="node1" presStyleIdx="0" presStyleCnt="1" custLinFactNeighborY="-1628"/>
      <dgm:spPr>
        <a:prstGeom prst="notchedRightArrow">
          <a:avLst/>
        </a:prstGeom>
        <a:solidFill>
          <a:srgbClr val="2CD9FC"/>
        </a:solidFill>
      </dgm:spPr>
    </dgm:pt>
  </dgm:ptLst>
  <dgm:cxnLst>
    <dgm:cxn modelId="{8FD28B43-F92F-4052-A2E3-DF8763159B9B}" type="presOf" srcId="{389EDA8C-2253-474D-8689-2D504104ACE7}" destId="{FEB8378B-FCA4-445B-BA82-040FB4EADB6F}" srcOrd="0" destOrd="0" presId="urn:microsoft.com/office/officeart/2005/8/layout/hProcess3"/>
    <dgm:cxn modelId="{4431723A-7963-4D5A-A600-2E82E0D3831E}" type="presParOf" srcId="{FEB8378B-FCA4-445B-BA82-040FB4EADB6F}" destId="{17013306-EC4E-4BE9-8A26-755504FC4679}" srcOrd="0" destOrd="0" presId="urn:microsoft.com/office/officeart/2005/8/layout/hProcess3"/>
    <dgm:cxn modelId="{1385CD16-E69F-4943-8E51-FDD41F3D8869}" type="presParOf" srcId="{FEB8378B-FCA4-445B-BA82-040FB4EADB6F}" destId="{9676AEEC-61E6-4111-B04C-A5350EB452C5}" srcOrd="1" destOrd="0" presId="urn:microsoft.com/office/officeart/2005/8/layout/hProcess3"/>
    <dgm:cxn modelId="{BE7D83E2-89E2-4C6C-81B1-02F51F700957}" type="presParOf" srcId="{9676AEEC-61E6-4111-B04C-A5350EB452C5}" destId="{E784FCC0-C3EC-4089-8A5D-610439710B62}" srcOrd="0" destOrd="0" presId="urn:microsoft.com/office/officeart/2005/8/layout/hProcess3"/>
    <dgm:cxn modelId="{E7350C4A-F6AE-4BDE-BB56-DA0CED3607C6}" type="presParOf" srcId="{9676AEEC-61E6-4111-B04C-A5350EB452C5}" destId="{34F8F6D4-59C7-4C5F-8387-6495CEE3207F}" srcOrd="1" destOrd="0" presId="urn:microsoft.com/office/officeart/2005/8/layout/hProcess3"/>
    <dgm:cxn modelId="{E1BB88DA-D5A5-459F-882E-3B2D084C7220}" type="presParOf" srcId="{9676AEEC-61E6-4111-B04C-A5350EB452C5}" destId="{25A57790-5D3B-4879-A14D-73037B05BFE8}" srcOrd="2" destOrd="0" presId="urn:microsoft.com/office/officeart/2005/8/layout/hProcess3"/>
    <dgm:cxn modelId="{074BC1BD-1ADB-4AE1-92F6-296723D561E9}" type="presParOf" srcId="{9676AEEC-61E6-4111-B04C-A5350EB452C5}" destId="{8935167A-C132-4F18-AE71-F8AE1A55718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5167A-C132-4F18-AE71-F8AE1A557185}">
      <dsp:nvSpPr>
        <dsp:cNvPr id="0" name=""/>
        <dsp:cNvSpPr/>
      </dsp:nvSpPr>
      <dsp:spPr>
        <a:xfrm>
          <a:off x="0" y="0"/>
          <a:ext cx="1751856" cy="1008000"/>
        </a:xfrm>
        <a:prstGeom prst="notchedRightArrow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5167A-C132-4F18-AE71-F8AE1A557185}">
      <dsp:nvSpPr>
        <dsp:cNvPr id="0" name=""/>
        <dsp:cNvSpPr/>
      </dsp:nvSpPr>
      <dsp:spPr>
        <a:xfrm>
          <a:off x="0" y="0"/>
          <a:ext cx="1751856" cy="1008000"/>
        </a:xfrm>
        <a:prstGeom prst="notchedRightArrow">
          <a:avLst/>
        </a:prstGeom>
        <a:solidFill>
          <a:srgbClr val="2CD9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FF10-6DDE-42A0-BF9C-4D5F63AE07D9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306E-8BA0-4DF2-BFC2-9C13B5FB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9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10D9-8800-42DC-9525-87572E1D5E9D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27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08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6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5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5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44000"/>
              </a:schemeClr>
            </a:gs>
            <a:gs pos="50000">
              <a:schemeClr val="accent1">
                <a:tint val="44500"/>
                <a:satMod val="160000"/>
                <a:lumMod val="80000"/>
              </a:schemeClr>
            </a:gs>
            <a:gs pos="100000">
              <a:schemeClr val="accent1">
                <a:tint val="23500"/>
                <a:satMod val="160000"/>
                <a:lumMod val="75000"/>
                <a:lumOff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0068-B496-4DC5-82CE-0AC22D96998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8DB-F5C4-40ED-AB88-F2C38F48B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10" Type="http://schemas.openxmlformats.org/officeDocument/2006/relationships/diagramData" Target="../diagrams/data2.xml"/><Relationship Id="rId4" Type="http://schemas.openxmlformats.org/officeDocument/2006/relationships/image" Target="../media/image1.gif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5895274"/>
            <a:ext cx="6768752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Before we start …</a:t>
            </a:r>
          </a:p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How do </a:t>
            </a:r>
            <a:r>
              <a:rPr lang="en-GB" sz="3200" b="1" u="sng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think</a:t>
            </a: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you think?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1340768"/>
            <a:ext cx="6408712" cy="2808312"/>
          </a:xfrm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>
            <a:no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/>
          <a:p>
            <a:pPr algn="l" eaLnBrk="1" hangingPunct="1">
              <a:lnSpc>
                <a:spcPts val="6600"/>
              </a:lnSpc>
            </a:pP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Aerobatic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Judging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Seminar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200800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CIVA / FAI International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pic>
        <p:nvPicPr>
          <p:cNvPr id="1026" name="Picture 2" descr="C:\Users\Nick\AppData\Local\Microsoft\Windows\Temporary Internet Files\Content.IE5\QD0AAVBF\figure_thinking_bubble_400_clr[1]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3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047236"/>
            <a:ext cx="3174756" cy="27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76672"/>
            <a:ext cx="8136904" cy="561662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 very careful!</a:t>
            </a:r>
            <a:endParaRPr lang="en-GB" sz="2400" b="1" spc="2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4800" b="1" i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S-l-o-w</a:t>
            </a:r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thinking do not mix well or complement each other</a:t>
            </a:r>
            <a:endParaRPr lang="en-GB" sz="6600" b="1" spc="2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0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k\AppData\Local\Microsoft\Windows\Temporary Internet Files\Content.IE5\QD0AAVBF\figure_thinking_bubble_400_cl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0795" y="2947405"/>
            <a:ext cx="3120258" cy="27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4268" y="1075197"/>
            <a:ext cx="5762556" cy="1872208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Did it hesitate … ?</a:t>
            </a:r>
            <a:b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Were they opposite  …?</a:t>
            </a:r>
          </a:p>
          <a:p>
            <a: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How many …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00228" y="4509120"/>
            <a:ext cx="3327956" cy="864096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… </a:t>
            </a:r>
            <a:r>
              <a:rPr lang="en-GB" sz="3200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 l o 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7" y="163643"/>
            <a:ext cx="8892480" cy="6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188640"/>
            <a:ext cx="7848872" cy="453650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Believe what you </a:t>
            </a:r>
            <a:r>
              <a:rPr lang="en-GB" b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see</a:t>
            </a:r>
          </a:p>
          <a:p>
            <a:pPr marL="571500" indent="-5715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en-GB" b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Trust</a:t>
            </a: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your confidence</a:t>
            </a:r>
          </a:p>
          <a:p>
            <a:pPr marL="571500" indent="-5715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Keep moving </a:t>
            </a:r>
            <a:r>
              <a:rPr lang="en-GB" b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forwards</a:t>
            </a:r>
          </a:p>
          <a:p>
            <a:pPr marL="571500" indent="-5715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Review </a:t>
            </a:r>
            <a:r>
              <a:rPr lang="en-GB" b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after</a:t>
            </a: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each flight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888" y="4941168"/>
            <a:ext cx="8424936" cy="129614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600"/>
              </a:lnSpc>
            </a:pP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GB" b="1" u="sng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WILL</a:t>
            </a: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make </a:t>
            </a:r>
            <a:r>
              <a:rPr lang="en-GB" b="1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mistakes!!</a:t>
            </a:r>
            <a:endParaRPr lang="en-GB" b="1" spc="20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9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8" y="1628800"/>
            <a:ext cx="8604098" cy="472602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451271"/>
            <a:ext cx="8676106" cy="1152128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600"/>
              </a:lnSpc>
            </a:pPr>
            <a:r>
              <a:rPr lang="en-GB" sz="4600" b="1" spc="-1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This is why we have these 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9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-52785"/>
            <a:ext cx="6264696" cy="1152128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 fontScale="77500" lnSpcReduction="20000"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sz="4600" b="1" spc="-1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Judges </a:t>
            </a:r>
            <a:r>
              <a:rPr lang="en-GB" sz="4600" b="1" i="1" spc="-1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(very short)</a:t>
            </a:r>
            <a:r>
              <a:rPr lang="en-GB" sz="4600" b="1" spc="-1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Break #1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99343"/>
            <a:ext cx="7138657" cy="5353993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9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1" y="2492896"/>
            <a:ext cx="7416824" cy="4032448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9553" y="188640"/>
            <a:ext cx="8226943" cy="2232248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sz="60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Thinking:</a:t>
            </a:r>
            <a:br>
              <a:rPr lang="en-GB" sz="60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i="1" u="sng" spc="-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54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7200" b="1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S-l-o-w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4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70025"/>
            <a:ext cx="8640960" cy="489654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 fontScale="77500" lnSpcReduction="20000"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GB" sz="52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You probably think</a:t>
            </a:r>
            <a:br>
              <a:rPr lang="en-GB" sz="52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</a:br>
            <a:r>
              <a:rPr lang="en-GB" sz="52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you spend most of your day making decisions …</a:t>
            </a:r>
            <a:r>
              <a:rPr lang="en-GB" sz="23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n-GB" sz="23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</a:br>
            <a:r>
              <a:rPr lang="en-GB" sz="23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7700" b="1" u="sng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WRONG!</a:t>
            </a:r>
            <a:r>
              <a:rPr lang="en-GB" sz="11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n-GB" sz="11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</a:br>
            <a:r>
              <a:rPr lang="en-GB" sz="11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69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85</a:t>
            </a:r>
            <a:r>
              <a:rPr lang="en-GB" sz="5800" b="1" kern="1000" spc="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% of the time you are simply REACTING and doing stuff from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267"/>
            <a:ext cx="9144000" cy="1405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07467"/>
            <a:ext cx="9144000" cy="1600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44000"/>
                </a:schemeClr>
              </a:gs>
              <a:gs pos="50000">
                <a:schemeClr val="accent1">
                  <a:tint val="44500"/>
                  <a:satMod val="160000"/>
                  <a:lumMod val="80000"/>
                </a:schemeClr>
              </a:gs>
              <a:gs pos="100000">
                <a:schemeClr val="accent1">
                  <a:tint val="23500"/>
                  <a:satMod val="160000"/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444918" y="5461267"/>
            <a:ext cx="1080120" cy="13745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7984" y="4462513"/>
            <a:ext cx="1296144" cy="1080120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sz="3600" b="1" spc="-20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15%</a:t>
            </a:r>
            <a:endParaRPr lang="en-GB" sz="3600" b="1" spc="2000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180778" cy="4573118"/>
          </a:xfrm>
          <a:prstGeom prst="rect">
            <a:avLst/>
          </a:prstGeom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Nick\Desktop\race-clipart-child-run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8" y="2217612"/>
            <a:ext cx="1302179" cy="1529130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9920" y="2132856"/>
            <a:ext cx="1512560" cy="1767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7" y="3960534"/>
            <a:ext cx="760883" cy="26055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67544" y="807834"/>
            <a:ext cx="2088232" cy="1080120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sz="7200" b="1" i="1" u="sng" spc="-20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endParaRPr lang="en-GB" sz="7200" b="1" u="sng" spc="200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508104" y="765283"/>
            <a:ext cx="3384376" cy="1151549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sz="7200" b="1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S-l-o-w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699792" y="0"/>
            <a:ext cx="2880321" cy="1080120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 fontScale="55000" lnSpcReduction="20000"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600"/>
              </a:lnSpc>
            </a:pPr>
            <a:r>
              <a:rPr lang="en-GB" b="1" i="1" kern="1000" spc="1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FF0000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139700" dir="5400000" sy="-100000" algn="bl" rotWithShape="0"/>
                </a:effectLst>
                <a:latin typeface="Arial" pitchFamily="34" charset="0"/>
                <a:cs typeface="Arial" pitchFamily="34" charset="0"/>
              </a:rPr>
              <a:t>THINKING</a:t>
            </a:r>
            <a:endParaRPr lang="en-GB" b="1" kern="1000" spc="10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FF0000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1397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43" y="4077072"/>
            <a:ext cx="899546" cy="144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3651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3 quick thoughts …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70351" y="56612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20 careful</a:t>
            </a:r>
          </a:p>
          <a:p>
            <a:pPr algn="ctr"/>
            <a:r>
              <a:rPr lang="en-GB" b="1" dirty="0" smtClean="0"/>
              <a:t>decisions?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73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44" y="908720"/>
            <a:ext cx="8569344" cy="1152128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 </a:t>
            </a:r>
            <a:r>
              <a:rPr lang="en-GB" b="1" i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a)</a:t>
            </a:r>
            <a:r>
              <a:rPr lang="en-GB" b="1" i="1" dirty="0" smtClean="0">
                <a:solidFill>
                  <a:srgbClr val="FFFF00"/>
                </a:solidFill>
              </a:rPr>
              <a:t>   </a:t>
            </a:r>
            <a:r>
              <a:rPr lang="en-GB" b="1" i="1" dirty="0" smtClean="0">
                <a:solidFill>
                  <a:srgbClr val="777777"/>
                </a:solidFill>
              </a:rPr>
              <a:t>. . . . . . . . . . . . . . . . . . . . . . . . . . . . . . . . . . . </a:t>
            </a:r>
            <a:r>
              <a:rPr lang="en-GB" b="1" i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b)</a:t>
            </a:r>
            <a:endParaRPr lang="en-GB" b="1" i="1" dirty="0" smtClean="0">
              <a:solidFill>
                <a:srgbClr val="00CC00"/>
              </a:solidFill>
            </a:endParaRPr>
          </a:p>
          <a:p>
            <a:pPr marL="0" indent="0" algn="ctr">
              <a:buNone/>
            </a:pPr>
            <a:r>
              <a:rPr lang="en-GB" sz="1700" b="1" dirty="0" smtClean="0">
                <a:solidFill>
                  <a:srgbClr val="FFFF00"/>
                </a:solidFill>
              </a:rPr>
              <a:t>Baby</a:t>
            </a:r>
            <a:r>
              <a:rPr lang="en-GB" b="1" dirty="0" smtClean="0">
                <a:solidFill>
                  <a:srgbClr val="C00000"/>
                </a:solidFill>
              </a:rPr>
              <a:t> &gt; </a:t>
            </a:r>
            <a:r>
              <a:rPr lang="en-GB" sz="2400" b="1" dirty="0" smtClean="0">
                <a:solidFill>
                  <a:srgbClr val="CCFF66"/>
                </a:solidFill>
              </a:rPr>
              <a:t>youngster</a:t>
            </a:r>
            <a:r>
              <a:rPr lang="en-GB" b="1" dirty="0" smtClean="0">
                <a:solidFill>
                  <a:srgbClr val="C00000"/>
                </a:solidFill>
              </a:rPr>
              <a:t> &gt; </a:t>
            </a:r>
            <a:r>
              <a:rPr lang="en-GB" sz="3000" b="1" dirty="0" smtClean="0">
                <a:solidFill>
                  <a:srgbClr val="99FF33"/>
                </a:solidFill>
              </a:rPr>
              <a:t>teenager</a:t>
            </a:r>
            <a:r>
              <a:rPr lang="en-GB" b="1" dirty="0" smtClean="0">
                <a:solidFill>
                  <a:srgbClr val="C00000"/>
                </a:solidFill>
              </a:rPr>
              <a:t> &gt; </a:t>
            </a:r>
            <a:r>
              <a:rPr lang="en-GB" sz="3900" b="1" dirty="0" smtClean="0">
                <a:solidFill>
                  <a:srgbClr val="00FF00"/>
                </a:solidFill>
              </a:rPr>
              <a:t>adult</a:t>
            </a:r>
            <a:r>
              <a:rPr lang="en-GB" b="1" dirty="0" smtClean="0">
                <a:solidFill>
                  <a:srgbClr val="C00000"/>
                </a:solidFill>
              </a:rPr>
              <a:t> &gt;</a:t>
            </a:r>
            <a:r>
              <a:rPr lang="en-GB" b="1" dirty="0" smtClean="0">
                <a:solidFill>
                  <a:srgbClr val="00CC00"/>
                </a:solidFill>
              </a:rPr>
              <a:t> </a:t>
            </a:r>
            <a:r>
              <a:rPr lang="en-GB" sz="43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Real World</a:t>
            </a:r>
            <a:endParaRPr lang="en-GB" sz="4300" b="1" cap="small" dirty="0" smtClean="0">
              <a:solidFill>
                <a:srgbClr val="00CC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564904"/>
            <a:ext cx="8281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6000"/>
              </a:lnSpc>
              <a:spcBef>
                <a:spcPts val="600"/>
              </a:spcBef>
            </a:pPr>
            <a:r>
              <a:rPr lang="en-GB" sz="54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a)</a:t>
            </a:r>
            <a:r>
              <a:rPr lang="en-GB" sz="54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Learning </a:t>
            </a:r>
            <a:r>
              <a:rPr lang="en-GB" sz="5400" b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r>
              <a:rPr lang="en-GB" sz="5400" b="1" i="1" u="sng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React</a:t>
            </a:r>
            <a:r>
              <a:rPr lang="en-GB" sz="3200" b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3200" b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32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vs.</a:t>
            </a:r>
            <a:r>
              <a:rPr lang="en-GB" sz="32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32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5400" b="1" i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b) </a:t>
            </a:r>
            <a:r>
              <a:rPr lang="en-GB" sz="54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Learning </a:t>
            </a:r>
            <a:r>
              <a:rPr lang="en-GB" sz="5400" b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r>
              <a:rPr lang="en-GB" sz="54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T-h-</a:t>
            </a:r>
            <a:r>
              <a:rPr lang="en-GB" sz="5400" b="1" spc="1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GB" sz="54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-n-k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144" y="5301208"/>
            <a:ext cx="85693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u="sng" dirty="0">
                <a:solidFill>
                  <a:srgbClr val="002060"/>
                </a:solidFill>
              </a:rPr>
              <a:t>Reactions</a:t>
            </a:r>
            <a:r>
              <a:rPr lang="en-GB" sz="2400" b="1" dirty="0">
                <a:solidFill>
                  <a:srgbClr val="002060"/>
                </a:solidFill>
              </a:rPr>
              <a:t> are “System-1” – </a:t>
            </a:r>
            <a:r>
              <a:rPr lang="en-GB" sz="2400" b="1" i="1" dirty="0">
                <a:solidFill>
                  <a:srgbClr val="002060"/>
                </a:solidFill>
              </a:rPr>
              <a:t>fight or </a:t>
            </a:r>
            <a:r>
              <a:rPr lang="en-GB" sz="2400" b="1" i="1" dirty="0" smtClean="0">
                <a:solidFill>
                  <a:srgbClr val="002060"/>
                </a:solidFill>
              </a:rPr>
              <a:t>flight, instant conclusions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144" y="5877272"/>
            <a:ext cx="85693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u="sng" dirty="0" smtClean="0">
                <a:solidFill>
                  <a:srgbClr val="002060"/>
                </a:solidFill>
              </a:rPr>
              <a:t>Thinking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is a “System-2” process –  </a:t>
            </a:r>
            <a:r>
              <a:rPr lang="en-GB" sz="2400" b="1" i="1" dirty="0" smtClean="0">
                <a:solidFill>
                  <a:srgbClr val="002060"/>
                </a:solidFill>
              </a:rPr>
              <a:t>needs </a:t>
            </a:r>
            <a:r>
              <a:rPr lang="en-GB" sz="2400" b="1" i="1" dirty="0">
                <a:solidFill>
                  <a:srgbClr val="002060"/>
                </a:solidFill>
              </a:rPr>
              <a:t>logical </a:t>
            </a:r>
            <a:r>
              <a:rPr lang="en-GB" sz="2400" b="1" i="1" dirty="0" smtClean="0">
                <a:solidFill>
                  <a:srgbClr val="002060"/>
                </a:solidFill>
              </a:rPr>
              <a:t>deductions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53117"/>
            <a:ext cx="9144000" cy="1600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44000"/>
                </a:schemeClr>
              </a:gs>
              <a:gs pos="50000">
                <a:schemeClr val="accent1">
                  <a:tint val="44500"/>
                  <a:satMod val="160000"/>
                  <a:lumMod val="80000"/>
                </a:schemeClr>
              </a:gs>
              <a:gs pos="100000">
                <a:schemeClr val="accent1">
                  <a:tint val="23500"/>
                  <a:satMod val="160000"/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727980" cy="1885516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44088"/>
            <a:ext cx="2724332" cy="3447533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5261" y="332656"/>
            <a:ext cx="48249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Your day is normally spent …</a:t>
            </a:r>
            <a:endParaRPr lang="en-GB" sz="4000" b="1" u="sng" spc="1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80618084"/>
              </p:ext>
            </p:extLst>
          </p:nvPr>
        </p:nvGraphicFramePr>
        <p:xfrm>
          <a:off x="3851920" y="2060848"/>
          <a:ext cx="175185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9187981"/>
              </p:ext>
            </p:extLst>
          </p:nvPr>
        </p:nvGraphicFramePr>
        <p:xfrm>
          <a:off x="3851920" y="3861048"/>
          <a:ext cx="175185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82375"/>
            <a:ext cx="3316336" cy="40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1" y="476672"/>
            <a:ext cx="8820647" cy="561662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i="1" u="sng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thinking always comes from MEMORY</a:t>
            </a:r>
            <a:endParaRPr lang="en-GB" sz="2400" b="1" spc="2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------------- </a:t>
            </a:r>
            <a:endParaRPr lang="en-GB" sz="2400" b="1" spc="650" dirty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48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S-l-o-w thinking comes from </a:t>
            </a:r>
            <a:r>
              <a:rPr lang="en-GB" sz="4800" b="1" u="sng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ANALYSIS</a:t>
            </a:r>
            <a:endParaRPr lang="en-GB" sz="2400" b="1" u="sng" spc="6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-------------</a:t>
            </a:r>
            <a:endParaRPr lang="en-GB" sz="2400" b="1" spc="650" dirty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These two things don’t work together !</a:t>
            </a:r>
            <a:endParaRPr lang="en-GB" sz="5400" b="1" spc="2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76672"/>
            <a:ext cx="8136904" cy="561662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Most of the time aerobatic Judging requires immediate assessment of part or whole figures</a:t>
            </a:r>
            <a:r>
              <a:rPr lang="en-GB" sz="24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4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4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GB" sz="24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66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GB" sz="6600" b="1" i="1" u="sng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GB" sz="6600" b="1" spc="2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thinking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6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76672"/>
            <a:ext cx="8136904" cy="5616624"/>
          </a:xfrm>
          <a:prstGeom prst="rect">
            <a:avLst/>
          </a:prstGeom>
          <a:noFill/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 fontScale="92500"/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Sometimes the Judge has to pause and reassess what he or she believes has</a:t>
            </a:r>
            <a:br>
              <a:rPr lang="en-GB" sz="48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8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been seen …</a:t>
            </a:r>
            <a:endParaRPr lang="en-GB" sz="2400" b="1" spc="65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4800" b="1" spc="650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This is a major change to S-L-O-W thinking</a:t>
            </a:r>
            <a:endParaRPr lang="en-GB" sz="6600" b="1" spc="2000" dirty="0" smtClean="0">
              <a:ln w="25400">
                <a:solidFill>
                  <a:srgbClr val="002060"/>
                </a:solidFill>
                <a:prstDash val="solid"/>
              </a:ln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60432" y="116632"/>
            <a:ext cx="619080" cy="589694"/>
            <a:chOff x="8501869" y="116632"/>
            <a:chExt cx="619080" cy="589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1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269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Aerobatic    Judging      Seminar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 Buckenham</cp:lastModifiedBy>
  <cp:revision>126</cp:revision>
  <dcterms:created xsi:type="dcterms:W3CDTF">2019-02-25T17:11:20Z</dcterms:created>
  <dcterms:modified xsi:type="dcterms:W3CDTF">2023-03-17T10:03:40Z</dcterms:modified>
</cp:coreProperties>
</file>